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FAF428-9778-4DB1-B075-A1B9B9E6F538}">
  <a:tblStyle styleId="{12FAF428-9778-4DB1-B075-A1B9B9E6F5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1F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930D5663-A10E-48ED-BB62-AB71DA164DA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Eat App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4221103"/>
            <a:ext cx="85206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Group presentation – Iteration 3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Member: Bowen Jiang, Huaze Sang, Chenyang Li, Fengbo Gao, He Yu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Design- Database and file structure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34953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├── main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├── controller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MainPageController.java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└── UserPageController.java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├── dao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FoodDao.java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FoodDaoImpl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│   └── JDBCFoodDao.java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UserDao.java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└── UserDaoImpl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    └── JDBCUserDao.java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├── model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Food.java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History.java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Setting.java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└── User.java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├── service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FoodService.java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FoodServiceImpl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│   └── FoodServiceImpl.java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├── UserService.java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└── UserServiceImpl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│       └── UserServiceImpl.java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└── util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│       └── Response.java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├── spring-mvc.xml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└── test</a:t>
            </a:r>
            <a:endParaRPr sz="10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900" y="1733551"/>
            <a:ext cx="4443550" cy="38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Process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Recommendation Algorithm: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user has requested food recommendation and sets his/her calorie goal: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set calorie goal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setCalorie();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Temp_calorie = getCalorie();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user has already set their preferences to food when they first sign up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Food_tag = user.getPrefer();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while(TRUE){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 Food_id = new Random().nextInt(max);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food temp = getfood(food_id);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if(food.tag == Food_tag &amp;&amp; food.calorie ≤ temp_calorie)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food;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break;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 continue;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1600"/>
              </a:spcAft>
              <a:buClr>
                <a:schemeClr val="dk1"/>
              </a:buClr>
              <a:buSzPts val="1760"/>
              <a:buFont typeface="Arial"/>
              <a:buChar char="•"/>
            </a:pP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s_eat_class_diagram.png" id="133" name="Shape 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166" l="-24228" r="-24350" t="0"/>
          <a:stretch/>
        </p:blipFill>
        <p:spPr>
          <a:xfrm>
            <a:off x="-809000" y="1417655"/>
            <a:ext cx="10593900" cy="5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Implementation- data structure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_structure.png"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2978" l="-1778" r="-2364" t="-18772"/>
          <a:stretch/>
        </p:blipFill>
        <p:spPr>
          <a:xfrm>
            <a:off x="-158758" y="1493838"/>
            <a:ext cx="9302700" cy="47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Methods:</a:t>
            </a:r>
            <a:endParaRPr/>
          </a:p>
          <a:p>
            <a:pPr indent="-13970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		JUnit;</a:t>
            </a:r>
            <a:endParaRPr/>
          </a:p>
          <a:p>
            <a:pPr indent="-13970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		Selenium integration test:</a:t>
            </a:r>
            <a:endParaRPr/>
          </a:p>
          <a:p>
            <a:pPr indent="-139700" lvl="0" marL="17145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Katalon automation recorder(IDE)</a:t>
            </a:r>
            <a:endParaRPr/>
          </a:p>
          <a:p>
            <a:pPr indent="-13970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1212"/>
            <a:ext cx="9144001" cy="570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887150" y="254275"/>
            <a:ext cx="5369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Katalon Recorder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 rot="5400000">
            <a:off x="-2098475" y="2880300"/>
            <a:ext cx="6366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Katalong- export code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-1639" l="0" r="0" t="1640"/>
          <a:stretch/>
        </p:blipFill>
        <p:spPr>
          <a:xfrm>
            <a:off x="1908055" y="0"/>
            <a:ext cx="70458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/>
              <a:t>Cryptographic hash function: MD5. 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Every password is hashed uniquely like a “fingerprint”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Can hash large information into small-bits hash.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Collision rarely happens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MD5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484025" y="2282250"/>
            <a:ext cx="6194700" cy="42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Information				0~511 bit                                 64 bit</a:t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3766300" y="2287800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6976700" y="2287800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/>
          <p:nvPr/>
        </p:nvSpPr>
        <p:spPr>
          <a:xfrm>
            <a:off x="3311050" y="2833125"/>
            <a:ext cx="910500" cy="281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2976550" y="3159200"/>
            <a:ext cx="1579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 mod 512 = 448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993000" y="3665100"/>
            <a:ext cx="1158000" cy="281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3896925" y="4053600"/>
            <a:ext cx="1368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 mod 512 = 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326025"/>
            <a:ext cx="8229600" cy="5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6700" lvl="0" marL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F( X ,Y ,Z ) = ( X &amp; Y ) | ( (~X) &amp; Z )</a:t>
            </a:r>
            <a:endParaRPr sz="1800">
              <a:solidFill>
                <a:srgbClr val="333333"/>
              </a:solidFill>
            </a:endParaRPr>
          </a:p>
          <a:p>
            <a:pPr indent="266700" lvl="0" marL="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G( X ,Y ,Z ) = ( X &amp; Z ) | ( Y &amp; (~Z) )</a:t>
            </a:r>
            <a:endParaRPr sz="1800">
              <a:solidFill>
                <a:srgbClr val="333333"/>
              </a:solidFill>
            </a:endParaRPr>
          </a:p>
          <a:p>
            <a:pPr indent="266700" lvl="0" marL="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H( X ,Y ,Z ) =X ^ Y ^ Z</a:t>
            </a:r>
            <a:endParaRPr sz="1800">
              <a:solidFill>
                <a:srgbClr val="333333"/>
              </a:solidFill>
            </a:endParaRPr>
          </a:p>
          <a:p>
            <a:pPr indent="266700" lvl="0" marL="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I( X ,Y ,Z ) =Y ^ ( X | (~Z) )</a:t>
            </a:r>
            <a:endParaRPr sz="1800">
              <a:solidFill>
                <a:srgbClr val="333333"/>
              </a:solidFill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266700" lvl="0" marL="0" rtl="0">
              <a:lnSpc>
                <a:spcPct val="171428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FF(a ,b ,c ,d ,Mj ,s ,ti )  a = b + ( (a + F(b,c,d) + Mj + ti) &lt;&lt; s)</a:t>
            </a:r>
            <a:endParaRPr sz="1800">
              <a:solidFill>
                <a:srgbClr val="333333"/>
              </a:solidFill>
            </a:endParaRPr>
          </a:p>
          <a:p>
            <a:pPr indent="266700" lvl="0" marL="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GG(a ,b ,c ,d ,Mj ,s ,ti )  a = b + ( (a + G(b,c,d) + Mj + ti) &lt;&lt; s)</a:t>
            </a:r>
            <a:endParaRPr sz="1800">
              <a:solidFill>
                <a:srgbClr val="333333"/>
              </a:solidFill>
            </a:endParaRPr>
          </a:p>
          <a:p>
            <a:pPr indent="266700" lvl="0" marL="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HH(a ,b ,c ,d ,Mj ,s ,ti)  a = b + ( (a + H(b,c,d) + Mj + ti) &lt;&lt; s)</a:t>
            </a:r>
            <a:endParaRPr sz="1800">
              <a:solidFill>
                <a:srgbClr val="333333"/>
              </a:solidFill>
            </a:endParaRPr>
          </a:p>
          <a:p>
            <a:pPr indent="266700" lvl="0" marL="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II(a ,b ,c ,d ,Mj ,s ,ti)  a = b + ( (a + I(b,c,d) + Mj + ti) &lt;&lt; s)</a:t>
            </a:r>
            <a:endParaRPr sz="1800">
              <a:solidFill>
                <a:srgbClr val="333333"/>
              </a:solidFill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An app designed to solve food selection difficulty when guys are hungry.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Also provides </a:t>
            </a:r>
            <a:r>
              <a:rPr lang="en-US"/>
              <a:t>recommendation based on desirable calorie intake </a:t>
            </a:r>
            <a:r>
              <a:rPr lang="en-US"/>
              <a:t>for healthy lifestyle!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1"/>
            <a:ext cx="8229600" cy="263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assignment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assignment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Shape 194"/>
          <p:cNvGraphicFramePr/>
          <p:nvPr/>
        </p:nvGraphicFramePr>
        <p:xfrm>
          <a:off x="863725" y="2139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{12FAF428-9778-4DB1-B075-A1B9B9E6F538}</a:tableStyleId>
              </a:tblPr>
              <a:tblGrid>
                <a:gridCol w="3874450"/>
                <a:gridCol w="3874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Team</a:t>
                      </a:r>
                      <a:r>
                        <a:rPr lang="en-US" sz="3200"/>
                        <a:t> Member</a:t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Role</a:t>
                      </a:r>
                      <a:endParaRPr sz="3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Bowen Jiang</a:t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Team Leader</a:t>
                      </a:r>
                      <a:endParaRPr sz="3200"/>
                    </a:p>
                  </a:txBody>
                  <a:tcPr marT="45725" marB="45725" marR="91450" marL="91450"/>
                </a:tc>
              </a:tr>
              <a:tr h="57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Huaze</a:t>
                      </a:r>
                      <a:r>
                        <a:rPr lang="en-US" sz="3200"/>
                        <a:t> Sang</a:t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Tech Leader</a:t>
                      </a:r>
                      <a:endParaRPr sz="3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He</a:t>
                      </a:r>
                      <a:r>
                        <a:rPr lang="en-US" sz="3200"/>
                        <a:t> Yu</a:t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Document/QA Leader</a:t>
                      </a:r>
                      <a:endParaRPr sz="3200"/>
                    </a:p>
                  </a:txBody>
                  <a:tcPr marT="45725" marB="45725" marR="91450" marL="91450"/>
                </a:tc>
              </a:tr>
              <a:tr h="57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Chenyang LI</a:t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Front design leader</a:t>
                      </a:r>
                      <a:endParaRPr sz="3200"/>
                    </a:p>
                  </a:txBody>
                  <a:tcPr marT="45725" marB="45725" marR="91450" marL="91450"/>
                </a:tc>
              </a:tr>
              <a:tr h="57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Fengbo Gao</a:t>
                      </a:r>
                      <a:endParaRPr sz="3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Security leader</a:t>
                      </a:r>
                      <a:endParaRPr sz="3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Shape 200"/>
          <p:cNvGraphicFramePr/>
          <p:nvPr/>
        </p:nvGraphicFramePr>
        <p:xfrm>
          <a:off x="933473" y="141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{930D5663-A10E-48ED-BB62-AB71DA164DA6}</a:tableStyleId>
              </a:tblPr>
              <a:tblGrid>
                <a:gridCol w="1606650"/>
                <a:gridCol w="1285500"/>
                <a:gridCol w="858175"/>
                <a:gridCol w="1503100"/>
                <a:gridCol w="997100"/>
                <a:gridCol w="1250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Occurrence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(1-5)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Impact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(1-5)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Retirement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Cost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Priority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</a:t>
                      </a:r>
                      <a:r>
                        <a:rPr lang="en-US" sz="1800"/>
                        <a:t> date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Team communicate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2/1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 design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2/8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Large Datasets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Connect</a:t>
                      </a:r>
                      <a:r>
                        <a:rPr lang="en-US" sz="1800"/>
                        <a:t> back-end and front-end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Web page refresh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</a:t>
                      </a:r>
                      <a:r>
                        <a:rPr lang="en-US" sz="1800"/>
                        <a:t> issue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4/20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Deployment rush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4/27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Achievements of the project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the project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improve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Shape 2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438" l="0" r="0" t="-5438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Achievements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Shape 2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484" l="0" r="0" t="-248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Things to improve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process: Scrum vs. FDD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Qustions?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 -</a:t>
            </a:r>
            <a:r>
              <a:rPr lang="en-US"/>
              <a:t>Use Case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_case.png" id="75" name="Shape 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43980" r="-43980" t="0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" name="Shape 81"/>
          <p:cNvGraphicFramePr/>
          <p:nvPr/>
        </p:nvGraphicFramePr>
        <p:xfrm>
          <a:off x="457200" y="300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{12FAF428-9778-4DB1-B075-A1B9B9E6F538}</a:tableStyleId>
              </a:tblPr>
              <a:tblGrid>
                <a:gridCol w="4114800"/>
                <a:gridCol w="4114800"/>
              </a:tblGrid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Stor</a:t>
                      </a:r>
                      <a:r>
                        <a:rPr lang="en-US" sz="1800"/>
                        <a:t>ies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Calorie</a:t>
                      </a:r>
                      <a:r>
                        <a:rPr lang="en-US" sz="1800"/>
                        <a:t> Calculation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Accepted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Login and password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Registration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Pick</a:t>
                      </a:r>
                      <a:r>
                        <a:rPr lang="en-US" sz="1800"/>
                        <a:t> food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 calorie goal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Food</a:t>
                      </a:r>
                      <a:r>
                        <a:rPr lang="en-US" sz="1800"/>
                        <a:t> tag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Good-looking UI</a:t>
                      </a:r>
                      <a:r>
                        <a:rPr lang="en-US" sz="1800"/>
                        <a:t> interface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Quick</a:t>
                      </a:r>
                      <a:r>
                        <a:rPr lang="en-US" sz="1800"/>
                        <a:t> response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 for </a:t>
                      </a:r>
                      <a:r>
                        <a:rPr lang="en-US" sz="1800"/>
                        <a:t>advice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Logout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Modify personal figure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Accepted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 size of character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Icebox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Thumbs up/down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Icebox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Food search</a:t>
                      </a:r>
                      <a:r>
                        <a:rPr lang="en-US" sz="1800"/>
                        <a:t> Bar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Icebox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History</a:t>
                      </a:r>
                      <a:r>
                        <a:rPr lang="en-US" sz="1800"/>
                        <a:t> list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Icebox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Cuisine</a:t>
                      </a:r>
                      <a:r>
                        <a:rPr lang="en-US" sz="1800"/>
                        <a:t> Selection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Icebox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Analysis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Functional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Nonfunctional</a:t>
            </a:r>
            <a:endParaRPr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quick response</a:t>
            </a:r>
            <a:endParaRPr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easy to access and register</a:t>
            </a:r>
            <a:endParaRPr sz="3000"/>
          </a:p>
          <a:p>
            <a: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good UI design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complete rate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#: 18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Accepted #: 11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Icebox #: 5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 #: 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method: Pivotal tracker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Database and file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Framework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358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</a:t>
            </a:r>
            <a:endParaRPr sz="1800"/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Front-end: Java</a:t>
            </a:r>
            <a:r>
              <a:rPr lang="en-US" sz="1800"/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cript, HTML, CSS, Ajax, </a:t>
            </a:r>
            <a:r>
              <a:rPr lang="en-US" sz="1800"/>
              <a:t>jQuery</a:t>
            </a:r>
            <a:endParaRPr sz="1800"/>
          </a:p>
          <a:p>
            <a:pPr indent="-2222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Back-end: Java</a:t>
            </a:r>
            <a:endParaRPr sz="1800"/>
          </a:p>
          <a:p>
            <a:pPr indent="-2540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 Spring</a:t>
            </a:r>
            <a:endParaRPr sz="1800"/>
          </a:p>
          <a:p>
            <a:pPr indent="-2540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pattern: MVC</a:t>
            </a:r>
            <a:endParaRPr sz="1800"/>
          </a:p>
          <a:p>
            <a:pPr indent="-2540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Server: Apache Tomcat 7</a:t>
            </a:r>
            <a:endParaRPr sz="1800"/>
          </a:p>
          <a:p>
            <a:pPr indent="-2540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MySQL</a:t>
            </a:r>
            <a:endParaRPr sz="1800"/>
          </a:p>
          <a:p>
            <a:pPr indent="-2540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 Intellij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-10329" l="0" r="0" t="10330"/>
          <a:stretch/>
        </p:blipFill>
        <p:spPr>
          <a:xfrm>
            <a:off x="4294200" y="1350850"/>
            <a:ext cx="3666150" cy="23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075" y="3541950"/>
            <a:ext cx="3584400" cy="233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Arch</a:t>
            </a:r>
            <a:r>
              <a:rPr lang="en-US"/>
              <a:t>i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tecture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21" l="0" r="761" t="-225"/>
          <a:stretch/>
        </p:blipFill>
        <p:spPr>
          <a:xfrm>
            <a:off x="0" y="1253067"/>
            <a:ext cx="6620933" cy="541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550373" y="2553018"/>
            <a:ext cx="25955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3 Layers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interact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each interface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updated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 each interface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