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0" y="706625"/>
            <a:ext cx="8520600" cy="1430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CS673 Team2 Iteration1</a:t>
            </a:r>
            <a:endParaRPr/>
          </a:p>
        </p:txBody>
      </p:sp>
      <p:sp>
        <p:nvSpPr>
          <p:cNvPr id="55" name="Shape 55"/>
          <p:cNvSpPr txBox="1"/>
          <p:nvPr>
            <p:ph idx="1" type="subTitle"/>
          </p:nvPr>
        </p:nvSpPr>
        <p:spPr>
          <a:xfrm>
            <a:off x="311700" y="2478875"/>
            <a:ext cx="8520600" cy="1985700"/>
          </a:xfrm>
          <a:prstGeom prst="rect">
            <a:avLst/>
          </a:prstGeom>
        </p:spPr>
        <p:txBody>
          <a:bodyPr anchorCtr="0" anchor="t" bIns="91425" lIns="91425" spcFirstLastPara="1" rIns="91425" wrap="square" tIns="91425">
            <a:noAutofit/>
          </a:bodyPr>
          <a:lstStyle/>
          <a:p>
            <a:pPr indent="0" lvl="0" marL="0" algn="l">
              <a:spcBef>
                <a:spcPts val="0"/>
              </a:spcBef>
              <a:spcAft>
                <a:spcPts val="0"/>
              </a:spcAft>
              <a:buNone/>
            </a:pPr>
            <a:r>
              <a:rPr lang="en"/>
              <a:t>1.Introduce our architecture</a:t>
            </a:r>
            <a:endParaRPr/>
          </a:p>
          <a:p>
            <a:pPr indent="0" lvl="0" marL="0" algn="l">
              <a:spcBef>
                <a:spcPts val="0"/>
              </a:spcBef>
              <a:spcAft>
                <a:spcPts val="0"/>
              </a:spcAft>
              <a:buNone/>
            </a:pPr>
            <a:r>
              <a:rPr lang="en"/>
              <a:t>2.File structure and episode of code</a:t>
            </a:r>
            <a:endParaRPr/>
          </a:p>
          <a:p>
            <a:pPr indent="0" lvl="0" marL="0" algn="l">
              <a:spcBef>
                <a:spcPts val="0"/>
              </a:spcBef>
              <a:spcAft>
                <a:spcPts val="0"/>
              </a:spcAft>
              <a:buNone/>
            </a:pPr>
            <a:r>
              <a:rPr lang="en"/>
              <a:t>3.Demo of our app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ctrTitle"/>
          </p:nvPr>
        </p:nvSpPr>
        <p:spPr>
          <a:xfrm>
            <a:off x="311700" y="744575"/>
            <a:ext cx="8520600" cy="920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Framework</a:t>
            </a:r>
            <a:endParaRPr/>
          </a:p>
        </p:txBody>
      </p:sp>
      <p:sp>
        <p:nvSpPr>
          <p:cNvPr id="61" name="Shape 61"/>
          <p:cNvSpPr txBox="1"/>
          <p:nvPr>
            <p:ph idx="1" type="subTitle"/>
          </p:nvPr>
        </p:nvSpPr>
        <p:spPr>
          <a:xfrm>
            <a:off x="311700" y="1904475"/>
            <a:ext cx="8520600" cy="172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Front-end: Javascript, HTML, CSS</a:t>
            </a:r>
            <a:endParaRPr/>
          </a:p>
          <a:p>
            <a:pPr indent="0" lvl="0" marL="0" rtl="0" algn="l">
              <a:spcBef>
                <a:spcPts val="0"/>
              </a:spcBef>
              <a:spcAft>
                <a:spcPts val="0"/>
              </a:spcAft>
              <a:buNone/>
            </a:pPr>
            <a:r>
              <a:rPr lang="en"/>
              <a:t>Back-end: Java, Spring, SpringMVC</a:t>
            </a:r>
            <a:endParaRPr/>
          </a:p>
          <a:p>
            <a:pPr indent="0" lvl="0" marL="0" rtl="0" algn="l">
              <a:spcBef>
                <a:spcPts val="0"/>
              </a:spcBef>
              <a:spcAft>
                <a:spcPts val="0"/>
              </a:spcAft>
              <a:buNone/>
            </a:pPr>
            <a:r>
              <a:rPr lang="en"/>
              <a:t>Server: Apache tomcat</a:t>
            </a:r>
            <a:endParaRPr/>
          </a:p>
          <a:p>
            <a:pPr indent="0" lvl="0" marL="0" algn="l">
              <a:spcBef>
                <a:spcPts val="0"/>
              </a:spcBef>
              <a:spcAft>
                <a:spcPts val="0"/>
              </a:spcAft>
              <a:buNone/>
            </a:pPr>
            <a:r>
              <a:rPr lang="en"/>
              <a:t>Database: MySQL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62300" y="2047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Our architecture</a:t>
            </a:r>
            <a:endParaRPr/>
          </a:p>
        </p:txBody>
      </p:sp>
      <p:pic>
        <p:nvPicPr>
          <p:cNvPr id="67" name="Shape 67"/>
          <p:cNvPicPr preferRelativeResize="0"/>
          <p:nvPr/>
        </p:nvPicPr>
        <p:blipFill>
          <a:blip r:embed="rId3">
            <a:alphaModFix/>
          </a:blip>
          <a:stretch>
            <a:fillRect/>
          </a:stretch>
        </p:blipFill>
        <p:spPr>
          <a:xfrm>
            <a:off x="455273" y="777425"/>
            <a:ext cx="5508825" cy="4290699"/>
          </a:xfrm>
          <a:prstGeom prst="rect">
            <a:avLst/>
          </a:prstGeom>
          <a:noFill/>
          <a:ln>
            <a:noFill/>
          </a:ln>
        </p:spPr>
      </p:pic>
      <p:sp>
        <p:nvSpPr>
          <p:cNvPr id="68" name="Shape 68"/>
          <p:cNvSpPr txBox="1"/>
          <p:nvPr/>
        </p:nvSpPr>
        <p:spPr>
          <a:xfrm>
            <a:off x="6032775" y="670300"/>
            <a:ext cx="2850000" cy="4211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Our architecture basically have 3 layers:</a:t>
            </a:r>
            <a:endParaRPr/>
          </a:p>
          <a:p>
            <a:pPr indent="0" lvl="0" marL="0">
              <a:spcBef>
                <a:spcPts val="0"/>
              </a:spcBef>
              <a:spcAft>
                <a:spcPts val="0"/>
              </a:spcAft>
              <a:buNone/>
            </a:pPr>
            <a:r>
              <a:rPr lang="en"/>
              <a:t>Presentation layer, service layer and data layer.</a:t>
            </a:r>
            <a:endParaRPr/>
          </a:p>
          <a:p>
            <a:pPr indent="0" lvl="0" marL="0">
              <a:spcBef>
                <a:spcPts val="0"/>
              </a:spcBef>
              <a:spcAft>
                <a:spcPts val="0"/>
              </a:spcAft>
              <a:buNone/>
            </a:pPr>
            <a:r>
              <a:rPr lang="en"/>
              <a:t>Every of them will only interact with next level so that everyone can focus on how to implement their own interface while developing. For example, at DAO interface layer, you only need to think how to retrieve data from database and wrap them as an object of our model.</a:t>
            </a:r>
            <a:endParaRPr/>
          </a:p>
          <a:p>
            <a:pPr indent="0" lvl="0" marL="0">
              <a:spcBef>
                <a:spcPts val="0"/>
              </a:spcBef>
              <a:spcAft>
                <a:spcPts val="0"/>
              </a:spcAft>
              <a:buNone/>
            </a:pPr>
            <a:r>
              <a:rPr lang="en"/>
              <a:t>Besides, every layer will interact with others with interface so that when things change, you only need to write a new implementation of this interface without rewrite other part.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File structure</a:t>
            </a:r>
            <a:endParaRPr/>
          </a:p>
        </p:txBody>
      </p:sp>
      <p:pic>
        <p:nvPicPr>
          <p:cNvPr id="74" name="Shape 74"/>
          <p:cNvPicPr preferRelativeResize="0"/>
          <p:nvPr/>
        </p:nvPicPr>
        <p:blipFill>
          <a:blip r:embed="rId3">
            <a:alphaModFix/>
          </a:blip>
          <a:stretch>
            <a:fillRect/>
          </a:stretch>
        </p:blipFill>
        <p:spPr>
          <a:xfrm>
            <a:off x="380050" y="1144850"/>
            <a:ext cx="6563323" cy="3820976"/>
          </a:xfrm>
          <a:prstGeom prst="rect">
            <a:avLst/>
          </a:prstGeom>
          <a:noFill/>
          <a:ln>
            <a:noFill/>
          </a:ln>
        </p:spPr>
      </p:pic>
      <p:sp>
        <p:nvSpPr>
          <p:cNvPr id="75" name="Shape 75"/>
          <p:cNvSpPr txBox="1"/>
          <p:nvPr/>
        </p:nvSpPr>
        <p:spPr>
          <a:xfrm>
            <a:off x="7145725" y="1109550"/>
            <a:ext cx="1846500" cy="3891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As you can see here, we have different folders for different layers, and for every interface we have a implementation folder. And by using SpringMVC, we can map every request path to a specific method, after finishing handling the request information, we can handle that to next layer.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idx="1" type="body"/>
          </p:nvPr>
        </p:nvSpPr>
        <p:spPr>
          <a:xfrm>
            <a:off x="311700" y="1226800"/>
            <a:ext cx="8520600" cy="33423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3000">
                <a:solidFill>
                  <a:srgbClr val="000000"/>
                </a:solidFill>
              </a:rPr>
              <a:t>Now let’s see a demo of our App!</a:t>
            </a:r>
            <a:endParaRPr sz="30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