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Yuting Zh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4345C35-940B-4FD2-A667-075CED2B82FA}">
  <a:tblStyle styleId="{F4345C35-940B-4FD2-A667-075CED2B82FA}"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2-14T03:37:04.010">
    <p:pos x="196" y="469"/>
    <p:text>member names and presenter names should include.  The title should not be proposal, should be What's Eat: Iteration 0 Presentation, which include project proposal and other information
Overall, the presentation is fine. It covered most content in the SPPP. There are several things to be improved in the later presentation:
1. need more visual adds, e.g. diagrams, pictures, screenshots etc.
2. Several students look only the slides instead of audience during the presentation.
3. requirements are not very clear. Also what are essentials, optional, desirable.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Proposal</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Scheduling and deadlines</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a:spcBef>
                <a:spcPts val="0"/>
              </a:spcBef>
              <a:spcAft>
                <a:spcPts val="0"/>
              </a:spcAft>
              <a:buNone/>
            </a:pPr>
            <a:r>
              <a:rPr lang="en">
                <a:solidFill>
                  <a:srgbClr val="222222"/>
                </a:solidFill>
              </a:rPr>
              <a:t>Iteration 0: 1/18 - 2/8 Inception - Planning phase;</a:t>
            </a:r>
            <a:br>
              <a:rPr lang="en">
                <a:solidFill>
                  <a:srgbClr val="222222"/>
                </a:solidFill>
              </a:rPr>
            </a:br>
            <a:r>
              <a:rPr lang="en">
                <a:solidFill>
                  <a:srgbClr val="222222"/>
                </a:solidFill>
              </a:rPr>
              <a:t>	Iteration 1: 2/9 - 3/2 Elaboration- Design and implement;</a:t>
            </a:r>
            <a:br>
              <a:rPr lang="en">
                <a:solidFill>
                  <a:srgbClr val="222222"/>
                </a:solidFill>
              </a:rPr>
            </a:br>
            <a:r>
              <a:rPr lang="en">
                <a:solidFill>
                  <a:srgbClr val="222222"/>
                </a:solidFill>
              </a:rPr>
              <a:t>	Iteration 2: 3/3 - 3/30 Construction - Implement and test;</a:t>
            </a:r>
            <a:br>
              <a:rPr lang="en">
                <a:solidFill>
                  <a:srgbClr val="222222"/>
                </a:solidFill>
              </a:rPr>
            </a:br>
            <a:r>
              <a:rPr lang="en">
                <a:solidFill>
                  <a:srgbClr val="222222"/>
                </a:solidFill>
              </a:rPr>
              <a:t>	Iteration 3: 3/31 - 4/27 Transition - Integration and test;</a:t>
            </a:r>
            <a:br>
              <a:rPr lang="en">
                <a:solidFill>
                  <a:srgbClr val="222222"/>
                </a:solidFill>
              </a:rPr>
            </a:br>
            <a:r>
              <a:rPr lang="en">
                <a:solidFill>
                  <a:srgbClr val="222222"/>
                </a:solidFill>
              </a:rPr>
              <a:t>	</a:t>
            </a:r>
            <a:endParaRPr>
              <a:solidFill>
                <a:srgbClr val="222222"/>
              </a:solidFill>
            </a:endParaRPr>
          </a:p>
          <a:p>
            <a:pPr indent="0" lvl="0" marL="0">
              <a:spcBef>
                <a:spcPts val="1600"/>
              </a:spcBef>
              <a:spcAft>
                <a:spcPts val="1600"/>
              </a:spcAft>
              <a:buNone/>
            </a:pPr>
            <a:r>
              <a:rPr lang="en">
                <a:solidFill>
                  <a:srgbClr val="222222"/>
                </a:solidFill>
              </a:rPr>
              <a:t>NOTE:In the end of  every iteration, there should be sprint-review/ task assignment for next iteration.</a:t>
            </a:r>
            <a:br>
              <a:rPr lang="en">
                <a:solidFill>
                  <a:srgbClr val="222222"/>
                </a:solidFill>
              </a:rPr>
            </a:br>
            <a:endParaRPr>
              <a:solidFill>
                <a:srgbClr val="22222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1000"/>
              </a:spcBef>
              <a:spcAft>
                <a:spcPts val="0"/>
              </a:spcAft>
              <a:buNone/>
            </a:pPr>
            <a:r>
              <a:rPr lang="en"/>
              <a:t>Quality Assurance Plan</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100">
              <a:solidFill>
                <a:schemeClr val="dk1"/>
              </a:solidFill>
            </a:endParaRPr>
          </a:p>
          <a:p>
            <a:pPr indent="457200" lvl="0" marL="0" rtl="0">
              <a:spcBef>
                <a:spcPts val="0"/>
              </a:spcBef>
              <a:spcAft>
                <a:spcPts val="0"/>
              </a:spcAft>
              <a:buNone/>
            </a:pPr>
            <a:r>
              <a:rPr lang="en">
                <a:solidFill>
                  <a:schemeClr val="dk1"/>
                </a:solidFill>
              </a:rPr>
              <a:t>Product Metrics</a:t>
            </a:r>
            <a:endParaRPr>
              <a:solidFill>
                <a:schemeClr val="dk1"/>
              </a:solidFill>
            </a:endParaRPr>
          </a:p>
          <a:p>
            <a:pPr indent="-342900" lvl="0" marL="2286000" rtl="0">
              <a:spcBef>
                <a:spcPts val="0"/>
              </a:spcBef>
              <a:spcAft>
                <a:spcPts val="0"/>
              </a:spcAft>
              <a:buClr>
                <a:schemeClr val="dk1"/>
              </a:buClr>
              <a:buSzPts val="1800"/>
              <a:buChar char="-"/>
            </a:pPr>
            <a:r>
              <a:rPr lang="en">
                <a:solidFill>
                  <a:schemeClr val="dk1"/>
                </a:solidFill>
              </a:rPr>
              <a:t>Test coverage rates</a:t>
            </a:r>
            <a:endParaRPr>
              <a:solidFill>
                <a:schemeClr val="dk1"/>
              </a:solidFill>
            </a:endParaRPr>
          </a:p>
          <a:p>
            <a:pPr indent="-342900" lvl="0" marL="2286000" rtl="0">
              <a:spcBef>
                <a:spcPts val="0"/>
              </a:spcBef>
              <a:spcAft>
                <a:spcPts val="0"/>
              </a:spcAft>
              <a:buClr>
                <a:schemeClr val="dk1"/>
              </a:buClr>
              <a:buSzPts val="1800"/>
              <a:buChar char="-"/>
            </a:pPr>
            <a:r>
              <a:rPr lang="en">
                <a:solidFill>
                  <a:schemeClr val="dk1"/>
                </a:solidFill>
              </a:rPr>
              <a:t>Total lines of code</a:t>
            </a:r>
            <a:endParaRPr>
              <a:solidFill>
                <a:schemeClr val="dk1"/>
              </a:solidFill>
            </a:endParaRPr>
          </a:p>
          <a:p>
            <a:pPr indent="-342900" lvl="0" marL="2286000" rtl="0">
              <a:spcBef>
                <a:spcPts val="0"/>
              </a:spcBef>
              <a:spcAft>
                <a:spcPts val="0"/>
              </a:spcAft>
              <a:buClr>
                <a:schemeClr val="dk1"/>
              </a:buClr>
              <a:buSzPts val="1800"/>
              <a:buChar char="-"/>
            </a:pPr>
            <a:r>
              <a:rPr lang="en">
                <a:solidFill>
                  <a:schemeClr val="dk1"/>
                </a:solidFill>
              </a:rPr>
              <a:t>Number of classes</a:t>
            </a:r>
            <a:endParaRPr>
              <a:solidFill>
                <a:schemeClr val="dk1"/>
              </a:solidFill>
            </a:endParaRPr>
          </a:p>
          <a:p>
            <a:pPr indent="-342900" lvl="0" marL="2286000" rtl="0">
              <a:spcBef>
                <a:spcPts val="0"/>
              </a:spcBef>
              <a:spcAft>
                <a:spcPts val="0"/>
              </a:spcAft>
              <a:buClr>
                <a:schemeClr val="dk1"/>
              </a:buClr>
              <a:buSzPts val="1800"/>
              <a:buChar char="-"/>
            </a:pPr>
            <a:r>
              <a:rPr lang="en">
                <a:solidFill>
                  <a:schemeClr val="dk1"/>
                </a:solidFill>
              </a:rPr>
              <a:t>Number of bugs</a:t>
            </a:r>
            <a:endParaRPr>
              <a:solidFill>
                <a:schemeClr val="dk1"/>
              </a:solidFill>
            </a:endParaRPr>
          </a:p>
          <a:p>
            <a:pPr indent="0" lvl="0" marL="0" rtl="0">
              <a:spcBef>
                <a:spcPts val="0"/>
              </a:spcBef>
              <a:spcAft>
                <a:spcPts val="0"/>
              </a:spcAft>
              <a:buNone/>
            </a:pPr>
            <a:r>
              <a:t/>
            </a:r>
            <a:endParaRPr>
              <a:solidFill>
                <a:schemeClr val="dk1"/>
              </a:solidFill>
            </a:endParaRPr>
          </a:p>
          <a:p>
            <a:pPr indent="457200" lvl="0" marL="0" rtl="0">
              <a:spcBef>
                <a:spcPts val="0"/>
              </a:spcBef>
              <a:spcAft>
                <a:spcPts val="0"/>
              </a:spcAft>
              <a:buNone/>
            </a:pPr>
            <a:r>
              <a:rPr lang="en">
                <a:solidFill>
                  <a:schemeClr val="dk1"/>
                </a:solidFill>
              </a:rPr>
              <a:t>Process Metrics</a:t>
            </a:r>
            <a:endParaRPr>
              <a:solidFill>
                <a:schemeClr val="dk1"/>
              </a:solidFill>
            </a:endParaRPr>
          </a:p>
          <a:p>
            <a:pPr indent="-342900" lvl="0" marL="2286000" rtl="0">
              <a:spcBef>
                <a:spcPts val="0"/>
              </a:spcBef>
              <a:spcAft>
                <a:spcPts val="0"/>
              </a:spcAft>
              <a:buClr>
                <a:schemeClr val="dk1"/>
              </a:buClr>
              <a:buSzPts val="1800"/>
              <a:buChar char="-"/>
            </a:pPr>
            <a:r>
              <a:rPr lang="en">
                <a:solidFill>
                  <a:schemeClr val="dk1"/>
                </a:solidFill>
              </a:rPr>
              <a:t>Working hours per man per week</a:t>
            </a:r>
            <a:endParaRPr>
              <a:solidFill>
                <a:schemeClr val="dk1"/>
              </a:solidFill>
            </a:endParaRPr>
          </a:p>
          <a:p>
            <a:pPr indent="-342900" lvl="0" marL="2286000" rtl="0">
              <a:spcBef>
                <a:spcPts val="0"/>
              </a:spcBef>
              <a:spcAft>
                <a:spcPts val="0"/>
              </a:spcAft>
              <a:buClr>
                <a:schemeClr val="dk1"/>
              </a:buClr>
              <a:buSzPts val="1800"/>
              <a:buChar char="-"/>
            </a:pPr>
            <a:r>
              <a:rPr lang="en">
                <a:solidFill>
                  <a:schemeClr val="dk1"/>
                </a:solidFill>
              </a:rPr>
              <a:t>Estimated deadline and actual completion time</a:t>
            </a:r>
            <a:endParaRPr>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Standard</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a:t>
            </a:r>
            <a:r>
              <a:rPr lang="en">
                <a:solidFill>
                  <a:schemeClr val="dk1"/>
                </a:solidFill>
              </a:rPr>
              <a:t>Inspection/Review Process</a:t>
            </a:r>
            <a:endParaRPr>
              <a:solidFill>
                <a:schemeClr val="dk1"/>
              </a:solidFill>
            </a:endParaRPr>
          </a:p>
          <a:p>
            <a:pPr indent="0" lvl="0" marL="0" rtl="0">
              <a:spcBef>
                <a:spcPts val="1600"/>
              </a:spcBef>
              <a:spcAft>
                <a:spcPts val="0"/>
              </a:spcAft>
              <a:buNone/>
            </a:pPr>
            <a:r>
              <a:rPr b="1" lang="en" sz="1200">
                <a:solidFill>
                  <a:schemeClr val="dk1"/>
                </a:solidFill>
              </a:rPr>
              <a:t>The subjects to review: </a:t>
            </a:r>
            <a:r>
              <a:rPr lang="en" sz="1200">
                <a:solidFill>
                  <a:schemeClr val="dk1"/>
                </a:solidFill>
              </a:rPr>
              <a:t>check through the product/whether it works as we expect.</a:t>
            </a:r>
            <a:endParaRPr sz="1200">
              <a:solidFill>
                <a:schemeClr val="dk1"/>
              </a:solidFill>
            </a:endParaRPr>
          </a:p>
          <a:p>
            <a:pPr indent="0" lvl="0" marL="0" rtl="0">
              <a:spcBef>
                <a:spcPts val="0"/>
              </a:spcBef>
              <a:spcAft>
                <a:spcPts val="0"/>
              </a:spcAft>
              <a:buNone/>
            </a:pPr>
            <a:r>
              <a:t/>
            </a:r>
            <a:endParaRPr b="1" sz="1200">
              <a:solidFill>
                <a:schemeClr val="dk1"/>
              </a:solidFill>
            </a:endParaRPr>
          </a:p>
          <a:p>
            <a:pPr indent="0" lvl="0" marL="0" rtl="0">
              <a:spcBef>
                <a:spcPts val="0"/>
              </a:spcBef>
              <a:spcAft>
                <a:spcPts val="0"/>
              </a:spcAft>
              <a:buNone/>
            </a:pPr>
            <a:r>
              <a:rPr b="1" lang="en" sz="1200">
                <a:solidFill>
                  <a:schemeClr val="dk1"/>
                </a:solidFill>
              </a:rPr>
              <a:t>When:</a:t>
            </a:r>
            <a:r>
              <a:rPr lang="en" sz="1200">
                <a:solidFill>
                  <a:schemeClr val="dk1"/>
                </a:solidFill>
              </a:rPr>
              <a:t>Each week, we have at least 2-hour meeting before the class.</a:t>
            </a:r>
            <a:endParaRPr sz="1200">
              <a:solidFill>
                <a:schemeClr val="dk1"/>
              </a:solidFill>
            </a:endParaRPr>
          </a:p>
          <a:p>
            <a:pPr indent="0" lvl="0" marL="0" rtl="0">
              <a:spcBef>
                <a:spcPts val="0"/>
              </a:spcBef>
              <a:spcAft>
                <a:spcPts val="0"/>
              </a:spcAft>
              <a:buNone/>
            </a:pPr>
            <a:r>
              <a:t/>
            </a:r>
            <a:endParaRPr b="1" sz="1200">
              <a:solidFill>
                <a:schemeClr val="dk1"/>
              </a:solidFill>
            </a:endParaRPr>
          </a:p>
          <a:p>
            <a:pPr indent="0" lvl="0" marL="0" rtl="0">
              <a:spcBef>
                <a:spcPts val="0"/>
              </a:spcBef>
              <a:spcAft>
                <a:spcPts val="0"/>
              </a:spcAft>
              <a:buClr>
                <a:schemeClr val="dk1"/>
              </a:buClr>
              <a:buSzPts val="1100"/>
              <a:buFont typeface="Arial"/>
              <a:buNone/>
            </a:pPr>
            <a:r>
              <a:rPr b="1" lang="en" sz="1200">
                <a:solidFill>
                  <a:schemeClr val="dk1"/>
                </a:solidFill>
              </a:rPr>
              <a:t>Who: </a:t>
            </a:r>
            <a:r>
              <a:rPr lang="en" sz="1200">
                <a:solidFill>
                  <a:schemeClr val="dk1"/>
                </a:solidFill>
              </a:rPr>
              <a:t>All the team members should discuss the problem and maybe ask professor for help if we have problems cannot solved during the meeting. </a:t>
            </a:r>
            <a:endParaRPr sz="12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Standard</a:t>
            </a:r>
            <a:endParaRPr/>
          </a:p>
        </p:txBody>
      </p:sp>
      <p:sp>
        <p:nvSpPr>
          <p:cNvPr id="126" name="Shape 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t>
            </a:r>
            <a:r>
              <a:rPr lang="en"/>
              <a:t>. </a:t>
            </a:r>
            <a:r>
              <a:rPr lang="en">
                <a:solidFill>
                  <a:srgbClr val="000000"/>
                </a:solidFill>
              </a:rPr>
              <a:t>Testing</a:t>
            </a:r>
            <a:endParaRPr>
              <a:solidFill>
                <a:srgbClr val="000000"/>
              </a:solidFill>
            </a:endParaRPr>
          </a:p>
          <a:p>
            <a:pPr indent="0" lvl="0" marL="0">
              <a:spcBef>
                <a:spcPts val="1600"/>
              </a:spcBef>
              <a:spcAft>
                <a:spcPts val="0"/>
              </a:spcAft>
              <a:buNone/>
            </a:pPr>
            <a:r>
              <a:rPr b="1" i="1" lang="en" sz="1200">
                <a:solidFill>
                  <a:schemeClr val="dk1"/>
                </a:solidFill>
              </a:rPr>
              <a:t>Who</a:t>
            </a:r>
            <a:r>
              <a:rPr b="1" lang="en" sz="1200">
                <a:solidFill>
                  <a:schemeClr val="dk1"/>
                </a:solidFill>
              </a:rPr>
              <a:t>: </a:t>
            </a:r>
            <a:r>
              <a:rPr lang="en" sz="1200">
                <a:solidFill>
                  <a:schemeClr val="dk1"/>
                </a:solidFill>
              </a:rPr>
              <a:t>All the team members have the responsibility to test the work of the project. </a:t>
            </a:r>
            <a:endParaRPr sz="1200">
              <a:solidFill>
                <a:schemeClr val="dk1"/>
              </a:solidFill>
            </a:endParaRPr>
          </a:p>
          <a:p>
            <a:pPr indent="0" lvl="0" marL="0" rtl="0">
              <a:spcBef>
                <a:spcPts val="1600"/>
              </a:spcBef>
              <a:spcAft>
                <a:spcPts val="0"/>
              </a:spcAft>
              <a:buNone/>
            </a:pPr>
            <a:r>
              <a:rPr b="1" i="1" lang="en" sz="1200">
                <a:solidFill>
                  <a:schemeClr val="dk1"/>
                </a:solidFill>
              </a:rPr>
              <a:t>When</a:t>
            </a:r>
            <a:r>
              <a:rPr lang="en" sz="1200">
                <a:solidFill>
                  <a:schemeClr val="dk1"/>
                </a:solidFill>
              </a:rPr>
              <a:t>: During the weekly 2-hour meeting, we discuss the test of the work of    each member for last week.</a:t>
            </a:r>
            <a:r>
              <a:rPr b="1" lang="en" sz="1200">
                <a:solidFill>
                  <a:schemeClr val="dk1"/>
                </a:solidFill>
              </a:rPr>
              <a:t> </a:t>
            </a:r>
            <a:endParaRPr b="1" sz="1200">
              <a:solidFill>
                <a:schemeClr val="dk1"/>
              </a:solidFill>
            </a:endParaRPr>
          </a:p>
          <a:p>
            <a:pPr indent="0" lvl="0" marL="0" rtl="0">
              <a:spcBef>
                <a:spcPts val="1600"/>
              </a:spcBef>
              <a:spcAft>
                <a:spcPts val="0"/>
              </a:spcAft>
              <a:buNone/>
            </a:pPr>
            <a:r>
              <a:rPr b="1" i="1" lang="en" sz="1200">
                <a:solidFill>
                  <a:schemeClr val="dk1"/>
                </a:solidFill>
              </a:rPr>
              <a:t>Types :</a:t>
            </a:r>
            <a:r>
              <a:rPr b="1" lang="en" sz="1200">
                <a:solidFill>
                  <a:schemeClr val="dk1"/>
                </a:solidFill>
              </a:rPr>
              <a:t> </a:t>
            </a:r>
            <a:endParaRPr b="1" sz="1200">
              <a:solidFill>
                <a:schemeClr val="dk1"/>
              </a:solidFill>
            </a:endParaRPr>
          </a:p>
          <a:p>
            <a:pPr indent="0" lvl="0" marL="0" rtl="0">
              <a:spcBef>
                <a:spcPts val="0"/>
              </a:spcBef>
              <a:spcAft>
                <a:spcPts val="0"/>
              </a:spcAft>
              <a:buClr>
                <a:schemeClr val="dk1"/>
              </a:buClr>
              <a:buSzPts val="1100"/>
              <a:buFont typeface="Arial"/>
              <a:buNone/>
            </a:pPr>
            <a:r>
              <a:rPr b="1" i="1" lang="en" sz="1200">
                <a:solidFill>
                  <a:schemeClr val="dk1"/>
                </a:solidFill>
              </a:rPr>
              <a:t>Unit testing</a:t>
            </a:r>
            <a:r>
              <a:rPr b="1" lang="en" sz="1200">
                <a:solidFill>
                  <a:schemeClr val="dk1"/>
                </a:solidFill>
              </a:rPr>
              <a:t>: </a:t>
            </a:r>
            <a:r>
              <a:rPr lang="en" sz="1200">
                <a:solidFill>
                  <a:schemeClr val="dk1"/>
                </a:solidFill>
              </a:rPr>
              <a:t>testing of an individual unit or group of related units.</a:t>
            </a:r>
            <a:endParaRPr sz="1200">
              <a:solidFill>
                <a:schemeClr val="dk1"/>
              </a:solidFill>
            </a:endParaRPr>
          </a:p>
          <a:p>
            <a:pPr indent="0" lvl="0" marL="0" rtl="0">
              <a:spcBef>
                <a:spcPts val="0"/>
              </a:spcBef>
              <a:spcAft>
                <a:spcPts val="0"/>
              </a:spcAft>
              <a:buClr>
                <a:schemeClr val="dk1"/>
              </a:buClr>
              <a:buSzPts val="1100"/>
              <a:buFont typeface="Arial"/>
              <a:buNone/>
            </a:pPr>
            <a:r>
              <a:rPr b="1" i="1" lang="en" sz="1200">
                <a:solidFill>
                  <a:schemeClr val="dk1"/>
                </a:solidFill>
              </a:rPr>
              <a:t>Integration testing</a:t>
            </a:r>
            <a:r>
              <a:rPr b="1" lang="en" sz="1200">
                <a:solidFill>
                  <a:schemeClr val="dk1"/>
                </a:solidFill>
              </a:rPr>
              <a:t>: </a:t>
            </a:r>
            <a:r>
              <a:rPr lang="en" sz="1200">
                <a:solidFill>
                  <a:schemeClr val="dk1"/>
                </a:solidFill>
              </a:rPr>
              <a:t>testing in which a group of components are combined to produce output and the interaction between software and hardware.</a:t>
            </a:r>
            <a:endParaRPr sz="1200">
              <a:solidFill>
                <a:schemeClr val="dk1"/>
              </a:solidFill>
            </a:endParaRPr>
          </a:p>
          <a:p>
            <a:pPr indent="0" lvl="0" marL="0" rtl="0">
              <a:spcBef>
                <a:spcPts val="0"/>
              </a:spcBef>
              <a:spcAft>
                <a:spcPts val="0"/>
              </a:spcAft>
              <a:buClr>
                <a:schemeClr val="dk1"/>
              </a:buClr>
              <a:buSzPts val="1100"/>
              <a:buFont typeface="Arial"/>
              <a:buNone/>
            </a:pPr>
            <a:r>
              <a:rPr b="1" i="1" lang="en" sz="1200">
                <a:solidFill>
                  <a:schemeClr val="dk1"/>
                </a:solidFill>
              </a:rPr>
              <a:t>Functional testing</a:t>
            </a:r>
            <a:r>
              <a:rPr b="1" lang="en" sz="1200">
                <a:solidFill>
                  <a:schemeClr val="dk1"/>
                </a:solidFill>
              </a:rPr>
              <a:t>: </a:t>
            </a:r>
            <a:r>
              <a:rPr lang="en" sz="1200">
                <a:solidFill>
                  <a:schemeClr val="dk1"/>
                </a:solidFill>
              </a:rPr>
              <a:t>testing to ensure that the specified functionality required in the system requirements works.</a:t>
            </a:r>
            <a:endParaRPr sz="1200">
              <a:solidFill>
                <a:schemeClr val="dk1"/>
              </a:solidFill>
            </a:endParaRPr>
          </a:p>
          <a:p>
            <a:pPr indent="0" lvl="0" marL="0" rtl="0">
              <a:spcBef>
                <a:spcPts val="0"/>
              </a:spcBef>
              <a:spcAft>
                <a:spcPts val="0"/>
              </a:spcAft>
              <a:buClr>
                <a:schemeClr val="dk1"/>
              </a:buClr>
              <a:buSzPts val="1100"/>
              <a:buFont typeface="Arial"/>
              <a:buNone/>
            </a:pPr>
            <a:r>
              <a:rPr b="1" i="1" lang="en" sz="1200">
                <a:solidFill>
                  <a:schemeClr val="dk1"/>
                </a:solidFill>
              </a:rPr>
              <a:t>System testing</a:t>
            </a:r>
            <a:r>
              <a:rPr b="1" lang="en" sz="1200">
                <a:solidFill>
                  <a:schemeClr val="dk1"/>
                </a:solidFill>
              </a:rPr>
              <a:t>: </a:t>
            </a:r>
            <a:r>
              <a:rPr lang="en" sz="1200">
                <a:solidFill>
                  <a:schemeClr val="dk1"/>
                </a:solidFill>
              </a:rPr>
              <a:t>testing to ensure that by putting the software in different environments it still works.</a:t>
            </a:r>
            <a:endParaRPr sz="1200">
              <a:solidFill>
                <a:schemeClr val="dk1"/>
              </a:solidFill>
            </a:endParaRPr>
          </a:p>
          <a:p>
            <a:pPr indent="0" lvl="0" marL="0" rtl="0">
              <a:spcBef>
                <a:spcPts val="0"/>
              </a:spcBef>
              <a:spcAft>
                <a:spcPts val="0"/>
              </a:spcAft>
              <a:buClr>
                <a:schemeClr val="dk1"/>
              </a:buClr>
              <a:buSzPts val="1100"/>
              <a:buFont typeface="Arial"/>
              <a:buNone/>
            </a:pPr>
            <a:r>
              <a:rPr b="1" i="1" lang="en" sz="1200">
                <a:solidFill>
                  <a:schemeClr val="dk1"/>
                </a:solidFill>
              </a:rPr>
              <a:t>Performance testing</a:t>
            </a:r>
            <a:r>
              <a:rPr b="1" lang="en" sz="1200">
                <a:solidFill>
                  <a:schemeClr val="dk1"/>
                </a:solidFill>
              </a:rPr>
              <a:t>: </a:t>
            </a:r>
            <a:r>
              <a:rPr lang="en" sz="1200">
                <a:solidFill>
                  <a:schemeClr val="dk1"/>
                </a:solidFill>
              </a:rPr>
              <a:t>testing to assess the speed and effectiveness of the system and to make sure it is generating results within a specified time as in performance requirements.</a:t>
            </a:r>
            <a:endParaRPr sz="1200">
              <a:solidFill>
                <a:schemeClr val="dk1"/>
              </a:solidFill>
            </a:endParaRPr>
          </a:p>
          <a:p>
            <a:pPr indent="0" lvl="0" marL="0" rtl="0">
              <a:spcBef>
                <a:spcPts val="0"/>
              </a:spcBef>
              <a:spcAft>
                <a:spcPts val="0"/>
              </a:spcAft>
              <a:buClr>
                <a:schemeClr val="dk1"/>
              </a:buClr>
              <a:buSzPts val="1100"/>
              <a:buFont typeface="Arial"/>
              <a:buNone/>
            </a:pPr>
            <a:r>
              <a:rPr b="1" i="1" lang="en" sz="1200">
                <a:solidFill>
                  <a:schemeClr val="dk1"/>
                </a:solidFill>
              </a:rPr>
              <a:t>How</a:t>
            </a:r>
            <a:r>
              <a:rPr b="1" lang="en" sz="1200">
                <a:solidFill>
                  <a:schemeClr val="dk1"/>
                </a:solidFill>
              </a:rPr>
              <a:t>: </a:t>
            </a:r>
            <a:r>
              <a:rPr lang="en" sz="1200">
                <a:solidFill>
                  <a:schemeClr val="dk1"/>
                </a:solidFill>
              </a:rPr>
              <a:t>record all the testing result and save them in a document.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Standard</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222222"/>
                </a:solidFill>
              </a:rPr>
              <a:t>c</a:t>
            </a:r>
            <a:r>
              <a:rPr lang="en">
                <a:solidFill>
                  <a:srgbClr val="222222"/>
                </a:solidFill>
              </a:rPr>
              <a:t>. Defect Management</a:t>
            </a:r>
            <a:endParaRPr>
              <a:solidFill>
                <a:srgbClr val="222222"/>
              </a:solidFill>
            </a:endParaRPr>
          </a:p>
          <a:p>
            <a:pPr indent="0" lvl="0" marL="0">
              <a:spcBef>
                <a:spcPts val="1600"/>
              </a:spcBef>
              <a:spcAft>
                <a:spcPts val="0"/>
              </a:spcAft>
              <a:buNone/>
            </a:pPr>
            <a:r>
              <a:rPr b="1" lang="en" sz="1200">
                <a:solidFill>
                  <a:srgbClr val="222222"/>
                </a:solidFill>
              </a:rPr>
              <a:t>The severity of a defect is related to how severe a bug is. </a:t>
            </a:r>
            <a:endParaRPr b="1" sz="1200">
              <a:solidFill>
                <a:srgbClr val="222222"/>
              </a:solidFill>
            </a:endParaRPr>
          </a:p>
          <a:p>
            <a:pPr indent="0" lvl="0" marL="0">
              <a:spcBef>
                <a:spcPts val="1600"/>
              </a:spcBef>
              <a:spcAft>
                <a:spcPts val="0"/>
              </a:spcAft>
              <a:buNone/>
            </a:pPr>
            <a:r>
              <a:rPr b="1" lang="en" sz="1200">
                <a:solidFill>
                  <a:srgbClr val="222222"/>
                </a:solidFill>
              </a:rPr>
              <a:t>The priority is a defect is related to how quickly a bug should be fixed and deployed to live servers.</a:t>
            </a:r>
            <a:endParaRPr b="1" sz="1200">
              <a:solidFill>
                <a:srgbClr val="222222"/>
              </a:solidFill>
            </a:endParaRPr>
          </a:p>
          <a:p>
            <a:pPr indent="0" lvl="0" marL="0" rtl="0">
              <a:spcBef>
                <a:spcPts val="1600"/>
              </a:spcBef>
              <a:spcAft>
                <a:spcPts val="0"/>
              </a:spcAft>
              <a:buNone/>
            </a:pPr>
            <a:r>
              <a:rPr b="1" lang="en" sz="1200">
                <a:solidFill>
                  <a:srgbClr val="222222"/>
                </a:solidFill>
              </a:rPr>
              <a:t>We determine the priority of the bugs depending on the severity of the bugs. Usually, the higher severity the bug have, the higher priority the bugs have.</a:t>
            </a:r>
            <a:endParaRPr b="1" sz="1200">
              <a:solidFill>
                <a:srgbClr val="222222"/>
              </a:solidFill>
            </a:endParaRPr>
          </a:p>
          <a:p>
            <a:pPr indent="0" lvl="0" marL="914400" rtl="0">
              <a:spcBef>
                <a:spcPts val="0"/>
              </a:spcBef>
              <a:spcAft>
                <a:spcPts val="0"/>
              </a:spcAft>
              <a:buNone/>
            </a:pPr>
            <a:r>
              <a:t/>
            </a:r>
            <a:endParaRPr b="1" sz="1200">
              <a:solidFill>
                <a:srgbClr val="222222"/>
              </a:solidFill>
            </a:endParaRPr>
          </a:p>
          <a:p>
            <a:pPr indent="0" lvl="0" marL="0" rtl="0">
              <a:spcBef>
                <a:spcPts val="0"/>
              </a:spcBef>
              <a:spcAft>
                <a:spcPts val="0"/>
              </a:spcAft>
              <a:buNone/>
            </a:pPr>
            <a:r>
              <a:rPr b="1" lang="en" sz="1200">
                <a:solidFill>
                  <a:srgbClr val="222222"/>
                </a:solidFill>
              </a:rPr>
              <a:t>The tools we use:</a:t>
            </a:r>
            <a:endParaRPr b="1" sz="1200">
              <a:solidFill>
                <a:srgbClr val="222222"/>
              </a:solidFill>
            </a:endParaRPr>
          </a:p>
          <a:p>
            <a:pPr indent="0" lvl="0" marL="0" rtl="0">
              <a:spcBef>
                <a:spcPts val="0"/>
              </a:spcBef>
              <a:spcAft>
                <a:spcPts val="0"/>
              </a:spcAft>
              <a:buNone/>
            </a:pPr>
            <a:r>
              <a:rPr b="1" i="1" lang="en" sz="1200">
                <a:solidFill>
                  <a:srgbClr val="222222"/>
                </a:solidFill>
              </a:rPr>
              <a:t>Reporting the bugs</a:t>
            </a:r>
            <a:endParaRPr b="1" i="1" sz="1200">
              <a:solidFill>
                <a:srgbClr val="222222"/>
              </a:solidFill>
            </a:endParaRPr>
          </a:p>
          <a:p>
            <a:pPr indent="0" lvl="0" marL="0" rtl="0">
              <a:spcBef>
                <a:spcPts val="0"/>
              </a:spcBef>
              <a:spcAft>
                <a:spcPts val="0"/>
              </a:spcAft>
              <a:buNone/>
            </a:pPr>
            <a:r>
              <a:rPr b="1" i="1" lang="en" sz="1200">
                <a:solidFill>
                  <a:srgbClr val="222222"/>
                </a:solidFill>
              </a:rPr>
              <a:t>Assigning works</a:t>
            </a:r>
            <a:endParaRPr b="1" i="1" sz="1200">
              <a:solidFill>
                <a:srgbClr val="222222"/>
              </a:solidFill>
            </a:endParaRPr>
          </a:p>
          <a:p>
            <a:pPr indent="0" lvl="0" marL="0" rtl="0">
              <a:spcBef>
                <a:spcPts val="0"/>
              </a:spcBef>
              <a:spcAft>
                <a:spcPts val="0"/>
              </a:spcAft>
              <a:buNone/>
            </a:pPr>
            <a:r>
              <a:rPr b="1" i="1" lang="en" sz="1200">
                <a:solidFill>
                  <a:srgbClr val="222222"/>
                </a:solidFill>
              </a:rPr>
              <a:t>History/Work comments</a:t>
            </a:r>
            <a:endParaRPr b="1" i="1" sz="1200">
              <a:solidFill>
                <a:srgbClr val="222222"/>
              </a:solidFill>
            </a:endParaRPr>
          </a:p>
          <a:p>
            <a:pPr indent="0" lvl="0" marL="0" rtl="0">
              <a:spcBef>
                <a:spcPts val="0"/>
              </a:spcBef>
              <a:spcAft>
                <a:spcPts val="0"/>
              </a:spcAft>
              <a:buNone/>
            </a:pPr>
            <a:r>
              <a:rPr b="1" i="1" lang="en" sz="1200">
                <a:solidFill>
                  <a:srgbClr val="222222"/>
                </a:solidFill>
              </a:rPr>
              <a:t>Graphs/tables</a:t>
            </a:r>
            <a:endParaRPr b="1" i="1" sz="1200">
              <a:solidFill>
                <a:srgbClr val="222222"/>
              </a:solidFill>
            </a:endParaRPr>
          </a:p>
          <a:p>
            <a:pPr indent="0" lvl="0" marL="0" rtl="0">
              <a:spcBef>
                <a:spcPts val="0"/>
              </a:spcBef>
              <a:spcAft>
                <a:spcPts val="0"/>
              </a:spcAft>
              <a:buClr>
                <a:schemeClr val="dk1"/>
              </a:buClr>
              <a:buSzPts val="1100"/>
              <a:buFont typeface="Arial"/>
              <a:buNone/>
            </a:pPr>
            <a:r>
              <a:rPr b="1" i="1" lang="en" sz="1200">
                <a:solidFill>
                  <a:srgbClr val="222222"/>
                </a:solidFill>
              </a:rPr>
              <a:t>Contacting</a:t>
            </a:r>
            <a:endParaRPr b="1" i="1" sz="1200">
              <a:solidFill>
                <a:srgbClr val="222222"/>
              </a:solidFill>
            </a:endParaRPr>
          </a:p>
          <a:p>
            <a:pPr indent="0" lvl="0" marL="0">
              <a:spcBef>
                <a:spcPts val="0"/>
              </a:spcBef>
              <a:spcAft>
                <a:spcPts val="1600"/>
              </a:spcAft>
              <a:buNone/>
            </a:pPr>
            <a:r>
              <a:rPr lang="en">
                <a:solidFill>
                  <a:srgbClr val="222222"/>
                </a:solidFill>
              </a:rPr>
              <a:t> </a:t>
            </a:r>
            <a:endParaRPr>
              <a:solidFill>
                <a:srgbClr val="22222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1000"/>
              </a:spcBef>
              <a:spcAft>
                <a:spcPts val="0"/>
              </a:spcAft>
              <a:buNone/>
            </a:pPr>
            <a:r>
              <a:rPr lang="en"/>
              <a:t>Configuration Management Plan</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22222"/>
              </a:buClr>
              <a:buSzPts val="1800"/>
              <a:buAutoNum type="arabicPeriod"/>
            </a:pPr>
            <a:r>
              <a:rPr lang="en">
                <a:solidFill>
                  <a:srgbClr val="222222"/>
                </a:solidFill>
              </a:rPr>
              <a:t>Configuration items and tools</a:t>
            </a:r>
            <a:endParaRPr>
              <a:solidFill>
                <a:srgbClr val="222222"/>
              </a:solidFill>
            </a:endParaRPr>
          </a:p>
          <a:p>
            <a:pPr indent="-317500" lvl="1" marL="914400" rtl="0">
              <a:spcBef>
                <a:spcPts val="0"/>
              </a:spcBef>
              <a:spcAft>
                <a:spcPts val="0"/>
              </a:spcAft>
              <a:buClr>
                <a:srgbClr val="222222"/>
              </a:buClr>
              <a:buSzPts val="1400"/>
              <a:buChar char="○"/>
            </a:pPr>
            <a:r>
              <a:rPr lang="en">
                <a:solidFill>
                  <a:srgbClr val="222222"/>
                </a:solidFill>
              </a:rPr>
              <a:t>Eclipse, Github, Pivotal Tracker, etc. </a:t>
            </a:r>
            <a:endParaRPr>
              <a:solidFill>
                <a:srgbClr val="222222"/>
              </a:solidFill>
            </a:endParaRPr>
          </a:p>
          <a:p>
            <a:pPr indent="-342900" lvl="0" marL="457200" rtl="0">
              <a:spcBef>
                <a:spcPts val="0"/>
              </a:spcBef>
              <a:spcAft>
                <a:spcPts val="0"/>
              </a:spcAft>
              <a:buClr>
                <a:srgbClr val="222222"/>
              </a:buClr>
              <a:buSzPts val="1800"/>
              <a:buAutoNum type="arabicPeriod"/>
            </a:pPr>
            <a:r>
              <a:rPr lang="en">
                <a:solidFill>
                  <a:srgbClr val="222222"/>
                </a:solidFill>
              </a:rPr>
              <a:t>Change management and branch management</a:t>
            </a:r>
            <a:endParaRPr>
              <a:solidFill>
                <a:srgbClr val="222222"/>
              </a:solidFill>
            </a:endParaRPr>
          </a:p>
          <a:p>
            <a:pPr indent="-317500" lvl="1" marL="914400" rtl="0">
              <a:spcBef>
                <a:spcPts val="0"/>
              </a:spcBef>
              <a:spcAft>
                <a:spcPts val="0"/>
              </a:spcAft>
              <a:buClr>
                <a:srgbClr val="222222"/>
              </a:buClr>
              <a:buSzPts val="1400"/>
              <a:buChar char="○"/>
            </a:pPr>
            <a:r>
              <a:rPr lang="en">
                <a:solidFill>
                  <a:srgbClr val="222222"/>
                </a:solidFill>
              </a:rPr>
              <a:t>Developer work on their own branches, while configuration leader constantly dealing with pull request and keep a functional and deliverable project on master branch.</a:t>
            </a:r>
            <a:endParaRPr>
              <a:solidFill>
                <a:srgbClr val="222222"/>
              </a:solidFill>
            </a:endParaRPr>
          </a:p>
          <a:p>
            <a:pPr indent="-342900" lvl="0" marL="457200" rtl="0">
              <a:spcBef>
                <a:spcPts val="0"/>
              </a:spcBef>
              <a:spcAft>
                <a:spcPts val="0"/>
              </a:spcAft>
              <a:buClr>
                <a:srgbClr val="222222"/>
              </a:buClr>
              <a:buSzPts val="1800"/>
              <a:buAutoNum type="arabicPeriod"/>
            </a:pPr>
            <a:r>
              <a:rPr lang="en">
                <a:solidFill>
                  <a:srgbClr val="222222"/>
                </a:solidFill>
              </a:rPr>
              <a:t>Code commit guidelines</a:t>
            </a:r>
            <a:endParaRPr>
              <a:solidFill>
                <a:srgbClr val="222222"/>
              </a:solidFill>
            </a:endParaRPr>
          </a:p>
          <a:p>
            <a:pPr indent="-317500" lvl="1" marL="914400" rtl="0">
              <a:spcBef>
                <a:spcPts val="0"/>
              </a:spcBef>
              <a:spcAft>
                <a:spcPts val="0"/>
              </a:spcAft>
              <a:buClr>
                <a:srgbClr val="222222"/>
              </a:buClr>
              <a:buSzPts val="1400"/>
              <a:buChar char="○"/>
            </a:pPr>
            <a:r>
              <a:rPr lang="en">
                <a:solidFill>
                  <a:srgbClr val="222222"/>
                </a:solidFill>
              </a:rPr>
              <a:t>Developer starts everyday’s work by rebasing from master branches and frequently commit and push to their own branches to wrap up daily’s work. File pull request while milestone achieved and review codes with configuration leader to handle branch merges. </a:t>
            </a:r>
            <a:endParaRPr>
              <a:solidFill>
                <a:srgbClr val="2222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222222"/>
                </a:solidFill>
              </a:rPr>
              <a:t>What’s Eat App</a:t>
            </a:r>
            <a:endParaRPr>
              <a:solidFill>
                <a:srgbClr val="222222"/>
              </a:solidFill>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Clr>
                <a:srgbClr val="222222"/>
              </a:buClr>
              <a:buSzPts val="1800"/>
              <a:buChar char="●"/>
            </a:pPr>
            <a:r>
              <a:rPr lang="en">
                <a:solidFill>
                  <a:srgbClr val="222222"/>
                </a:solidFill>
              </a:rPr>
              <a:t>Have you constantly asked yourself everyday what would you like for dinner? What’s eat to the </a:t>
            </a:r>
            <a:r>
              <a:rPr lang="en">
                <a:solidFill>
                  <a:srgbClr val="222222"/>
                </a:solidFill>
              </a:rPr>
              <a:t>rescue</a:t>
            </a:r>
            <a:r>
              <a:rPr lang="en">
                <a:solidFill>
                  <a:srgbClr val="222222"/>
                </a:solidFill>
              </a:rPr>
              <a:t>! For CS 673 we want to d</a:t>
            </a:r>
            <a:r>
              <a:rPr lang="en">
                <a:solidFill>
                  <a:srgbClr val="222222"/>
                </a:solidFill>
              </a:rPr>
              <a:t>evelop and implement a food app that makes daily meal recommendation to our users and also calculate their daily calorie intakes. </a:t>
            </a:r>
            <a:endParaRPr>
              <a:solidFill>
                <a:srgbClr val="2222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Requirement</a:t>
            </a:r>
            <a:endParaRPr/>
          </a:p>
          <a:p>
            <a:pPr indent="0" lvl="0" marL="0">
              <a:spcBef>
                <a:spcPts val="0"/>
              </a:spcBef>
              <a:spcAft>
                <a:spcPts val="0"/>
              </a:spcAft>
              <a:buNone/>
            </a:pPr>
            <a:r>
              <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222222"/>
                </a:solidFill>
              </a:rPr>
              <a:t>Main features:</a:t>
            </a:r>
            <a:endParaRPr>
              <a:solidFill>
                <a:srgbClr val="222222"/>
              </a:solidFill>
            </a:endParaRPr>
          </a:p>
          <a:p>
            <a:pPr indent="-317500" lvl="0" marL="457200" rtl="0">
              <a:spcBef>
                <a:spcPts val="1600"/>
              </a:spcBef>
              <a:spcAft>
                <a:spcPts val="0"/>
              </a:spcAft>
              <a:buClr>
                <a:schemeClr val="dk1"/>
              </a:buClr>
              <a:buSzPts val="1400"/>
              <a:buAutoNum type="arabicPeriod"/>
            </a:pPr>
            <a:r>
              <a:rPr lang="en" sz="1400">
                <a:solidFill>
                  <a:schemeClr val="dk1"/>
                </a:solidFill>
              </a:rPr>
              <a:t>Website shall have random food selections/ideas just in case our users struggle to pick for themselves.</a:t>
            </a:r>
            <a:endParaRPr sz="1400">
              <a:solidFill>
                <a:schemeClr val="dk1"/>
              </a:solidFill>
            </a:endParaRPr>
          </a:p>
          <a:p>
            <a:pPr indent="-317500" lvl="0" marL="457200" rtl="0">
              <a:spcBef>
                <a:spcPts val="0"/>
              </a:spcBef>
              <a:spcAft>
                <a:spcPts val="0"/>
              </a:spcAft>
              <a:buClr>
                <a:schemeClr val="dk1"/>
              </a:buClr>
              <a:buSzPts val="1400"/>
              <a:buAutoNum type="arabicPeriod"/>
            </a:pPr>
            <a:r>
              <a:rPr lang="en" sz="1400">
                <a:solidFill>
                  <a:schemeClr val="dk1"/>
                </a:solidFill>
              </a:rPr>
              <a:t>Website shall allow our users to login and set up daily calorie goal and then show them how many grams they can eat after they made their decisions.</a:t>
            </a:r>
            <a:endParaRPr sz="1400">
              <a:solidFill>
                <a:schemeClr val="dk1"/>
              </a:solidFill>
            </a:endParaRPr>
          </a:p>
          <a:p>
            <a:pPr indent="-317500" lvl="0" marL="457200" rtl="0">
              <a:spcBef>
                <a:spcPts val="0"/>
              </a:spcBef>
              <a:spcAft>
                <a:spcPts val="0"/>
              </a:spcAft>
              <a:buClr>
                <a:schemeClr val="dk1"/>
              </a:buClr>
              <a:buSzPts val="1400"/>
              <a:buAutoNum type="arabicPeriod"/>
            </a:pPr>
            <a:r>
              <a:rPr lang="en" sz="1400">
                <a:solidFill>
                  <a:schemeClr val="dk1"/>
                </a:solidFill>
              </a:rPr>
              <a:t>Website shall allow our user to set filters when we recommend food to them.</a:t>
            </a:r>
            <a:endParaRPr sz="1400">
              <a:solidFill>
                <a:schemeClr val="dk1"/>
              </a:solidFill>
            </a:endParaRPr>
          </a:p>
          <a:p>
            <a:pPr indent="-317500" lvl="0" marL="457200" rtl="0">
              <a:spcBef>
                <a:spcPts val="0"/>
              </a:spcBef>
              <a:spcAft>
                <a:spcPts val="0"/>
              </a:spcAft>
              <a:buClr>
                <a:schemeClr val="dk1"/>
              </a:buClr>
              <a:buSzPts val="1400"/>
              <a:buAutoNum type="arabicPeriod"/>
            </a:pPr>
            <a:r>
              <a:rPr lang="en" sz="1400">
                <a:solidFill>
                  <a:schemeClr val="dk1"/>
                </a:solidFill>
              </a:rPr>
              <a:t>Website shall recommend food to our users based on their past decisions instead of randomly picking up.</a:t>
            </a:r>
            <a:endParaRPr sz="1400">
              <a:solidFill>
                <a:schemeClr val="dk1"/>
              </a:solidFill>
            </a:endParaRPr>
          </a:p>
          <a:p>
            <a:pPr indent="-317500" lvl="0" marL="457200" rtl="0">
              <a:spcBef>
                <a:spcPts val="0"/>
              </a:spcBef>
              <a:spcAft>
                <a:spcPts val="0"/>
              </a:spcAft>
              <a:buClr>
                <a:schemeClr val="dk1"/>
              </a:buClr>
              <a:buSzPts val="1400"/>
              <a:buAutoNum type="arabicPeriod"/>
            </a:pPr>
            <a:r>
              <a:rPr lang="en" sz="1400">
                <a:solidFill>
                  <a:schemeClr val="dk1"/>
                </a:solidFill>
              </a:rPr>
              <a:t>Website shall take other nutrients e.g. protein and vitamin, into consideration when recommending food to our users.</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idx="1" type="body"/>
          </p:nvPr>
        </p:nvSpPr>
        <p:spPr>
          <a:xfrm>
            <a:off x="311700" y="469500"/>
            <a:ext cx="8520600" cy="412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222222"/>
                </a:solidFill>
              </a:rPr>
              <a:t>Other requirement:</a:t>
            </a:r>
            <a:endParaRPr>
              <a:solidFill>
                <a:srgbClr val="222222"/>
              </a:solidFill>
            </a:endParaRPr>
          </a:p>
          <a:p>
            <a:pPr indent="-317500" lvl="0" marL="457200" rtl="0">
              <a:spcBef>
                <a:spcPts val="1600"/>
              </a:spcBef>
              <a:spcAft>
                <a:spcPts val="0"/>
              </a:spcAft>
              <a:buClr>
                <a:srgbClr val="000000"/>
              </a:buClr>
              <a:buSzPts val="1400"/>
              <a:buAutoNum type="arabicPeriod"/>
            </a:pPr>
            <a:r>
              <a:rPr lang="en" sz="1400">
                <a:solidFill>
                  <a:srgbClr val="000000"/>
                </a:solidFill>
              </a:rPr>
              <a:t>Performance. Our website shall respond quickly and provide a smooth user experience.</a:t>
            </a:r>
            <a:endParaRPr sz="1400">
              <a:solidFill>
                <a:srgbClr val="000000"/>
              </a:solidFill>
            </a:endParaRPr>
          </a:p>
          <a:p>
            <a:pPr indent="-317500" lvl="0" marL="457200" rtl="0">
              <a:spcBef>
                <a:spcPts val="0"/>
              </a:spcBef>
              <a:spcAft>
                <a:spcPts val="0"/>
              </a:spcAft>
              <a:buClr>
                <a:srgbClr val="222222"/>
              </a:buClr>
              <a:buSzPts val="1400"/>
              <a:buAutoNum type="arabicPeriod"/>
            </a:pPr>
            <a:r>
              <a:rPr lang="en" sz="1400">
                <a:solidFill>
                  <a:srgbClr val="222222"/>
                </a:solidFill>
              </a:rPr>
              <a:t>Availability. Our website shall be able to access at most of time once deployed, except for emergency case.</a:t>
            </a:r>
            <a:endParaRPr sz="1400">
              <a:solidFill>
                <a:srgbClr val="222222"/>
              </a:solidFill>
            </a:endParaRPr>
          </a:p>
          <a:p>
            <a:pPr indent="-317500" lvl="0" marL="457200" rtl="0">
              <a:spcBef>
                <a:spcPts val="0"/>
              </a:spcBef>
              <a:spcAft>
                <a:spcPts val="0"/>
              </a:spcAft>
              <a:buClr>
                <a:srgbClr val="222222"/>
              </a:buClr>
              <a:buSzPts val="1400"/>
              <a:buAutoNum type="arabicPeriod"/>
            </a:pPr>
            <a:r>
              <a:rPr lang="en" sz="1400">
                <a:solidFill>
                  <a:srgbClr val="222222"/>
                </a:solidFill>
              </a:rPr>
              <a:t>Reliability. The source code of our project shall be easy to be </a:t>
            </a:r>
            <a:r>
              <a:rPr lang="en" sz="1400">
                <a:solidFill>
                  <a:srgbClr val="2A3848"/>
                </a:solidFill>
                <a:highlight>
                  <a:srgbClr val="FFFFFF"/>
                </a:highlight>
              </a:rPr>
              <a:t>understood, repaired, or enhanced.</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Management Plan</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222222"/>
              </a:buClr>
              <a:buSzPts val="2400"/>
              <a:buChar char="-"/>
            </a:pPr>
            <a:r>
              <a:rPr lang="en" sz="2400">
                <a:solidFill>
                  <a:srgbClr val="222222"/>
                </a:solidFill>
              </a:rPr>
              <a:t>Process Model</a:t>
            </a:r>
            <a:endParaRPr sz="2400">
              <a:solidFill>
                <a:srgbClr val="222222"/>
              </a:solidFill>
            </a:endParaRPr>
          </a:p>
          <a:p>
            <a:pPr indent="-381000" lvl="0" marL="457200" rtl="0">
              <a:spcBef>
                <a:spcPts val="0"/>
              </a:spcBef>
              <a:spcAft>
                <a:spcPts val="0"/>
              </a:spcAft>
              <a:buClr>
                <a:srgbClr val="222222"/>
              </a:buClr>
              <a:buSzPts val="2400"/>
              <a:buChar char="-"/>
            </a:pPr>
            <a:r>
              <a:rPr lang="en" sz="2400">
                <a:solidFill>
                  <a:srgbClr val="222222"/>
                </a:solidFill>
              </a:rPr>
              <a:t>Objective and Priorities</a:t>
            </a:r>
            <a:endParaRPr sz="2400">
              <a:solidFill>
                <a:srgbClr val="222222"/>
              </a:solidFill>
            </a:endParaRPr>
          </a:p>
          <a:p>
            <a:pPr indent="-381000" lvl="0" marL="457200" rtl="0">
              <a:spcBef>
                <a:spcPts val="0"/>
              </a:spcBef>
              <a:spcAft>
                <a:spcPts val="0"/>
              </a:spcAft>
              <a:buClr>
                <a:srgbClr val="222222"/>
              </a:buClr>
              <a:buSzPts val="2400"/>
              <a:buChar char="-"/>
            </a:pPr>
            <a:r>
              <a:rPr lang="en" sz="2400">
                <a:solidFill>
                  <a:srgbClr val="222222"/>
                </a:solidFill>
              </a:rPr>
              <a:t>Risk management</a:t>
            </a:r>
            <a:endParaRPr sz="2400">
              <a:solidFill>
                <a:srgbClr val="222222"/>
              </a:solidFill>
            </a:endParaRPr>
          </a:p>
          <a:p>
            <a:pPr indent="-381000" lvl="0" marL="457200" rtl="0">
              <a:spcBef>
                <a:spcPts val="0"/>
              </a:spcBef>
              <a:spcAft>
                <a:spcPts val="0"/>
              </a:spcAft>
              <a:buClr>
                <a:srgbClr val="222222"/>
              </a:buClr>
              <a:buSzPts val="2400"/>
              <a:buChar char="-"/>
            </a:pPr>
            <a:r>
              <a:rPr lang="en" sz="2400">
                <a:solidFill>
                  <a:srgbClr val="222222"/>
                </a:solidFill>
              </a:rPr>
              <a:t>Monitoring and controlling mechanism</a:t>
            </a:r>
            <a:endParaRPr sz="2400">
              <a:solidFill>
                <a:srgbClr val="222222"/>
              </a:solidFill>
            </a:endParaRPr>
          </a:p>
          <a:p>
            <a:pPr indent="-381000" lvl="0" marL="457200">
              <a:spcBef>
                <a:spcPts val="0"/>
              </a:spcBef>
              <a:spcAft>
                <a:spcPts val="0"/>
              </a:spcAft>
              <a:buClr>
                <a:srgbClr val="222222"/>
              </a:buClr>
              <a:buSzPts val="2400"/>
              <a:buChar char="-"/>
            </a:pPr>
            <a:r>
              <a:rPr lang="en" sz="2400">
                <a:solidFill>
                  <a:srgbClr val="222222"/>
                </a:solidFill>
              </a:rPr>
              <a:t>Schedule and deadlines</a:t>
            </a:r>
            <a:endParaRPr sz="2400">
              <a:solidFill>
                <a:srgbClr val="22222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Process Model</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2400"/>
          </a:p>
          <a:p>
            <a:pPr indent="0" lvl="0" marL="0">
              <a:spcBef>
                <a:spcPts val="1600"/>
              </a:spcBef>
              <a:spcAft>
                <a:spcPts val="1600"/>
              </a:spcAft>
              <a:buNone/>
            </a:pPr>
            <a:r>
              <a:rPr lang="en" sz="2400">
                <a:solidFill>
                  <a:srgbClr val="222222"/>
                </a:solidFill>
              </a:rPr>
              <a:t>Agile - Scrum</a:t>
            </a:r>
            <a:endParaRPr sz="2400">
              <a:solidFill>
                <a:srgbClr val="22222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Objectives and Priorities</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solidFill>
                  <a:srgbClr val="222222"/>
                </a:solidFill>
              </a:rPr>
              <a:t>1- maintain high quality</a:t>
            </a:r>
            <a:br>
              <a:rPr lang="en" sz="2400">
                <a:solidFill>
                  <a:srgbClr val="222222"/>
                </a:solidFill>
              </a:rPr>
            </a:br>
            <a:r>
              <a:rPr lang="en" sz="2400">
                <a:solidFill>
                  <a:srgbClr val="222222"/>
                </a:solidFill>
              </a:rPr>
              <a:t>2- complete all essential features</a:t>
            </a:r>
            <a:br>
              <a:rPr lang="en" sz="2400">
                <a:solidFill>
                  <a:srgbClr val="222222"/>
                </a:solidFill>
              </a:rPr>
            </a:br>
            <a:r>
              <a:rPr lang="en" sz="2400">
                <a:solidFill>
                  <a:srgbClr val="222222"/>
                </a:solidFill>
              </a:rPr>
              <a:t>3- no known bugs</a:t>
            </a:r>
            <a:endParaRPr sz="2400">
              <a:solidFill>
                <a:srgbClr val="222222"/>
              </a:solidFill>
            </a:endParaRPr>
          </a:p>
          <a:p>
            <a:pPr indent="0" lvl="0" marL="0" rtl="0">
              <a:spcBef>
                <a:spcPts val="0"/>
              </a:spcBef>
              <a:spcAft>
                <a:spcPts val="0"/>
              </a:spcAft>
              <a:buClr>
                <a:schemeClr val="dk1"/>
              </a:buClr>
              <a:buSzPts val="1100"/>
              <a:buFont typeface="Arial"/>
              <a:buNone/>
            </a:pPr>
            <a:r>
              <a:rPr lang="en" sz="2400">
                <a:solidFill>
                  <a:srgbClr val="222222"/>
                </a:solidFill>
              </a:rPr>
              <a:t>4- deploy software successfully </a:t>
            </a:r>
            <a:br>
              <a:rPr lang="en">
                <a:solidFill>
                  <a:srgbClr val="222222"/>
                </a:solidFill>
              </a:rPr>
            </a:br>
            <a:endParaRPr>
              <a:solidFill>
                <a:srgbClr val="2222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Risk Management</a:t>
            </a:r>
            <a:endParaRPr/>
          </a:p>
        </p:txBody>
      </p:sp>
      <p:graphicFrame>
        <p:nvGraphicFramePr>
          <p:cNvPr id="96" name="Shape 96"/>
          <p:cNvGraphicFramePr/>
          <p:nvPr/>
        </p:nvGraphicFramePr>
        <p:xfrm>
          <a:off x="470775" y="1436525"/>
          <a:ext cx="3000000" cy="3000000"/>
        </p:xfrm>
        <a:graphic>
          <a:graphicData uri="http://schemas.openxmlformats.org/drawingml/2006/table">
            <a:tbl>
              <a:tblPr>
                <a:noFill/>
                <a:tableStyleId>{F4345C35-940B-4FD2-A667-075CED2B82FA}</a:tableStyleId>
              </a:tblPr>
              <a:tblGrid>
                <a:gridCol w="1245950"/>
                <a:gridCol w="1375725"/>
                <a:gridCol w="1155100"/>
                <a:gridCol w="1181050"/>
                <a:gridCol w="921475"/>
                <a:gridCol w="765725"/>
                <a:gridCol w="1557425"/>
              </a:tblGrid>
              <a:tr h="967250">
                <a:tc>
                  <a:txBody>
                    <a:bodyPr>
                      <a:noAutofit/>
                    </a:bodyPr>
                    <a:lstStyle/>
                    <a:p>
                      <a:pPr indent="0" lvl="0" marL="0" rtl="0">
                        <a:lnSpc>
                          <a:spcPct val="115000"/>
                        </a:lnSpc>
                        <a:spcBef>
                          <a:spcPts val="0"/>
                        </a:spcBef>
                        <a:spcAft>
                          <a:spcPts val="0"/>
                        </a:spcAft>
                        <a:buNone/>
                      </a:pPr>
                      <a:r>
                        <a:rPr lang="en" sz="1200"/>
                        <a:t>Risk Title</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Description</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Estimated</a:t>
                      </a:r>
                      <a:endParaRPr sz="1200"/>
                    </a:p>
                    <a:p>
                      <a:pPr indent="0" lvl="0" marL="0" rtl="0">
                        <a:lnSpc>
                          <a:spcPct val="115000"/>
                        </a:lnSpc>
                        <a:spcBef>
                          <a:spcPts val="0"/>
                        </a:spcBef>
                        <a:spcAft>
                          <a:spcPts val="0"/>
                        </a:spcAft>
                        <a:buNone/>
                      </a:pPr>
                      <a:r>
                        <a:rPr lang="en" sz="1200"/>
                        <a:t>likelihood</a:t>
                      </a:r>
                      <a:endParaRPr sz="1200"/>
                    </a:p>
                    <a:p>
                      <a:pPr indent="0" lvl="0" marL="0" rtl="0">
                        <a:lnSpc>
                          <a:spcPct val="115000"/>
                        </a:lnSpc>
                        <a:spcBef>
                          <a:spcPts val="0"/>
                        </a:spcBef>
                        <a:spcAft>
                          <a:spcPts val="0"/>
                        </a:spcAft>
                        <a:buNone/>
                      </a:pPr>
                      <a:r>
                        <a:rPr lang="en" sz="1200"/>
                        <a:t>of occurrence</a:t>
                      </a:r>
                      <a:endParaRPr sz="1200"/>
                    </a:p>
                    <a:p>
                      <a:pPr indent="0" lvl="0" marL="0" rtl="0">
                        <a:lnSpc>
                          <a:spcPct val="115000"/>
                        </a:lnSpc>
                        <a:spcBef>
                          <a:spcPts val="0"/>
                        </a:spcBef>
                        <a:spcAft>
                          <a:spcPts val="0"/>
                        </a:spcAft>
                        <a:buNone/>
                      </a:pPr>
                      <a:r>
                        <a:rPr lang="en" sz="1200"/>
                        <a:t>(1-5 or H/M/L)</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Estimated</a:t>
                      </a:r>
                      <a:endParaRPr sz="1200"/>
                    </a:p>
                    <a:p>
                      <a:pPr indent="0" lvl="0" marL="0" rtl="0">
                        <a:lnSpc>
                          <a:spcPct val="115000"/>
                        </a:lnSpc>
                        <a:spcBef>
                          <a:spcPts val="0"/>
                        </a:spcBef>
                        <a:spcAft>
                          <a:spcPts val="0"/>
                        </a:spcAft>
                        <a:buNone/>
                      </a:pPr>
                      <a:r>
                        <a:rPr lang="en" sz="1200"/>
                        <a:t>Impact</a:t>
                      </a:r>
                      <a:endParaRPr sz="1200"/>
                    </a:p>
                    <a:p>
                      <a:pPr indent="0" lvl="0" marL="0" rtl="0">
                        <a:lnSpc>
                          <a:spcPct val="115000"/>
                        </a:lnSpc>
                        <a:spcBef>
                          <a:spcPts val="0"/>
                        </a:spcBef>
                        <a:spcAft>
                          <a:spcPts val="0"/>
                        </a:spcAft>
                        <a:buNone/>
                      </a:pPr>
                      <a:r>
                        <a:rPr lang="en" sz="1200"/>
                        <a:t>(1-5 or H/M/L)</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Estimated</a:t>
                      </a:r>
                      <a:endParaRPr sz="1200"/>
                    </a:p>
                    <a:p>
                      <a:pPr indent="0" lvl="0" marL="0" rtl="0">
                        <a:lnSpc>
                          <a:spcPct val="115000"/>
                        </a:lnSpc>
                        <a:spcBef>
                          <a:spcPts val="0"/>
                        </a:spcBef>
                        <a:spcAft>
                          <a:spcPts val="0"/>
                        </a:spcAft>
                        <a:buNone/>
                      </a:pPr>
                      <a:r>
                        <a:rPr lang="en" sz="1200"/>
                        <a:t>retirement</a:t>
                      </a:r>
                      <a:endParaRPr sz="1200"/>
                    </a:p>
                    <a:p>
                      <a:pPr indent="0" lvl="0" marL="0" rtl="0">
                        <a:lnSpc>
                          <a:spcPct val="115000"/>
                        </a:lnSpc>
                        <a:spcBef>
                          <a:spcPts val="0"/>
                        </a:spcBef>
                        <a:spcAft>
                          <a:spcPts val="0"/>
                        </a:spcAft>
                        <a:buNone/>
                      </a:pPr>
                      <a:r>
                        <a:rPr lang="en" sz="1200"/>
                        <a:t>Cost</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priority</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detailed plan</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742125">
                <a:tc>
                  <a:txBody>
                    <a:bodyPr>
                      <a:noAutofit/>
                    </a:bodyPr>
                    <a:lstStyle/>
                    <a:p>
                      <a:pPr indent="0" lvl="0" marL="0" rtl="0">
                        <a:lnSpc>
                          <a:spcPct val="115000"/>
                        </a:lnSpc>
                        <a:spcBef>
                          <a:spcPts val="0"/>
                        </a:spcBef>
                        <a:spcAft>
                          <a:spcPts val="0"/>
                        </a:spcAft>
                        <a:buNone/>
                      </a:pPr>
                      <a:r>
                        <a:rPr lang="en" sz="1200"/>
                        <a:t>Team communication</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Newly formed team need more communication</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200"/>
                        <a:t>3</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200"/>
                        <a:t>3</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7 days</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200"/>
                        <a:t>Medium</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Contact and meet more</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r h="742125">
                <a:tc>
                  <a:txBody>
                    <a:bodyPr>
                      <a:noAutofit/>
                    </a:bodyPr>
                    <a:lstStyle/>
                    <a:p>
                      <a:pPr indent="0" lvl="0" marL="0" rtl="0">
                        <a:lnSpc>
                          <a:spcPct val="115000"/>
                        </a:lnSpc>
                        <a:spcBef>
                          <a:spcPts val="0"/>
                        </a:spcBef>
                        <a:spcAft>
                          <a:spcPts val="0"/>
                        </a:spcAft>
                        <a:buNone/>
                      </a:pPr>
                      <a:r>
                        <a:rPr lang="en" sz="1200"/>
                        <a:t>Feature Design</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Some essential features are still vague</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200"/>
                        <a:t>4</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200"/>
                        <a:t>4</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7 days</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200"/>
                        <a:t>High</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CCCCCC"/>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lang="en" sz="1200"/>
                        <a:t>Discuss with customer and team member</a:t>
                      </a:r>
                      <a:endParaRPr sz="1200"/>
                    </a:p>
                  </a:txBody>
                  <a:tcPr marT="25400" marB="25400" marR="25400" marL="25400" anchor="b">
                    <a:lnL cap="flat" cmpd="sng" w="9475">
                      <a:solidFill>
                        <a:srgbClr val="CCCCCC"/>
                      </a:solidFill>
                      <a:prstDash val="solid"/>
                      <a:round/>
                      <a:headEnd len="sm" w="sm" type="none"/>
                      <a:tailEnd len="sm" w="sm" type="none"/>
                    </a:lnL>
                    <a:lnR cap="flat" cmpd="sng" w="9475">
                      <a:solidFill>
                        <a:srgbClr val="000000"/>
                      </a:solidFill>
                      <a:prstDash val="solid"/>
                      <a:round/>
                      <a:headEnd len="sm" w="sm" type="none"/>
                      <a:tailEnd len="sm" w="sm" type="none"/>
                    </a:lnR>
                    <a:lnT cap="flat" cmpd="sng" w="9475">
                      <a:solidFill>
                        <a:srgbClr val="CCCCCC"/>
                      </a:solidFill>
                      <a:prstDash val="solid"/>
                      <a:round/>
                      <a:headEnd len="sm" w="sm" type="none"/>
                      <a:tailEnd len="sm" w="sm" type="none"/>
                    </a:lnT>
                    <a:lnB cap="flat" cmpd="sng" w="9475">
                      <a:solidFill>
                        <a:srgbClr val="CCCCCC"/>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Monitoring and Controlling Mechanism</a:t>
            </a:r>
            <a:endParaRPr/>
          </a:p>
        </p:txBody>
      </p:sp>
      <p:sp>
        <p:nvSpPr>
          <p:cNvPr id="102" name="Shape 102"/>
          <p:cNvSpPr txBox="1"/>
          <p:nvPr>
            <p:ph idx="1" type="body"/>
          </p:nvPr>
        </p:nvSpPr>
        <p:spPr>
          <a:xfrm>
            <a:off x="311700" y="1017725"/>
            <a:ext cx="8520600" cy="4011300"/>
          </a:xfrm>
          <a:prstGeom prst="rect">
            <a:avLst/>
          </a:prstGeom>
        </p:spPr>
        <p:txBody>
          <a:bodyPr anchorCtr="0" anchor="t" bIns="91425" lIns="91425" spcFirstLastPara="1" rIns="91425" wrap="square" tIns="91425">
            <a:noAutofit/>
          </a:bodyPr>
          <a:lstStyle/>
          <a:p>
            <a:pPr indent="0" lvl="0" marL="0" marR="0" rtl="0" algn="l">
              <a:lnSpc>
                <a:spcPct val="150000"/>
              </a:lnSpc>
              <a:spcBef>
                <a:spcPts val="0"/>
              </a:spcBef>
              <a:spcAft>
                <a:spcPts val="1600"/>
              </a:spcAft>
              <a:buClr>
                <a:srgbClr val="000000"/>
              </a:buClr>
              <a:buSzPts val="1100"/>
              <a:buFont typeface="Arial"/>
              <a:buNone/>
            </a:pPr>
            <a:r>
              <a:rPr lang="en">
                <a:solidFill>
                  <a:srgbClr val="222222"/>
                </a:solidFill>
              </a:rPr>
              <a:t>- Use github and pivotal tracker to keep track of the process;</a:t>
            </a:r>
            <a:br>
              <a:rPr lang="en">
                <a:solidFill>
                  <a:srgbClr val="222222"/>
                </a:solidFill>
              </a:rPr>
            </a:br>
            <a:r>
              <a:rPr lang="en">
                <a:solidFill>
                  <a:srgbClr val="222222"/>
                </a:solidFill>
              </a:rPr>
              <a:t>	Pivotal tracker: https://www.pivotaltracker.com/n/projects/2149232</a:t>
            </a:r>
            <a:br>
              <a:rPr lang="en">
                <a:solidFill>
                  <a:srgbClr val="222222"/>
                </a:solidFill>
              </a:rPr>
            </a:br>
            <a:r>
              <a:rPr lang="en">
                <a:solidFill>
                  <a:srgbClr val="222222"/>
                </a:solidFill>
              </a:rPr>
              <a:t>	Github: https://github.com/BU-CS673-S18T2/whats-eat-app</a:t>
            </a:r>
            <a:br>
              <a:rPr lang="en">
                <a:solidFill>
                  <a:srgbClr val="222222"/>
                </a:solidFill>
              </a:rPr>
            </a:br>
            <a:r>
              <a:rPr lang="en">
                <a:solidFill>
                  <a:srgbClr val="222222"/>
                </a:solidFill>
              </a:rPr>
              <a:t>- Individual weekly work report;</a:t>
            </a:r>
            <a:br>
              <a:rPr lang="en">
                <a:solidFill>
                  <a:srgbClr val="222222"/>
                </a:solidFill>
              </a:rPr>
            </a:br>
            <a:r>
              <a:rPr lang="en">
                <a:solidFill>
                  <a:srgbClr val="222222"/>
                </a:solidFill>
              </a:rPr>
              <a:t>- Weekly face-to- face meeting(meeting minute document):</a:t>
            </a:r>
            <a:br>
              <a:rPr lang="en">
                <a:solidFill>
                  <a:srgbClr val="222222"/>
                </a:solidFill>
              </a:rPr>
            </a:br>
            <a:r>
              <a:rPr lang="en">
                <a:solidFill>
                  <a:srgbClr val="222222"/>
                </a:solidFill>
              </a:rPr>
              <a:t>	Weekly process and status reports;</a:t>
            </a:r>
            <a:br>
              <a:rPr lang="en">
                <a:solidFill>
                  <a:srgbClr val="222222"/>
                </a:solidFill>
              </a:rPr>
            </a:br>
            <a:r>
              <a:rPr lang="en">
                <a:solidFill>
                  <a:srgbClr val="222222"/>
                </a:solidFill>
              </a:rPr>
              <a:t>	Update risk management document weekly;</a:t>
            </a:r>
            <a:br>
              <a:rPr lang="en">
                <a:solidFill>
                  <a:srgbClr val="222222"/>
                </a:solidFill>
              </a:rPr>
            </a:br>
            <a:r>
              <a:rPr lang="en">
                <a:solidFill>
                  <a:srgbClr val="222222"/>
                </a:solidFill>
              </a:rPr>
              <a:t>- Quick(daily) status report and team feedback through slack and wechat;</a:t>
            </a:r>
            <a:br>
              <a:rPr lang="en">
                <a:solidFill>
                  <a:srgbClr val="222222"/>
                </a:solidFill>
              </a:rPr>
            </a:br>
            <a:r>
              <a:rPr lang="en">
                <a:solidFill>
                  <a:srgbClr val="222222"/>
                </a:solidFill>
              </a:rPr>
              <a:t>	- Burndown chart;</a:t>
            </a:r>
            <a:br>
              <a:rPr lang="en">
                <a:solidFill>
                  <a:srgbClr val="222222"/>
                </a:solidFill>
              </a:rPr>
            </a:br>
            <a:r>
              <a:rPr lang="en">
                <a:solidFill>
                  <a:srgbClr val="222222"/>
                </a:solidFill>
              </a:rPr>
              <a:t>	- Test and maintenance report for each requirement;</a:t>
            </a:r>
            <a:br>
              <a:rPr lang="en">
                <a:solidFill>
                  <a:srgbClr val="222222"/>
                </a:solidFill>
              </a:rPr>
            </a:br>
            <a:endParaRPr>
              <a:solidFill>
                <a:srgbClr val="2222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