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>
      <p:cViewPr varScale="1">
        <p:scale>
          <a:sx n="101" d="100"/>
          <a:sy n="101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EB3B0-022D-4040-A3E9-D6B9F491A18E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33707-4C7E-A244-9C1E-265DCF54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6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EE9B-6B1C-9042-8DB3-D4F5A538C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55F44-8D0C-5441-986F-7D0CB3744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C75EF-741F-F240-81B1-53CEA426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78B3-4170-8548-974B-A86062F115C3}" type="datetime1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25327-92C5-924A-AD78-2CAB6BDB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79837-17F9-3841-9A9F-66193128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FD10-FABF-114F-9C0D-0C222BB8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3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5059-CE2E-C84F-8E8A-1F2D5A57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A1214-C485-144E-8263-AC364D318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EDA1A-5922-7542-B7CB-F5F81F15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604F-1852-E945-91FC-5349EAA9AAD6}" type="datetime1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7D39A-B324-074C-8333-96043719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79FD2-9124-BB46-97EE-3F06F965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FD10-FABF-114F-9C0D-0C222BB8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9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7EC572-D8F1-0D45-A9D9-853CBD68E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973D4-0703-B243-9EA0-717698F80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13664-ED09-4146-98DA-B669F612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9237-5637-C34A-B3C3-5C2754E5B354}" type="datetime1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424CA-C7C3-BD43-BDDB-3A0C6752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09BF9-0266-7349-B709-9586E0EC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FD10-FABF-114F-9C0D-0C222BB8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4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253C-FBD4-184D-A4CA-E310A318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9B8D1-350A-3F4C-AF53-81FDAD13A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AFDFB-D3CC-4046-AD0F-17EF5FBA3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0570-03A0-2041-B6F7-9E5CDE885A15}" type="datetime1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4081A-8B42-0148-AF50-6AA1CB30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5E09D-612D-EA44-8018-EF10A1D3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FD10-FABF-114F-9C0D-0C222BB8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2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E3B71-F84F-0E47-A048-0F978F2C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96426-ED5C-E345-945C-46BDB25AF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50589-0547-3D47-B9E4-AB1741D28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FD1E-A988-CE41-BAAE-8CF25800E6AC}" type="datetime1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3CF65-1E57-5347-9722-47C2CC50F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A0516-323A-E242-B9C1-FCBF9B56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FD10-FABF-114F-9C0D-0C222BB8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7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5B30-C874-4B4A-BB05-8B08C563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04B1D-DA6C-8948-B854-E24358008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39123-033A-D74F-BE5F-DB9667602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8B656-6755-9D4D-A4B1-EE2D1022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F671-8C23-CD45-AFC4-E2FC7293271F}" type="datetime1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3F84E-860A-9642-92C3-A8ADB453B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F0EBF-1386-C042-809F-DF3870E6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FD10-FABF-114F-9C0D-0C222BB8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0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3E28-EE28-B94D-9B16-29810DD6F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546C1-082E-3444-B77C-D35A61E49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B4635-73F5-F348-93AF-C64706E01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69301-0546-0F4D-B6B9-80BF3978E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72A8C3-3B36-854C-86B0-05D454F24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EEAC11-157C-C04F-819E-386682D0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AA84-DD3F-A64E-96F9-1504C3414B1F}" type="datetime1">
              <a:rPr lang="en-US" smtClean="0"/>
              <a:t>9/14/21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F992F-90FF-9F40-83A3-2E5EF64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2750F-834C-0F4B-AC80-886B8C55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FD10-FABF-114F-9C0D-0C222BB8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6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0FBCC-F8E9-8F4B-A04F-4F1DD988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719926-78A2-EE4B-A16F-EE966A52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E262-0EF5-8E40-9509-DE35ACB48F92}" type="datetime1">
              <a:rPr lang="en-US" smtClean="0"/>
              <a:t>9/14/21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6194A-6FD8-9446-9331-19CED242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5035C-C809-CB4B-BEC6-08A4025A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FD10-FABF-114F-9C0D-0C222BB8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4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4E870F-6931-8144-A7A8-51C86A3E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8E4B-D065-3F47-B73C-F91BC0CEA751}" type="datetime1">
              <a:rPr lang="en-US" smtClean="0"/>
              <a:t>9/14/21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57711D-7827-AC4D-8EB5-0F76F65A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7E4C6-ABD1-E647-B4EB-93C55EF5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FD10-FABF-114F-9C0D-0C222BB8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1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DA55-685B-4249-8222-C58A7161D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59CBF-41D2-774B-905F-DA1C10262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C3862-982D-034C-85FA-DE303B9D8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65AFE-ED2C-EA4C-8EF7-D391ED0E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53C2-EFDF-8341-AC6E-2BD544B08436}" type="datetime1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8C709-D52C-4F47-B30D-7F83E00C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D8869-9193-8E40-B679-DE2214FF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FD10-FABF-114F-9C0D-0C222BB8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9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9BD2-D70C-D946-9CE1-A4A91ACFA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BE976-B1C8-3241-BBF3-2489A950A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D7D0E-7300-C44A-8B20-C418D46EB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7D528-4D37-FF46-AF19-DF3972FC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E75D-ED01-0A45-8AFC-942B05CB7A4F}" type="datetime1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3BC2A-F47F-DB4D-9CDD-123A444B0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122F1-DFE6-8742-BDE8-BEE52DB2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FD10-FABF-114F-9C0D-0C222BB8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8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3DDCBC-94AF-9E44-B6AC-2165C62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43D8E-E89C-E24B-8A3E-1A9E2631F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562A7-AED0-0148-A950-687C98E25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98AAB-EC77-C049-9F2F-26FACF8F356C}" type="datetime1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30D81-8A90-2342-99A5-CB6DA5B2C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9C3B4-2198-FE48-91F0-6108BBA05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1FD10-FABF-114F-9C0D-0C222BB8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2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88BF-3DE4-5E42-B836-59EF2432E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2163"/>
            <a:ext cx="9144000" cy="2387600"/>
          </a:xfrm>
        </p:spPr>
        <p:txBody>
          <a:bodyPr/>
          <a:lstStyle/>
          <a:p>
            <a:r>
              <a:rPr lang="en-US" dirty="0"/>
              <a:t>Lab 2: ER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E6550-8BCC-9C4E-BBCE-AFBF4B62E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5838"/>
            <a:ext cx="9144000" cy="1655762"/>
          </a:xfrm>
        </p:spPr>
        <p:txBody>
          <a:bodyPr/>
          <a:lstStyle/>
          <a:p>
            <a:r>
              <a:rPr lang="en-US" dirty="0"/>
              <a:t>CS460 Fall 2021</a:t>
            </a:r>
          </a:p>
          <a:p>
            <a:r>
              <a:rPr lang="en-US" dirty="0"/>
              <a:t>Tarikul Islam Papon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16324-2C34-3943-A4E6-94BFCA6B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FD10-FABF-114F-9C0D-0C222BB8C8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2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319694A-6BB0-AF4D-8E98-3FC0784DB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039"/>
            <a:ext cx="12192000" cy="626752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A590B-10FC-6E48-B5FC-CACEE982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FD10-FABF-114F-9C0D-0C222BB8C8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8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A590B-10FC-6E48-B5FC-CACEE982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FD10-FABF-114F-9C0D-0C222BB8C8CE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988AB3-7872-1E4B-A56E-5E6E88A2C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210331"/>
            <a:ext cx="11163299" cy="27575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627211-16C3-B94F-A2BD-6A27651994B9}"/>
              </a:ext>
            </a:extLst>
          </p:cNvPr>
          <p:cNvSpPr txBox="1"/>
          <p:nvPr/>
        </p:nvSpPr>
        <p:spPr>
          <a:xfrm>
            <a:off x="4673600" y="355600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ERD Basics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237A99-2F60-0747-B5CA-C0C5ED1DECF5}"/>
              </a:ext>
            </a:extLst>
          </p:cNvPr>
          <p:cNvSpPr/>
          <p:nvPr/>
        </p:nvSpPr>
        <p:spPr>
          <a:xfrm>
            <a:off x="552451" y="3967896"/>
            <a:ext cx="1116329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b="1" dirty="0"/>
              <a:t>Entity (Rectangle):</a:t>
            </a:r>
            <a:r>
              <a:rPr lang="en-US" sz="2200" dirty="0"/>
              <a:t> An Entity is an object in real world that is distinguishable from surrounding environment. They have a primary key, distinguishing each occurrence of the entity. 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b="1" dirty="0"/>
              <a:t>Relationships (Diamond):</a:t>
            </a:r>
            <a:r>
              <a:rPr lang="en-US" sz="2200" dirty="0"/>
              <a:t> Relationships are associations between or among entities. 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b="1" dirty="0"/>
              <a:t>Attributes (Oval):</a:t>
            </a:r>
            <a:r>
              <a:rPr lang="en-US" sz="2200" dirty="0"/>
              <a:t> Attributes are characteristics of an entity or a relationship. Underlined attributes indicate primary keys. Dashed oval indicates derived attributes.</a:t>
            </a:r>
          </a:p>
        </p:txBody>
      </p:sp>
    </p:spTree>
    <p:extLst>
      <p:ext uri="{BB962C8B-B14F-4D97-AF65-F5344CB8AC3E}">
        <p14:creationId xmlns:p14="http://schemas.microsoft.com/office/powerpoint/2010/main" val="227177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7653D-46FE-834F-8770-970182B0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FD10-FABF-114F-9C0D-0C222BB8C8CE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748221-8F1F-D343-9122-6A9DE8FE96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15"/>
          <a:stretch/>
        </p:blipFill>
        <p:spPr>
          <a:xfrm>
            <a:off x="170060" y="76200"/>
            <a:ext cx="11851880" cy="63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4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B3806-9A5C-E44A-8DF4-6F41EAED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FD10-FABF-114F-9C0D-0C222BB8C8CE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CC2A79-1B3B-E344-A767-734DE59D5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164"/>
            <a:ext cx="12192000" cy="629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2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9D370-D246-5741-B101-583D926E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FD10-FABF-114F-9C0D-0C222BB8C8CE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D8A08D3-841F-DD4B-97A6-2AC24EFD6846}"/>
              </a:ext>
            </a:extLst>
          </p:cNvPr>
          <p:cNvSpPr txBox="1">
            <a:spLocks/>
          </p:cNvSpPr>
          <p:nvPr/>
        </p:nvSpPr>
        <p:spPr>
          <a:xfrm>
            <a:off x="1524000" y="16049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</a:pPr>
            <a:r>
              <a:rPr lang="en-US" sz="6000" dirty="0"/>
              <a:t>Exercise</a:t>
            </a:r>
          </a:p>
          <a:p>
            <a:pPr algn="ctr">
              <a:lnSpc>
                <a:spcPct val="200000"/>
              </a:lnSpc>
            </a:pPr>
            <a:r>
              <a:rPr lang="en-US" sz="3200" dirty="0"/>
              <a:t>go to </a:t>
            </a:r>
            <a:r>
              <a:rPr lang="en-US" sz="3200" dirty="0">
                <a:hlinkClick r:id="rId2"/>
              </a:rPr>
              <a:t>https://www.draw.io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6390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183B-E02D-C74D-AF9E-9A4667C3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ERD to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E19FE-B57A-E346-8AAF-9172D5B6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075"/>
            <a:ext cx="10515600" cy="4943475"/>
          </a:xfrm>
        </p:spPr>
        <p:txBody>
          <a:bodyPr>
            <a:normAutofit lnSpcReduction="10000"/>
          </a:bodyPr>
          <a:lstStyle/>
          <a:p>
            <a:pPr marL="350838" indent="-350838">
              <a:lnSpc>
                <a:spcPct val="110000"/>
              </a:lnSpc>
            </a:pPr>
            <a:r>
              <a:rPr lang="en-US" sz="2400" dirty="0"/>
              <a:t>Convert all the Entities in the diagram to tables.</a:t>
            </a:r>
          </a:p>
          <a:p>
            <a:pPr marL="350838" indent="-350838">
              <a:lnSpc>
                <a:spcPct val="110000"/>
              </a:lnSpc>
            </a:pPr>
            <a:r>
              <a:rPr lang="en-US" sz="2400" dirty="0"/>
              <a:t>All single valued attributes of an entity is converted to a column of the table</a:t>
            </a:r>
          </a:p>
          <a:p>
            <a:pPr marL="350838" indent="-350838">
              <a:lnSpc>
                <a:spcPct val="110000"/>
              </a:lnSpc>
            </a:pPr>
            <a:r>
              <a:rPr lang="en-US" sz="2400" dirty="0"/>
              <a:t>Key attribute in the ER diagram becomes the Primary key of the table.</a:t>
            </a:r>
          </a:p>
          <a:p>
            <a:pPr marL="350838" indent="-350838">
              <a:lnSpc>
                <a:spcPct val="110000"/>
              </a:lnSpc>
            </a:pPr>
            <a:r>
              <a:rPr lang="en-US" sz="2400" dirty="0"/>
              <a:t>Declare the foreign key column, if applicable.</a:t>
            </a:r>
          </a:p>
          <a:p>
            <a:pPr marL="350838" indent="-350838">
              <a:lnSpc>
                <a:spcPct val="110000"/>
              </a:lnSpc>
            </a:pPr>
            <a:r>
              <a:rPr lang="en-US" sz="2400" dirty="0"/>
              <a:t>Any multi-valued attributes are converted into new table.</a:t>
            </a:r>
          </a:p>
          <a:p>
            <a:pPr marL="350838" indent="-350838">
              <a:lnSpc>
                <a:spcPct val="110000"/>
              </a:lnSpc>
            </a:pPr>
            <a:r>
              <a:rPr lang="en-US" sz="2400" dirty="0"/>
              <a:t>One can ignore derived attribute, since it can be calculated at any time.</a:t>
            </a:r>
          </a:p>
          <a:p>
            <a:pPr marL="350838" indent="-350838">
              <a:lnSpc>
                <a:spcPct val="110000"/>
              </a:lnSpc>
            </a:pPr>
            <a:r>
              <a:rPr lang="en-US" sz="2400" dirty="0"/>
              <a:t>Weak entity is also represented as table. Add a foreign key column, which would be the primary key of its strong entity. This foreign key column along with its key attribute column forms the primary key of the table.</a:t>
            </a:r>
          </a:p>
          <a:p>
            <a:pPr marL="350838" indent="-350838">
              <a:lnSpc>
                <a:spcPct val="110000"/>
              </a:lnSpc>
            </a:pPr>
            <a:r>
              <a:rPr lang="en-US" sz="2400" dirty="0"/>
              <a:t>All many-to-many relations will be a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449FD-D083-2B44-BEBA-AE2D2A34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FD10-FABF-114F-9C0D-0C222BB8C8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37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48E2-97D5-564F-829D-BB6582D0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2F632-BA6C-A944-A85A-2AB1D14A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FD10-FABF-114F-9C0D-0C222BB8C8CE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060887-C258-5243-8680-3585719499F0}"/>
              </a:ext>
            </a:extLst>
          </p:cNvPr>
          <p:cNvSpPr txBox="1"/>
          <p:nvPr/>
        </p:nvSpPr>
        <p:spPr>
          <a:xfrm>
            <a:off x="800100" y="1538288"/>
            <a:ext cx="10744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Persons (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varchar(255),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FirstName varchar(255),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Address varchar(255),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City varchar(255)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Persons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VALUES (1, 'Hopkins', 'Anthony', '111 Cummington Mall', 'Boston’);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Persons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VALUES (2, 'Bale', ‘Christian', ‘730 Comm Ave', 'Boston’);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Persons;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Persons 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LIKE ‘Bale’;</a:t>
            </a:r>
          </a:p>
        </p:txBody>
      </p:sp>
    </p:spTree>
    <p:extLst>
      <p:ext uri="{BB962C8B-B14F-4D97-AF65-F5344CB8AC3E}">
        <p14:creationId xmlns:p14="http://schemas.microsoft.com/office/powerpoint/2010/main" val="362373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313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Lab 2: ER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Transform ERD to Table</vt:lpstr>
      <vt:lpstr>SQL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dc:creator>Papon, Md Tarikul Islam</dc:creator>
  <cp:lastModifiedBy>Papon, Md Tarikul Islam</cp:lastModifiedBy>
  <cp:revision>16</cp:revision>
  <dcterms:created xsi:type="dcterms:W3CDTF">2021-09-14T11:07:15Z</dcterms:created>
  <dcterms:modified xsi:type="dcterms:W3CDTF">2021-09-14T12:24:23Z</dcterms:modified>
</cp:coreProperties>
</file>