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Android App Screenshots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Nehal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Huichong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Justina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Justina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don’t mind the LocPlugins on left (for CMX later)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didn’t include UserAE tree which is just basically UserAE -&gt; UserID -&gt; UUID or MACAddrOfPhone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Sean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??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SzPct val="100000"/>
              <a:defRPr sz="7200"/>
            </a:lvl1pPr>
            <a:lvl2pPr rtl="0">
              <a:spcBef>
                <a:spcPts val="0"/>
              </a:spcBef>
              <a:buSzPct val="100000"/>
              <a:defRPr sz="7200"/>
            </a:lvl2pPr>
            <a:lvl3pPr rtl="0">
              <a:spcBef>
                <a:spcPts val="0"/>
              </a:spcBef>
              <a:buSzPct val="100000"/>
              <a:defRPr sz="7200"/>
            </a:lvl3pPr>
            <a:lvl4pPr rtl="0">
              <a:spcBef>
                <a:spcPts val="0"/>
              </a:spcBef>
              <a:buSzPct val="100000"/>
              <a:defRPr sz="7200"/>
            </a:lvl4pPr>
            <a:lvl5pPr rtl="0">
              <a:spcBef>
                <a:spcPts val="0"/>
              </a:spcBef>
              <a:buSzPct val="100000"/>
              <a:defRPr sz="7200"/>
            </a:lvl5pPr>
            <a:lvl6pPr rtl="0">
              <a:spcBef>
                <a:spcPts val="0"/>
              </a:spcBef>
              <a:buSzPct val="100000"/>
              <a:defRPr sz="7200"/>
            </a:lvl6pPr>
            <a:lvl7pPr rtl="0">
              <a:spcBef>
                <a:spcPts val="0"/>
              </a:spcBef>
              <a:buSzPct val="100000"/>
              <a:defRPr sz="7200"/>
            </a:lvl7pPr>
            <a:lvl8pPr rtl="0">
              <a:spcBef>
                <a:spcPts val="0"/>
              </a:spcBef>
              <a:buSzPct val="100000"/>
              <a:defRPr sz="7200"/>
            </a:lvl8pPr>
            <a:lvl9pPr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http://www.cisco.com/c/en/us/products/wireless/mobility-services-engine/index.html" Type="http://schemas.openxmlformats.org/officeDocument/2006/relationships/hyperlink" TargetMode="External" Id="rId3"/><Relationship Target="../media/image00.gif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71080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5000" lang="en"/>
              <a:t>Multi-thing IoT Applications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y="3990750" x="538200"/>
            <a:ext cy="712499" cx="806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500" lang="en"/>
              <a:t>Huichong, Jose, Justina, Mark, Nehal, Sean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 Development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t="0" b="0" r="12538" l="6933"/>
          <a:stretch/>
        </p:blipFill>
        <p:spPr>
          <a:xfrm>
            <a:off y="1299325" x="178599"/>
            <a:ext cy="3638975" cx="53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y="1674475" x="5491725"/>
            <a:ext cy="3021600" cx="357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Device application functions: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Secure user registration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Real time location monitor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User can search for others locations and are pinged of their current location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App will load indoor / Google map based on precise location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 Development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t="0" b="0" r="19903" l="0"/>
          <a:stretch/>
        </p:blipFill>
        <p:spPr>
          <a:xfrm>
            <a:off y="1202375" x="560174"/>
            <a:ext cy="3900175" cx="383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y="2121900" x="5300575"/>
            <a:ext cy="3021600" cx="357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Swift API functions: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POST, GET, DELETE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Determine locating method priority (BLE, CMX, GPS)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Update/POST content instances with location data based on DeviceID and/or UserID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GET user location data 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GET current Map ID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Pass location data to map view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t="0" b="0" r="22618" l="23502"/>
          <a:stretch/>
        </p:blipFill>
        <p:spPr>
          <a:xfrm>
            <a:off y="1152525" x="5475100"/>
            <a:ext cy="1092800" cx="16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Browser App Development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7592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Functionality 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Heat Map for Tracked Devices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Switching between CMX API and a combination of Google Maps with Indoor Maps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Trail of Location using History of Locations to draw out path a device followed between start and end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Update Location/Devices using PUSH Notifications and Timeouts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Our future plans: Next Steps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29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Dynamically create content instances based on beacon, then CMX, then GPS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Configure API so other apps can use it (FourSquare, Life360, etc.)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Finish mobile apps / web browser app UI/UX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 Location Manager program to statically create entire structured tree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Gracias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41700" x="457200"/>
            <a:ext cy="3725699" cx="4137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GOAL: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Create </a:t>
            </a:r>
            <a:r>
              <a:rPr sz="1800" lang="en">
                <a:solidFill>
                  <a:srgbClr val="FF0000"/>
                </a:solidFill>
              </a:rPr>
              <a:t>two</a:t>
            </a:r>
            <a:r>
              <a:rPr sz="1800" lang="en"/>
              <a:t> IoT applications that monitor device locations in real-time over OpenDaylight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Mobile “people-finder” app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Web browser “heat map”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Create an API where third party applications can interface with in the future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Combining BLE, CMX, GPS to provide ultimate location accuracy</a:t>
            </a:r>
          </a:p>
          <a:p>
            <a:pPr rtl="0">
              <a:lnSpc>
                <a:spcPct val="95000"/>
              </a:lnSpc>
              <a:spcBef>
                <a:spcPts val="1100"/>
              </a:spcBef>
              <a:buNone/>
            </a:pPr>
            <a:r>
              <a:t/>
            </a:r>
            <a:endParaRPr sz="1400">
              <a:solidFill>
                <a:srgbClr val="27284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y="1200150" x="4548900"/>
            <a:ext cy="1616700" cx="445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Solution Components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Devices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Reasoner (Logic)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Application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ODL IoT data store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2953625" x="4501800"/>
            <a:ext cy="2210400" cx="454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Overall Functions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n"/>
              <a:t>Updating map with real-time data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n"/>
              <a:t>Providing heat map of people traffic over time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n"/>
              <a:t>Finding/searching user locations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n"/>
              <a:t>Prioritize beacon/CMX/GPS location 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6700" x="1832525"/>
            <a:ext cy="3672249" cx="54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Flow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7775" x="1015374"/>
            <a:ext cy="3875850" cx="71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Decisions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Input Fields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Priority of location data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Beacons -&gt; CMX -&gt; GPS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Unique Identifiers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Two trees: Location and User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Update Mechanism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Beacons &amp; CMX - 950ms (GPS not as often)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On PUSH Notifications/Subscription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IoT Tree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42175" x="1223950"/>
            <a:ext cy="3790950" cx="6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Creating Content Instance Example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1682350" x="5183625"/>
            <a:ext cy="2941499" cx="369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       /* used this JSON payload to create content instances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"from":"http:localhost:10000",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"requestIdentifier":"12345",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"resourceType":"contentInstance",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"content":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"contentInfo":"ID1",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"content":beaconID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}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121025"/>
            <a:ext cy="4039699" cx="4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9037" x="150412"/>
            <a:ext cy="3770149" cx="626726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Indoor Beacon Mapping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03325" x="6988150"/>
            <a:ext cy="1161574" cx="162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CMX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2506550" x="0"/>
            <a:ext cy="2637000" cx="4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228600" marL="914400">
              <a:lnSpc>
                <a:spcPct val="135818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sz="1800" lang="en">
                <a:solidFill>
                  <a:srgbClr val="444444"/>
                </a:solidFill>
              </a:rPr>
              <a:t>Connected Mobile Experiences</a:t>
            </a:r>
          </a:p>
          <a:p>
            <a:pPr rt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rPr sz="900" lang="en">
                <a:solidFill>
                  <a:srgbClr val="525252"/>
                </a:solidFill>
              </a:rPr>
              <a:t>Using your Cisco wireless network and location intelligence from the </a:t>
            </a:r>
            <a:r>
              <a:rPr sz="900" lang="en">
                <a:solidFill>
                  <a:srgbClr val="2970A6"/>
                </a:solidFill>
                <a:hlinkClick r:id="rId3"/>
              </a:rPr>
              <a:t>Mobility Services Engine</a:t>
            </a:r>
            <a:r>
              <a:rPr sz="900" lang="en">
                <a:solidFill>
                  <a:srgbClr val="525252"/>
                </a:solidFill>
              </a:rPr>
              <a:t> (MSE), CMX helps you create personalized mobile experiences for mobile end users and gain operational efficiency with location-based services.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444444"/>
              </a:solidFill>
            </a:endParaRP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Detect, Connect and Engage Users In-Venue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Dynamically updating location data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Gain meaningful analytics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Indoor Maps / Heat mapping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1750" x="4489625"/>
            <a:ext cy="3867200" cx="36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201751" x="1499137"/>
            <a:ext cy="1166424" cx="16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