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6" r:id="rId3"/>
    <p:sldId id="304" r:id="rId4"/>
    <p:sldId id="307" r:id="rId5"/>
    <p:sldId id="308" r:id="rId6"/>
    <p:sldId id="305" r:id="rId7"/>
    <p:sldId id="306" r:id="rId8"/>
    <p:sldId id="276" r:id="rId9"/>
    <p:sldId id="278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3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9705" autoAdjust="0"/>
  </p:normalViewPr>
  <p:slideViewPr>
    <p:cSldViewPr>
      <p:cViewPr>
        <p:scale>
          <a:sx n="100" d="100"/>
          <a:sy n="100" d="100"/>
        </p:scale>
        <p:origin x="-300" y="-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7B4F7-0717-6543-93C9-47756FDF8E5C}" type="doc">
      <dgm:prSet loTypeId="urn:microsoft.com/office/officeart/2005/8/layout/pyramid1" loCatId="" qsTypeId="urn:microsoft.com/office/officeart/2005/8/quickstyle/3D5" qsCatId="3D" csTypeId="urn:microsoft.com/office/officeart/2005/8/colors/accent1_2" csCatId="accent1" phldr="1"/>
      <dgm:spPr/>
    </dgm:pt>
    <dgm:pt modelId="{463497ED-E0E2-7542-AC5E-B4BF3A69E2D9}">
      <dgm:prSet phldrT="[Text]"/>
      <dgm:spPr/>
      <dgm:t>
        <a:bodyPr/>
        <a:lstStyle/>
        <a:p>
          <a:pPr algn="ctr"/>
          <a:r>
            <a:rPr lang="en-US" dirty="0" smtClean="0"/>
            <a:t>Software-as-a-Service</a:t>
          </a:r>
          <a:endParaRPr lang="en-US" dirty="0"/>
        </a:p>
      </dgm:t>
    </dgm:pt>
    <dgm:pt modelId="{9F87FB96-D78E-0440-ABF9-754D0863C5C0}" type="parTrans" cxnId="{7806E36D-EC2A-0942-83D1-A1EB71444710}">
      <dgm:prSet/>
      <dgm:spPr/>
      <dgm:t>
        <a:bodyPr/>
        <a:lstStyle/>
        <a:p>
          <a:pPr algn="ctr"/>
          <a:endParaRPr lang="en-US"/>
        </a:p>
      </dgm:t>
    </dgm:pt>
    <dgm:pt modelId="{F1007C82-9CC2-F04B-B898-312929A68477}" type="sibTrans" cxnId="{7806E36D-EC2A-0942-83D1-A1EB71444710}">
      <dgm:prSet/>
      <dgm:spPr/>
      <dgm:t>
        <a:bodyPr/>
        <a:lstStyle/>
        <a:p>
          <a:pPr algn="ctr"/>
          <a:endParaRPr lang="en-US"/>
        </a:p>
      </dgm:t>
    </dgm:pt>
    <dgm:pt modelId="{4E9BD0BE-2937-6448-BF83-4AD76DE67E5B}">
      <dgm:prSet phldrT="[Text]"/>
      <dgm:spPr/>
      <dgm:t>
        <a:bodyPr/>
        <a:lstStyle/>
        <a:p>
          <a:pPr algn="ctr"/>
          <a:r>
            <a:rPr lang="en-US" dirty="0" smtClean="0"/>
            <a:t>Platform-as-a-Service</a:t>
          </a:r>
          <a:endParaRPr lang="en-US" dirty="0"/>
        </a:p>
      </dgm:t>
    </dgm:pt>
    <dgm:pt modelId="{2D253641-ADEA-354C-B18B-9DFC8A8A6DB9}" type="parTrans" cxnId="{116DFD73-190B-7B44-93AB-02505E9B17C4}">
      <dgm:prSet/>
      <dgm:spPr/>
      <dgm:t>
        <a:bodyPr/>
        <a:lstStyle/>
        <a:p>
          <a:pPr algn="ctr"/>
          <a:endParaRPr lang="en-US"/>
        </a:p>
      </dgm:t>
    </dgm:pt>
    <dgm:pt modelId="{56573B77-0D84-D24E-9DDB-B55EF7AE5D2D}" type="sibTrans" cxnId="{116DFD73-190B-7B44-93AB-02505E9B17C4}">
      <dgm:prSet/>
      <dgm:spPr/>
      <dgm:t>
        <a:bodyPr/>
        <a:lstStyle/>
        <a:p>
          <a:pPr algn="ctr"/>
          <a:endParaRPr lang="en-US"/>
        </a:p>
      </dgm:t>
    </dgm:pt>
    <dgm:pt modelId="{F4858C5F-2910-C14B-AE65-5EC1486E1D33}">
      <dgm:prSet phldrT="[Text]"/>
      <dgm:spPr/>
      <dgm:t>
        <a:bodyPr/>
        <a:lstStyle/>
        <a:p>
          <a:pPr algn="ctr"/>
          <a:r>
            <a:rPr lang="en-US" dirty="0" smtClean="0"/>
            <a:t>Infrastructure-as-a-Service</a:t>
          </a:r>
          <a:endParaRPr lang="en-US" dirty="0"/>
        </a:p>
      </dgm:t>
    </dgm:pt>
    <dgm:pt modelId="{B234DB13-B1E2-784F-9ACB-C199CD54B54E}" type="parTrans" cxnId="{22BEC169-42B4-934A-AD5C-35C05F575F36}">
      <dgm:prSet/>
      <dgm:spPr/>
      <dgm:t>
        <a:bodyPr/>
        <a:lstStyle/>
        <a:p>
          <a:pPr algn="ctr"/>
          <a:endParaRPr lang="en-US"/>
        </a:p>
      </dgm:t>
    </dgm:pt>
    <dgm:pt modelId="{580F1A18-344A-2346-9AB6-D72EAF720ADB}" type="sibTrans" cxnId="{22BEC169-42B4-934A-AD5C-35C05F575F36}">
      <dgm:prSet/>
      <dgm:spPr/>
      <dgm:t>
        <a:bodyPr/>
        <a:lstStyle/>
        <a:p>
          <a:pPr algn="ctr"/>
          <a:endParaRPr lang="en-US"/>
        </a:p>
      </dgm:t>
    </dgm:pt>
    <dgm:pt modelId="{69628AFF-EBCF-4229-93F1-768A27CDBF6C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Hardware-as-a-Service</a:t>
          </a:r>
          <a:endParaRPr lang="en-US" dirty="0"/>
        </a:p>
      </dgm:t>
    </dgm:pt>
    <dgm:pt modelId="{0F874767-CC34-4CC4-B624-32531BC29D74}" type="parTrans" cxnId="{F1159019-032A-4F99-9ED5-1010434EFB32}">
      <dgm:prSet/>
      <dgm:spPr/>
      <dgm:t>
        <a:bodyPr/>
        <a:lstStyle/>
        <a:p>
          <a:pPr algn="ctr"/>
          <a:endParaRPr lang="en-US"/>
        </a:p>
      </dgm:t>
    </dgm:pt>
    <dgm:pt modelId="{3F0A59F4-F3BF-4B9A-8719-5C98187B9BE6}" type="sibTrans" cxnId="{F1159019-032A-4F99-9ED5-1010434EFB32}">
      <dgm:prSet/>
      <dgm:spPr/>
      <dgm:t>
        <a:bodyPr/>
        <a:lstStyle/>
        <a:p>
          <a:pPr algn="ctr"/>
          <a:endParaRPr lang="en-US"/>
        </a:p>
      </dgm:t>
    </dgm:pt>
    <dgm:pt modelId="{C5375A42-A305-8945-A9AE-42E1E1941F90}" type="pres">
      <dgm:prSet presAssocID="{DCE7B4F7-0717-6543-93C9-47756FDF8E5C}" presName="Name0" presStyleCnt="0">
        <dgm:presLayoutVars>
          <dgm:dir/>
          <dgm:animLvl val="lvl"/>
          <dgm:resizeHandles val="exact"/>
        </dgm:presLayoutVars>
      </dgm:prSet>
      <dgm:spPr/>
    </dgm:pt>
    <dgm:pt modelId="{9377526D-6290-2D4E-864B-C98F673B539B}" type="pres">
      <dgm:prSet presAssocID="{463497ED-E0E2-7542-AC5E-B4BF3A69E2D9}" presName="Name8" presStyleCnt="0"/>
      <dgm:spPr/>
    </dgm:pt>
    <dgm:pt modelId="{FFEF248A-9CDD-0C4E-AC18-CF912B6168D5}" type="pres">
      <dgm:prSet presAssocID="{463497ED-E0E2-7542-AC5E-B4BF3A69E2D9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FD104-BF24-DF42-A3CF-ABEF6EFA5A28}" type="pres">
      <dgm:prSet presAssocID="{463497ED-E0E2-7542-AC5E-B4BF3A69E2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73AB3-571E-1948-9C9B-C6AD9632CC21}" type="pres">
      <dgm:prSet presAssocID="{4E9BD0BE-2937-6448-BF83-4AD76DE67E5B}" presName="Name8" presStyleCnt="0"/>
      <dgm:spPr/>
    </dgm:pt>
    <dgm:pt modelId="{5DB06A7B-4B37-0046-87D0-B6F4E9A214F7}" type="pres">
      <dgm:prSet presAssocID="{4E9BD0BE-2937-6448-BF83-4AD76DE67E5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CF9A7-B66E-6A46-BCC8-441490CF598F}" type="pres">
      <dgm:prSet presAssocID="{4E9BD0BE-2937-6448-BF83-4AD76DE67E5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8FF2-EA6D-F54E-B0E6-F10473E915B7}" type="pres">
      <dgm:prSet presAssocID="{F4858C5F-2910-C14B-AE65-5EC1486E1D33}" presName="Name8" presStyleCnt="0"/>
      <dgm:spPr/>
    </dgm:pt>
    <dgm:pt modelId="{66FFD7BE-09E7-DA40-A903-F11A86160C9F}" type="pres">
      <dgm:prSet presAssocID="{F4858C5F-2910-C14B-AE65-5EC1486E1D33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08B38-ED00-B646-B2CB-26EE36FBD94C}" type="pres">
      <dgm:prSet presAssocID="{F4858C5F-2910-C14B-AE65-5EC1486E1D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7244C-7739-4464-80BF-5C4FEAEE4F37}" type="pres">
      <dgm:prSet presAssocID="{69628AFF-EBCF-4229-93F1-768A27CDBF6C}" presName="Name8" presStyleCnt="0"/>
      <dgm:spPr/>
    </dgm:pt>
    <dgm:pt modelId="{7E401668-B05E-40B0-9442-4D8424AB595F}" type="pres">
      <dgm:prSet presAssocID="{69628AFF-EBCF-4229-93F1-768A27CDBF6C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F2EAB-77EC-4BD1-8420-096FC1EC99A1}" type="pres">
      <dgm:prSet presAssocID="{69628AFF-EBCF-4229-93F1-768A27CDBF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9C3DD1-7828-4E10-AA4A-EDB3433FBF29}" type="presOf" srcId="{DCE7B4F7-0717-6543-93C9-47756FDF8E5C}" destId="{C5375A42-A305-8945-A9AE-42E1E1941F90}" srcOrd="0" destOrd="0" presId="urn:microsoft.com/office/officeart/2005/8/layout/pyramid1"/>
    <dgm:cxn modelId="{DAD67794-D282-47E3-B322-73B5893F6822}" type="presOf" srcId="{463497ED-E0E2-7542-AC5E-B4BF3A69E2D9}" destId="{671FD104-BF24-DF42-A3CF-ABEF6EFA5A28}" srcOrd="1" destOrd="0" presId="urn:microsoft.com/office/officeart/2005/8/layout/pyramid1"/>
    <dgm:cxn modelId="{0E5BE658-9FE5-4B70-8A3A-A7F281937D68}" type="presOf" srcId="{69628AFF-EBCF-4229-93F1-768A27CDBF6C}" destId="{7E401668-B05E-40B0-9442-4D8424AB595F}" srcOrd="0" destOrd="0" presId="urn:microsoft.com/office/officeart/2005/8/layout/pyramid1"/>
    <dgm:cxn modelId="{7806E36D-EC2A-0942-83D1-A1EB71444710}" srcId="{DCE7B4F7-0717-6543-93C9-47756FDF8E5C}" destId="{463497ED-E0E2-7542-AC5E-B4BF3A69E2D9}" srcOrd="0" destOrd="0" parTransId="{9F87FB96-D78E-0440-ABF9-754D0863C5C0}" sibTransId="{F1007C82-9CC2-F04B-B898-312929A68477}"/>
    <dgm:cxn modelId="{6E81EC71-E600-477B-93CD-406B82DF27F4}" type="presOf" srcId="{4E9BD0BE-2937-6448-BF83-4AD76DE67E5B}" destId="{766CF9A7-B66E-6A46-BCC8-441490CF598F}" srcOrd="1" destOrd="0" presId="urn:microsoft.com/office/officeart/2005/8/layout/pyramid1"/>
    <dgm:cxn modelId="{F1159019-032A-4F99-9ED5-1010434EFB32}" srcId="{DCE7B4F7-0717-6543-93C9-47756FDF8E5C}" destId="{69628AFF-EBCF-4229-93F1-768A27CDBF6C}" srcOrd="3" destOrd="0" parTransId="{0F874767-CC34-4CC4-B624-32531BC29D74}" sibTransId="{3F0A59F4-F3BF-4B9A-8719-5C98187B9BE6}"/>
    <dgm:cxn modelId="{19BD7A9F-DAED-400D-AF68-0A85041F3F11}" type="presOf" srcId="{4E9BD0BE-2937-6448-BF83-4AD76DE67E5B}" destId="{5DB06A7B-4B37-0046-87D0-B6F4E9A214F7}" srcOrd="0" destOrd="0" presId="urn:microsoft.com/office/officeart/2005/8/layout/pyramid1"/>
    <dgm:cxn modelId="{8F5A726F-1B3B-4D1F-8B1B-D9809B58AABF}" type="presOf" srcId="{F4858C5F-2910-C14B-AE65-5EC1486E1D33}" destId="{66FFD7BE-09E7-DA40-A903-F11A86160C9F}" srcOrd="0" destOrd="0" presId="urn:microsoft.com/office/officeart/2005/8/layout/pyramid1"/>
    <dgm:cxn modelId="{DDAB17A6-AD81-44B7-BADC-6CE41847579E}" type="presOf" srcId="{463497ED-E0E2-7542-AC5E-B4BF3A69E2D9}" destId="{FFEF248A-9CDD-0C4E-AC18-CF912B6168D5}" srcOrd="0" destOrd="0" presId="urn:microsoft.com/office/officeart/2005/8/layout/pyramid1"/>
    <dgm:cxn modelId="{B5B1DAD5-7C20-4352-AF62-6EDA19C4B53D}" type="presOf" srcId="{69628AFF-EBCF-4229-93F1-768A27CDBF6C}" destId="{47BF2EAB-77EC-4BD1-8420-096FC1EC99A1}" srcOrd="1" destOrd="0" presId="urn:microsoft.com/office/officeart/2005/8/layout/pyramid1"/>
    <dgm:cxn modelId="{22BEC169-42B4-934A-AD5C-35C05F575F36}" srcId="{DCE7B4F7-0717-6543-93C9-47756FDF8E5C}" destId="{F4858C5F-2910-C14B-AE65-5EC1486E1D33}" srcOrd="2" destOrd="0" parTransId="{B234DB13-B1E2-784F-9ACB-C199CD54B54E}" sibTransId="{580F1A18-344A-2346-9AB6-D72EAF720ADB}"/>
    <dgm:cxn modelId="{3C111C00-9819-40BC-B6B5-3A95EC1C9935}" type="presOf" srcId="{F4858C5F-2910-C14B-AE65-5EC1486E1D33}" destId="{DD308B38-ED00-B646-B2CB-26EE36FBD94C}" srcOrd="1" destOrd="0" presId="urn:microsoft.com/office/officeart/2005/8/layout/pyramid1"/>
    <dgm:cxn modelId="{116DFD73-190B-7B44-93AB-02505E9B17C4}" srcId="{DCE7B4F7-0717-6543-93C9-47756FDF8E5C}" destId="{4E9BD0BE-2937-6448-BF83-4AD76DE67E5B}" srcOrd="1" destOrd="0" parTransId="{2D253641-ADEA-354C-B18B-9DFC8A8A6DB9}" sibTransId="{56573B77-0D84-D24E-9DDB-B55EF7AE5D2D}"/>
    <dgm:cxn modelId="{ABB40FD4-CC27-447B-A664-A2163598D634}" type="presParOf" srcId="{C5375A42-A305-8945-A9AE-42E1E1941F90}" destId="{9377526D-6290-2D4E-864B-C98F673B539B}" srcOrd="0" destOrd="0" presId="urn:microsoft.com/office/officeart/2005/8/layout/pyramid1"/>
    <dgm:cxn modelId="{A60EA3AC-276C-422F-AD55-AA6A8C371C82}" type="presParOf" srcId="{9377526D-6290-2D4E-864B-C98F673B539B}" destId="{FFEF248A-9CDD-0C4E-AC18-CF912B6168D5}" srcOrd="0" destOrd="0" presId="urn:microsoft.com/office/officeart/2005/8/layout/pyramid1"/>
    <dgm:cxn modelId="{BAED7D49-3EDB-4269-95D8-CB36214EE693}" type="presParOf" srcId="{9377526D-6290-2D4E-864B-C98F673B539B}" destId="{671FD104-BF24-DF42-A3CF-ABEF6EFA5A28}" srcOrd="1" destOrd="0" presId="urn:microsoft.com/office/officeart/2005/8/layout/pyramid1"/>
    <dgm:cxn modelId="{8C16E97C-6B60-4C8B-8A07-6E310D54A1F3}" type="presParOf" srcId="{C5375A42-A305-8945-A9AE-42E1E1941F90}" destId="{57C73AB3-571E-1948-9C9B-C6AD9632CC21}" srcOrd="1" destOrd="0" presId="urn:microsoft.com/office/officeart/2005/8/layout/pyramid1"/>
    <dgm:cxn modelId="{7B0AB3CC-63A3-493A-B434-4E5E54750ED9}" type="presParOf" srcId="{57C73AB3-571E-1948-9C9B-C6AD9632CC21}" destId="{5DB06A7B-4B37-0046-87D0-B6F4E9A214F7}" srcOrd="0" destOrd="0" presId="urn:microsoft.com/office/officeart/2005/8/layout/pyramid1"/>
    <dgm:cxn modelId="{8BE72F2D-7705-4B1F-B854-9CE19AE78A4D}" type="presParOf" srcId="{57C73AB3-571E-1948-9C9B-C6AD9632CC21}" destId="{766CF9A7-B66E-6A46-BCC8-441490CF598F}" srcOrd="1" destOrd="0" presId="urn:microsoft.com/office/officeart/2005/8/layout/pyramid1"/>
    <dgm:cxn modelId="{FA1CC995-67D1-4000-B06E-D848B919F3A1}" type="presParOf" srcId="{C5375A42-A305-8945-A9AE-42E1E1941F90}" destId="{F58E8FF2-EA6D-F54E-B0E6-F10473E915B7}" srcOrd="2" destOrd="0" presId="urn:microsoft.com/office/officeart/2005/8/layout/pyramid1"/>
    <dgm:cxn modelId="{29B75B11-8F3C-431B-AD64-9A8DE39646C9}" type="presParOf" srcId="{F58E8FF2-EA6D-F54E-B0E6-F10473E915B7}" destId="{66FFD7BE-09E7-DA40-A903-F11A86160C9F}" srcOrd="0" destOrd="0" presId="urn:microsoft.com/office/officeart/2005/8/layout/pyramid1"/>
    <dgm:cxn modelId="{28E7E640-0D69-47E7-9309-7FD05AAA4437}" type="presParOf" srcId="{F58E8FF2-EA6D-F54E-B0E6-F10473E915B7}" destId="{DD308B38-ED00-B646-B2CB-26EE36FBD94C}" srcOrd="1" destOrd="0" presId="urn:microsoft.com/office/officeart/2005/8/layout/pyramid1"/>
    <dgm:cxn modelId="{F667F174-0679-4418-AD31-8512D8D45A7E}" type="presParOf" srcId="{C5375A42-A305-8945-A9AE-42E1E1941F90}" destId="{5C57244C-7739-4464-80BF-5C4FEAEE4F37}" srcOrd="3" destOrd="0" presId="urn:microsoft.com/office/officeart/2005/8/layout/pyramid1"/>
    <dgm:cxn modelId="{984A20AA-0099-4E81-82F6-78FCB2DD81B8}" type="presParOf" srcId="{5C57244C-7739-4464-80BF-5C4FEAEE4F37}" destId="{7E401668-B05E-40B0-9442-4D8424AB595F}" srcOrd="0" destOrd="0" presId="urn:microsoft.com/office/officeart/2005/8/layout/pyramid1"/>
    <dgm:cxn modelId="{7575C401-583F-4174-A7D9-DC94BFA15C6C}" type="presParOf" srcId="{5C57244C-7739-4464-80BF-5C4FEAEE4F37}" destId="{47BF2EAB-77EC-4BD1-8420-096FC1EC99A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F248A-9CDD-0C4E-AC18-CF912B6168D5}">
      <dsp:nvSpPr>
        <dsp:cNvPr id="0" name=""/>
        <dsp:cNvSpPr/>
      </dsp:nvSpPr>
      <dsp:spPr>
        <a:xfrm>
          <a:off x="2175471" y="0"/>
          <a:ext cx="1450314" cy="903108"/>
        </a:xfrm>
        <a:prstGeom prst="trapezoid">
          <a:avLst>
            <a:gd name="adj" fmla="val 8029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Software-as-a-Service</a:t>
          </a:r>
          <a:endParaRPr lang="en-US" sz="2200" kern="1200" dirty="0"/>
        </a:p>
      </dsp:txBody>
      <dsp:txXfrm>
        <a:off x="2175471" y="0"/>
        <a:ext cx="1450314" cy="903108"/>
      </dsp:txXfrm>
    </dsp:sp>
    <dsp:sp modelId="{5DB06A7B-4B37-0046-87D0-B6F4E9A214F7}">
      <dsp:nvSpPr>
        <dsp:cNvPr id="0" name=""/>
        <dsp:cNvSpPr/>
      </dsp:nvSpPr>
      <dsp:spPr>
        <a:xfrm>
          <a:off x="1450314" y="903108"/>
          <a:ext cx="2900629" cy="903108"/>
        </a:xfrm>
        <a:prstGeom prst="trapezoid">
          <a:avLst>
            <a:gd name="adj" fmla="val 8029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Platform-as-a-Service</a:t>
          </a:r>
          <a:endParaRPr lang="en-US" sz="2200" kern="1200" dirty="0"/>
        </a:p>
      </dsp:txBody>
      <dsp:txXfrm>
        <a:off x="1957924" y="903108"/>
        <a:ext cx="1885408" cy="903108"/>
      </dsp:txXfrm>
    </dsp:sp>
    <dsp:sp modelId="{66FFD7BE-09E7-DA40-A903-F11A86160C9F}">
      <dsp:nvSpPr>
        <dsp:cNvPr id="0" name=""/>
        <dsp:cNvSpPr/>
      </dsp:nvSpPr>
      <dsp:spPr>
        <a:xfrm>
          <a:off x="725157" y="1806216"/>
          <a:ext cx="4350943" cy="903108"/>
        </a:xfrm>
        <a:prstGeom prst="trapezoid">
          <a:avLst>
            <a:gd name="adj" fmla="val 8029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Infrastructure-as-a-Service</a:t>
          </a:r>
          <a:endParaRPr lang="en-US" sz="2200" kern="1200" dirty="0"/>
        </a:p>
      </dsp:txBody>
      <dsp:txXfrm>
        <a:off x="1486572" y="1806216"/>
        <a:ext cx="2828113" cy="903108"/>
      </dsp:txXfrm>
    </dsp:sp>
    <dsp:sp modelId="{7E401668-B05E-40B0-9442-4D8424AB595F}">
      <dsp:nvSpPr>
        <dsp:cNvPr id="0" name=""/>
        <dsp:cNvSpPr/>
      </dsp:nvSpPr>
      <dsp:spPr>
        <a:xfrm>
          <a:off x="0" y="2709324"/>
          <a:ext cx="5801258" cy="903108"/>
        </a:xfrm>
        <a:prstGeom prst="trapezoid">
          <a:avLst>
            <a:gd name="adj" fmla="val 80296"/>
          </a:avLst>
        </a:prstGeom>
        <a:solidFill>
          <a:schemeClr val="accent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Hardware-as-a-Service</a:t>
          </a:r>
          <a:endParaRPr lang="en-US" sz="2200" kern="1200" dirty="0"/>
        </a:p>
      </dsp:txBody>
      <dsp:txXfrm>
        <a:off x="1015220" y="2709324"/>
        <a:ext cx="3770817" cy="903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5/3/2015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Massachusetts Open Cloud</a:t>
            </a:r>
            <a:endParaRPr lang="en-US" dirty="0"/>
          </a:p>
        </p:txBody>
      </p:sp>
      <p:pic>
        <p:nvPicPr>
          <p:cNvPr id="4" name="Picture 2" descr="C:\Users\Dana\Desktop\mo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96" y="1404389"/>
            <a:ext cx="1090764" cy="109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9600" y="1706577"/>
            <a:ext cx="3314700" cy="2684025"/>
            <a:chOff x="609600" y="1706577"/>
            <a:chExt cx="3314700" cy="2684025"/>
          </a:xfrm>
        </p:grpSpPr>
        <p:pic>
          <p:nvPicPr>
            <p:cNvPr id="1026" name="Picture 2" descr="http://www.wired.com/wp-content/uploads/blogs/insights/wp-content/uploads/2012/02/Amazon-Cloud-Computing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706577"/>
              <a:ext cx="1981200" cy="72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clearpeople.com/~/media/News/windows-azure.png?la=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100" y="2765157"/>
              <a:ext cx="2362200" cy="854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upload.wikimedia.org/wikipedia/en/4/47/Google_Cloud_Platfor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065906"/>
              <a:ext cx="2590800" cy="32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://www.xconomy.com/wordpress/wp-content/images/2014/01/Boston-University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54" y="2955072"/>
            <a:ext cx="8382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en/thumb/3/3a/Harvard_Wreath_Logo_1.svg/1051px-Harvard_Wreath_Logo_1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71" y="2213600"/>
            <a:ext cx="665983" cy="6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0/0c/MIT_logo.svg/321px-MIT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20" y="2761016"/>
            <a:ext cx="828040" cy="42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ortheastern.edu/governmentrelations/pdfs/northeaster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7" y="2238783"/>
            <a:ext cx="500090" cy="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wggb.com/wp-content/uploads/2013/11/UMASS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65" y="2955072"/>
            <a:ext cx="698961" cy="4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ecx.images-amazon.com/images/I/61IM7b67PML._UL1005_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05" y="3730964"/>
            <a:ext cx="509250" cy="5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cambridgedevelopmentnews.org/wp-content/uploads/2014/04/MTC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0" y="3423376"/>
            <a:ext cx="622761" cy="6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careeredge.bentley.edu/wp-content/uploads/sites/3/2013/03/commonwealth-of-ma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59189"/>
            <a:ext cx="769065" cy="7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Hardware-as-a-Service</a:t>
            </a:r>
            <a:endParaRPr lang="en-US" dirty="0"/>
          </a:p>
        </p:txBody>
      </p:sp>
      <p:pic>
        <p:nvPicPr>
          <p:cNvPr id="4" name="Picture 3" descr="computer-161933_128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90750"/>
            <a:ext cx="4607258" cy="2800349"/>
          </a:xfrm>
          <a:prstGeom prst="rect">
            <a:avLst/>
          </a:prstGeom>
        </p:spPr>
      </p:pic>
      <p:sp>
        <p:nvSpPr>
          <p:cNvPr id="5" name="Left-Up Arrow 4"/>
          <p:cNvSpPr/>
          <p:nvPr/>
        </p:nvSpPr>
        <p:spPr>
          <a:xfrm>
            <a:off x="4724400" y="3105150"/>
            <a:ext cx="2743200" cy="914400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2200" y="1504950"/>
            <a:ext cx="2209800" cy="13716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HaaS User Interface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228600" y="1733550"/>
            <a:ext cx="2057400" cy="762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MGHPCC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7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23886014"/>
              </p:ext>
            </p:extLst>
          </p:nvPr>
        </p:nvGraphicFramePr>
        <p:xfrm>
          <a:off x="914400" y="1233336"/>
          <a:ext cx="5801258" cy="36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Down Arrow 34"/>
          <p:cNvSpPr/>
          <p:nvPr/>
        </p:nvSpPr>
        <p:spPr>
          <a:xfrm rot="16200000">
            <a:off x="6705600" y="3885515"/>
            <a:ext cx="304800" cy="1066800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8575" y="4171950"/>
            <a:ext cx="13716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Machine transparency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EF248A-9CDD-0C4E-AC18-CF912B6168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FEF248A-9CDD-0C4E-AC18-CF912B6168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B06A7B-4B37-0046-87D0-B6F4E9A214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DB06A7B-4B37-0046-87D0-B6F4E9A214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FFD7BE-09E7-DA40-A903-F11A86160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6FFD7BE-09E7-DA40-A903-F11A86160C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401668-B05E-40B0-9442-4D8424AB5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7E401668-B05E-40B0-9442-4D8424AB59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35" grpId="0" animBg="1"/>
      <p:bldP spid="36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1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9271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8471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23471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23471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81071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685871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9271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7914471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2671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2671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9071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70408" y="3790950"/>
            <a:ext cx="18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 for MOC-UI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4305" y="3390841"/>
            <a:ext cx="122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IP (</a:t>
            </a:r>
            <a:r>
              <a:rPr lang="en-US" sz="1600" dirty="0" err="1" smtClean="0"/>
              <a:t>x.x.x.x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2797373"/>
            <a:ext cx="182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HaaS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390471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1471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638120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6" grpId="0" animBg="1"/>
      <p:bldP spid="6" grpId="0" animBg="1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8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98"/>
          <p:cNvSpPr/>
          <p:nvPr/>
        </p:nvSpPr>
        <p:spPr>
          <a:xfrm>
            <a:off x="1438275" y="1390650"/>
            <a:ext cx="6505575" cy="361950"/>
          </a:xfrm>
          <a:custGeom>
            <a:avLst/>
            <a:gdLst>
              <a:gd name="connsiteX0" fmla="*/ 0 w 6505575"/>
              <a:gd name="connsiteY0" fmla="*/ 361950 h 361950"/>
              <a:gd name="connsiteX1" fmla="*/ 3219450 w 6505575"/>
              <a:gd name="connsiteY1" fmla="*/ 0 h 361950"/>
              <a:gd name="connsiteX2" fmla="*/ 6505575 w 6505575"/>
              <a:gd name="connsiteY2" fmla="*/ 361950 h 361950"/>
              <a:gd name="connsiteX0" fmla="*/ 0 w 6505575"/>
              <a:gd name="connsiteY0" fmla="*/ 361950 h 361950"/>
              <a:gd name="connsiteX1" fmla="*/ 3219450 w 6505575"/>
              <a:gd name="connsiteY1" fmla="*/ 0 h 361950"/>
              <a:gd name="connsiteX2" fmla="*/ 6505575 w 6505575"/>
              <a:gd name="connsiteY2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5575" h="361950">
                <a:moveTo>
                  <a:pt x="0" y="361950"/>
                </a:moveTo>
                <a:cubicBezTo>
                  <a:pt x="1067594" y="180975"/>
                  <a:pt x="2135188" y="0"/>
                  <a:pt x="3219450" y="0"/>
                </a:cubicBezTo>
                <a:cubicBezTo>
                  <a:pt x="4303712" y="0"/>
                  <a:pt x="5404643" y="180975"/>
                  <a:pt x="6505575" y="36195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1472227" y="3952062"/>
            <a:ext cx="1" cy="219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72227" y="2952989"/>
            <a:ext cx="1" cy="219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HaaS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3733800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Nodes</a:t>
            </a:r>
            <a:endParaRPr lang="en-US" sz="3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5638800" y="3127511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NICs</a:t>
            </a:r>
            <a:endParaRPr lang="en-US" sz="3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4451624" y="4192098"/>
            <a:ext cx="1351027" cy="810617"/>
          </a:xfrm>
          <a:custGeom>
            <a:avLst/>
            <a:gdLst>
              <a:gd name="connsiteX0" fmla="*/ 0 w 1523066"/>
              <a:gd name="connsiteY0" fmla="*/ 0 h 913840"/>
              <a:gd name="connsiteX1" fmla="*/ 1523066 w 1523066"/>
              <a:gd name="connsiteY1" fmla="*/ 0 h 913840"/>
              <a:gd name="connsiteX2" fmla="*/ 1523066 w 1523066"/>
              <a:gd name="connsiteY2" fmla="*/ 913840 h 913840"/>
              <a:gd name="connsiteX3" fmla="*/ 0 w 1523066"/>
              <a:gd name="connsiteY3" fmla="*/ 913840 h 913840"/>
              <a:gd name="connsiteX4" fmla="*/ 0 w 1523066"/>
              <a:gd name="connsiteY4" fmla="*/ 0 h 91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066" h="913840">
                <a:moveTo>
                  <a:pt x="0" y="0"/>
                </a:moveTo>
                <a:lnTo>
                  <a:pt x="1523066" y="0"/>
                </a:lnTo>
                <a:lnTo>
                  <a:pt x="1523066" y="913840"/>
                </a:lnTo>
                <a:lnTo>
                  <a:pt x="0" y="913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HNICs</a:t>
            </a:r>
            <a:endParaRPr lang="en-US" sz="31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779923" y="3121297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Head-nodes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779923" y="4171950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Base Images</a:t>
            </a:r>
            <a:endParaRPr lang="en-US" sz="3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6874951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Networks</a:t>
            </a:r>
            <a:endParaRPr lang="en-US" sz="3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8635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Projects</a:t>
            </a:r>
            <a:endParaRPr lang="en-US" sz="3100" kern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85822" y="2344833"/>
            <a:ext cx="124797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>
            <a:off x="4747393" y="2952989"/>
            <a:ext cx="891407" cy="58990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023409" y="2952989"/>
            <a:ext cx="865135" cy="5836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2164532" y="3536679"/>
            <a:ext cx="2287092" cy="1060727"/>
          </a:xfrm>
          <a:prstGeom prst="curvedConnector3">
            <a:avLst>
              <a:gd name="adj1" fmla="val 49584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flipV="1">
            <a:off x="5802651" y="2952989"/>
            <a:ext cx="2198349" cy="1634343"/>
          </a:xfrm>
          <a:prstGeom prst="curvedConnector3">
            <a:avLst>
              <a:gd name="adj1" fmla="val 10026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" grpId="0"/>
      <p:bldP spid="15" grpId="0" animBg="1"/>
      <p:bldP spid="16" grpId="0" animBg="1"/>
      <p:bldP spid="20" grpId="0" animBg="1"/>
      <p:bldP spid="21" grpId="0" animBg="1"/>
      <p:bldP spid="22" grpId="0" animBg="1"/>
      <p:bldP spid="1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5975570" y="3433465"/>
            <a:ext cx="2556761" cy="619332"/>
            <a:chOff x="5975570" y="3433465"/>
            <a:chExt cx="2556761" cy="619332"/>
          </a:xfrm>
        </p:grpSpPr>
        <p:sp>
          <p:nvSpPr>
            <p:cNvPr id="57" name="Freeform 56"/>
            <p:cNvSpPr/>
            <p:nvPr/>
          </p:nvSpPr>
          <p:spPr>
            <a:xfrm>
              <a:off x="725395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reeform 57"/>
            <p:cNvSpPr/>
            <p:nvPr/>
          </p:nvSpPr>
          <p:spPr>
            <a:xfrm>
              <a:off x="7174440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6313476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1" name="Freeform 100"/>
            <p:cNvSpPr/>
            <p:nvPr/>
          </p:nvSpPr>
          <p:spPr>
            <a:xfrm>
              <a:off x="5975570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110732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882253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HNICs and NICs</a:t>
              </a:r>
              <a:endParaRPr lang="en-US" sz="1100" kern="1200" dirty="0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017416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7788937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Creator</a:t>
              </a:r>
              <a:endParaRPr lang="en-US" sz="1100" kern="1200" dirty="0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92410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290806" y="2904056"/>
            <a:ext cx="1926289" cy="596667"/>
            <a:chOff x="6290806" y="2904056"/>
            <a:chExt cx="1926289" cy="596667"/>
          </a:xfrm>
        </p:grpSpPr>
        <p:sp>
          <p:nvSpPr>
            <p:cNvPr id="60" name="Freeform 59"/>
            <p:cNvSpPr/>
            <p:nvPr/>
          </p:nvSpPr>
          <p:spPr>
            <a:xfrm>
              <a:off x="7208230" y="2904056"/>
              <a:ext cx="91440" cy="179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132" y="0"/>
                  </a:moveTo>
                  <a:lnTo>
                    <a:pt x="48132" y="97858"/>
                  </a:lnTo>
                  <a:lnTo>
                    <a:pt x="45720" y="97858"/>
                  </a:lnTo>
                  <a:lnTo>
                    <a:pt x="45720" y="179502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98"/>
            <p:cNvSpPr/>
            <p:nvPr/>
          </p:nvSpPr>
          <p:spPr>
            <a:xfrm>
              <a:off x="6290806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 Details</a:t>
              </a:r>
              <a:endParaRPr lang="en-US" sz="1600" kern="1200" dirty="0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6808994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</a:bodyPr>
            <a:lstStyle/>
            <a:p>
              <a:pPr lvl="0" algn="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/networks/{{name}}</a:t>
              </a:r>
              <a:endParaRPr lang="en-US" sz="900" kern="12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33900" y="2348729"/>
            <a:ext cx="3380806" cy="571540"/>
            <a:chOff x="4533900" y="2348729"/>
            <a:chExt cx="3380806" cy="571540"/>
          </a:xfrm>
        </p:grpSpPr>
        <p:sp>
          <p:nvSpPr>
            <p:cNvPr id="61" name="Freeform 60"/>
            <p:cNvSpPr/>
            <p:nvPr/>
          </p:nvSpPr>
          <p:spPr>
            <a:xfrm>
              <a:off x="4533900" y="2348729"/>
              <a:ext cx="2722463" cy="166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4842"/>
                  </a:lnTo>
                  <a:lnTo>
                    <a:pt x="2722463" y="84842"/>
                  </a:lnTo>
                  <a:lnTo>
                    <a:pt x="2722463" y="16648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Freeform 96"/>
            <p:cNvSpPr/>
            <p:nvPr/>
          </p:nvSpPr>
          <p:spPr>
            <a:xfrm>
              <a:off x="6598020" y="2515216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Networks</a:t>
              </a:r>
              <a:endParaRPr lang="en-US" sz="1600" kern="1200" dirty="0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7051207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/networks</a:t>
              </a:r>
              <a:endParaRPr lang="en-US" sz="800" kern="12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255519" y="3433465"/>
            <a:ext cx="2556761" cy="1171406"/>
            <a:chOff x="3255519" y="3433465"/>
            <a:chExt cx="2556761" cy="1171406"/>
          </a:xfrm>
        </p:grpSpPr>
        <p:sp>
          <p:nvSpPr>
            <p:cNvPr id="62" name="Freeform 61"/>
            <p:cNvSpPr/>
            <p:nvPr/>
          </p:nvSpPr>
          <p:spPr>
            <a:xfrm>
              <a:off x="453390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 62"/>
            <p:cNvSpPr/>
            <p:nvPr/>
          </p:nvSpPr>
          <p:spPr>
            <a:xfrm>
              <a:off x="4454389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 63"/>
            <p:cNvSpPr/>
            <p:nvPr/>
          </p:nvSpPr>
          <p:spPr>
            <a:xfrm>
              <a:off x="3547705" y="4013919"/>
              <a:ext cx="91440" cy="2021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0216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Freeform 64"/>
            <p:cNvSpPr/>
            <p:nvPr/>
          </p:nvSpPr>
          <p:spPr>
            <a:xfrm>
              <a:off x="3593425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Freeform 88"/>
            <p:cNvSpPr/>
            <p:nvPr/>
          </p:nvSpPr>
          <p:spPr>
            <a:xfrm>
              <a:off x="3255519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Availability</a:t>
              </a:r>
              <a:endParaRPr lang="en-US" sz="1100" kern="1200" dirty="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390681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3255519" y="4216087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3390681" y="4488236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4162202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NICs</a:t>
              </a:r>
              <a:endParaRPr lang="en-US" sz="1100" kern="1200" dirty="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297365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5068886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5204049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70755" y="2900858"/>
            <a:ext cx="1926289" cy="599865"/>
            <a:chOff x="3570755" y="2900858"/>
            <a:chExt cx="1926289" cy="599865"/>
          </a:xfrm>
        </p:grpSpPr>
        <p:sp>
          <p:nvSpPr>
            <p:cNvPr id="66" name="Freeform 65"/>
            <p:cNvSpPr/>
            <p:nvPr/>
          </p:nvSpPr>
          <p:spPr>
            <a:xfrm>
              <a:off x="4488180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Freeform 86"/>
            <p:cNvSpPr/>
            <p:nvPr/>
          </p:nvSpPr>
          <p:spPr>
            <a:xfrm>
              <a:off x="3570755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 Details</a:t>
              </a:r>
              <a:endParaRPr lang="en-US" sz="1600" kern="1200" dirty="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4088943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/nodes/{{name}}</a:t>
              </a:r>
              <a:endParaRPr lang="en-US" sz="1000" kern="12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75556" y="2348729"/>
            <a:ext cx="1316686" cy="571540"/>
            <a:chOff x="3875556" y="2348729"/>
            <a:chExt cx="1316686" cy="571540"/>
          </a:xfrm>
        </p:grpSpPr>
        <p:sp>
          <p:nvSpPr>
            <p:cNvPr id="67" name="Freeform 66"/>
            <p:cNvSpPr/>
            <p:nvPr/>
          </p:nvSpPr>
          <p:spPr>
            <a:xfrm>
              <a:off x="4488180" y="2348729"/>
              <a:ext cx="9144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Freeform 84"/>
            <p:cNvSpPr/>
            <p:nvPr/>
          </p:nvSpPr>
          <p:spPr>
            <a:xfrm>
              <a:off x="3875556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Nodes</a:t>
              </a:r>
              <a:endParaRPr lang="en-US" sz="1600" kern="1200" dirty="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331156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/nodes</a:t>
              </a:r>
              <a:endParaRPr lang="en-US" sz="800" kern="12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5468" y="3433465"/>
            <a:ext cx="2489179" cy="619332"/>
            <a:chOff x="535468" y="3433465"/>
            <a:chExt cx="2489179" cy="619332"/>
          </a:xfrm>
        </p:grpSpPr>
        <p:sp>
          <p:nvSpPr>
            <p:cNvPr id="68" name="Freeform 67"/>
            <p:cNvSpPr/>
            <p:nvPr/>
          </p:nvSpPr>
          <p:spPr>
            <a:xfrm>
              <a:off x="1813849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Freeform 68"/>
            <p:cNvSpPr/>
            <p:nvPr/>
          </p:nvSpPr>
          <p:spPr>
            <a:xfrm>
              <a:off x="1734338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 69"/>
            <p:cNvSpPr/>
            <p:nvPr/>
          </p:nvSpPr>
          <p:spPr>
            <a:xfrm>
              <a:off x="873374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Freeform 78"/>
            <p:cNvSpPr/>
            <p:nvPr/>
          </p:nvSpPr>
          <p:spPr>
            <a:xfrm>
              <a:off x="535468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err="1" smtClean="0"/>
                <a:t>Headnode</a:t>
              </a:r>
              <a:endParaRPr lang="en-US" sz="1100" kern="1200" dirty="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67063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442151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Nodes</a:t>
              </a:r>
              <a:endParaRPr lang="en-US" sz="1100" kern="1200" dirty="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577314" y="3979174"/>
              <a:ext cx="608231" cy="30610"/>
            </a:xfrm>
            <a:custGeom>
              <a:avLst/>
              <a:gdLst>
                <a:gd name="connsiteX0" fmla="*/ 0 w 608231"/>
                <a:gd name="connsiteY0" fmla="*/ 0 h 30610"/>
                <a:gd name="connsiteX1" fmla="*/ 608231 w 608231"/>
                <a:gd name="connsiteY1" fmla="*/ 0 h 30610"/>
                <a:gd name="connsiteX2" fmla="*/ 608231 w 608231"/>
                <a:gd name="connsiteY2" fmla="*/ 30610 h 30610"/>
                <a:gd name="connsiteX3" fmla="*/ 0 w 608231"/>
                <a:gd name="connsiteY3" fmla="*/ 30610 h 30610"/>
                <a:gd name="connsiteX4" fmla="*/ 0 w 608231"/>
                <a:gd name="connsiteY4" fmla="*/ 0 h 3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30610">
                  <a:moveTo>
                    <a:pt x="0" y="0"/>
                  </a:moveTo>
                  <a:lnTo>
                    <a:pt x="608231" y="0"/>
                  </a:lnTo>
                  <a:lnTo>
                    <a:pt x="608231" y="30610"/>
                  </a:lnTo>
                  <a:lnTo>
                    <a:pt x="0" y="306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2348835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50704" y="2900858"/>
            <a:ext cx="1926289" cy="599865"/>
            <a:chOff x="850704" y="2900858"/>
            <a:chExt cx="1926289" cy="599865"/>
          </a:xfrm>
        </p:grpSpPr>
        <p:sp>
          <p:nvSpPr>
            <p:cNvPr id="71" name="Freeform 70"/>
            <p:cNvSpPr/>
            <p:nvPr/>
          </p:nvSpPr>
          <p:spPr>
            <a:xfrm>
              <a:off x="1768129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Freeform 76"/>
            <p:cNvSpPr/>
            <p:nvPr/>
          </p:nvSpPr>
          <p:spPr>
            <a:xfrm>
              <a:off x="850704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 Details</a:t>
              </a:r>
              <a:endParaRPr lang="en-US" sz="1600" kern="1200" dirty="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368892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/projects/{{name}}</a:t>
              </a:r>
              <a:endParaRPr lang="en-US" sz="1000" kern="12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55505" y="2348729"/>
            <a:ext cx="3378394" cy="571540"/>
            <a:chOff x="1155505" y="2348729"/>
            <a:chExt cx="3378394" cy="571540"/>
          </a:xfrm>
        </p:grpSpPr>
        <p:sp>
          <p:nvSpPr>
            <p:cNvPr id="72" name="Freeform 71"/>
            <p:cNvSpPr/>
            <p:nvPr/>
          </p:nvSpPr>
          <p:spPr>
            <a:xfrm>
              <a:off x="1813849" y="2348729"/>
              <a:ext cx="272005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20050" y="0"/>
                  </a:moveTo>
                  <a:lnTo>
                    <a:pt x="2720050" y="81644"/>
                  </a:lnTo>
                  <a:lnTo>
                    <a:pt x="0" y="81644"/>
                  </a:lnTo>
                  <a:lnTo>
                    <a:pt x="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1155505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Projects</a:t>
              </a:r>
              <a:endParaRPr lang="en-US" sz="1600" kern="1200" dirty="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611105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/projects</a:t>
              </a:r>
              <a:endParaRPr lang="en-US" sz="8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Structure and URLS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0" y="1276350"/>
            <a:ext cx="8153400" cy="3581400"/>
          </a:xfrm>
          <a:prstGeom prst="rect">
            <a:avLst/>
          </a:prstGeom>
          <a:ln>
            <a:noFill/>
          </a:ln>
        </p:spPr>
      </p:sp>
      <p:grpSp>
        <p:nvGrpSpPr>
          <p:cNvPr id="107" name="Group 106"/>
          <p:cNvGrpSpPr/>
          <p:nvPr/>
        </p:nvGrpSpPr>
        <p:grpSpPr>
          <a:xfrm>
            <a:off x="3352798" y="1529228"/>
            <a:ext cx="2362202" cy="842685"/>
            <a:chOff x="3352798" y="1529228"/>
            <a:chExt cx="2362202" cy="842685"/>
          </a:xfrm>
        </p:grpSpPr>
        <p:sp>
          <p:nvSpPr>
            <p:cNvPr id="73" name="Freeform 72"/>
            <p:cNvSpPr/>
            <p:nvPr/>
          </p:nvSpPr>
          <p:spPr>
            <a:xfrm>
              <a:off x="3352798" y="1529228"/>
              <a:ext cx="2362202" cy="819500"/>
            </a:xfrm>
            <a:custGeom>
              <a:avLst/>
              <a:gdLst>
                <a:gd name="connsiteX0" fmla="*/ 0 w 2362202"/>
                <a:gd name="connsiteY0" fmla="*/ 0 h 819500"/>
                <a:gd name="connsiteX1" fmla="*/ 2362202 w 2362202"/>
                <a:gd name="connsiteY1" fmla="*/ 0 h 819500"/>
                <a:gd name="connsiteX2" fmla="*/ 2362202 w 2362202"/>
                <a:gd name="connsiteY2" fmla="*/ 819500 h 819500"/>
                <a:gd name="connsiteX3" fmla="*/ 0 w 2362202"/>
                <a:gd name="connsiteY3" fmla="*/ 819500 h 819500"/>
                <a:gd name="connsiteX4" fmla="*/ 0 w 2362202"/>
                <a:gd name="connsiteY4" fmla="*/ 0 h 81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202" h="819500">
                  <a:moveTo>
                    <a:pt x="0" y="0"/>
                  </a:moveTo>
                  <a:lnTo>
                    <a:pt x="2362202" y="0"/>
                  </a:lnTo>
                  <a:lnTo>
                    <a:pt x="2362202" y="819500"/>
                  </a:lnTo>
                  <a:lnTo>
                    <a:pt x="0" y="81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4937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MOC UI Plugin</a:t>
              </a:r>
              <a:endParaRPr lang="en-US" sz="2400" kern="1200" dirty="0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3733799" y="2183749"/>
              <a:ext cx="1827431" cy="188164"/>
            </a:xfrm>
            <a:custGeom>
              <a:avLst/>
              <a:gdLst>
                <a:gd name="connsiteX0" fmla="*/ 0 w 1827431"/>
                <a:gd name="connsiteY0" fmla="*/ 0 h 188164"/>
                <a:gd name="connsiteX1" fmla="*/ 1827431 w 1827431"/>
                <a:gd name="connsiteY1" fmla="*/ 0 h 188164"/>
                <a:gd name="connsiteX2" fmla="*/ 1827431 w 1827431"/>
                <a:gd name="connsiteY2" fmla="*/ 188164 h 188164"/>
                <a:gd name="connsiteX3" fmla="*/ 0 w 1827431"/>
                <a:gd name="connsiteY3" fmla="*/ 188164 h 188164"/>
                <a:gd name="connsiteX4" fmla="*/ 0 w 1827431"/>
                <a:gd name="connsiteY4" fmla="*/ 0 h 18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431" h="188164">
                  <a:moveTo>
                    <a:pt x="0" y="0"/>
                  </a:moveTo>
                  <a:lnTo>
                    <a:pt x="1827431" y="0"/>
                  </a:lnTo>
                  <a:lnTo>
                    <a:pt x="1827431" y="188164"/>
                  </a:lnTo>
                  <a:lnTo>
                    <a:pt x="0" y="1881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7620" rIns="3048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MOC UI</a:t>
              </a:r>
              <a:endParaRPr lang="en-US" sz="1200" kern="1200" dirty="0"/>
            </a:p>
          </p:txBody>
        </p:sp>
      </p:grpSp>
      <p:sp>
        <p:nvSpPr>
          <p:cNvPr id="84" name="Freeform 83"/>
          <p:cNvSpPr/>
          <p:nvPr/>
        </p:nvSpPr>
        <p:spPr>
          <a:xfrm>
            <a:off x="2483998" y="3936162"/>
            <a:ext cx="608231" cy="116635"/>
          </a:xfrm>
          <a:custGeom>
            <a:avLst/>
            <a:gdLst>
              <a:gd name="connsiteX0" fmla="*/ 0 w 608231"/>
              <a:gd name="connsiteY0" fmla="*/ 0 h 116635"/>
              <a:gd name="connsiteX1" fmla="*/ 608231 w 608231"/>
              <a:gd name="connsiteY1" fmla="*/ 0 h 116635"/>
              <a:gd name="connsiteX2" fmla="*/ 608231 w 608231"/>
              <a:gd name="connsiteY2" fmla="*/ 116635 h 116635"/>
              <a:gd name="connsiteX3" fmla="*/ 0 w 608231"/>
              <a:gd name="connsiteY3" fmla="*/ 116635 h 116635"/>
              <a:gd name="connsiteX4" fmla="*/ 0 w 608231"/>
              <a:gd name="connsiteY4" fmla="*/ 0 h 11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231" h="116635">
                <a:moveTo>
                  <a:pt x="0" y="0"/>
                </a:moveTo>
                <a:lnTo>
                  <a:pt x="608231" y="0"/>
                </a:lnTo>
                <a:lnTo>
                  <a:pt x="608231" y="116635"/>
                </a:lnTo>
                <a:lnTo>
                  <a:pt x="0" y="1166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5080" rIns="20320" bIns="5080" numCol="1" spcCol="1270" anchor="ctr" anchorCtr="0">
            <a:noAutofit/>
          </a:bodyPr>
          <a:lstStyle/>
          <a:p>
            <a:pPr lvl="0" algn="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122</Words>
  <Application>Microsoft Office PowerPoint</Application>
  <PresentationFormat>On-screen Show (16:9)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WidescreenPresentation16x9</vt:lpstr>
      <vt:lpstr>Team Members: Dana Aljawder, Lama AlSuwayan, Everett Carson,  Igibek Koishybayev, Hung Vong    Project Mentor: Jon Bell   </vt:lpstr>
      <vt:lpstr>Massachusetts Open Cloud</vt:lpstr>
      <vt:lpstr>Hardware-as-a-Service</vt:lpstr>
      <vt:lpstr>Cloud Stack</vt:lpstr>
      <vt:lpstr>Project Overview</vt:lpstr>
      <vt:lpstr>HaaS Structure</vt:lpstr>
      <vt:lpstr>App Structure and URLS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2015-02-20T21:27:54Z</dcterms:created>
  <dcterms:modified xsi:type="dcterms:W3CDTF">2015-05-04T01:43:26Z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