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3"/>
  </p:notesMasterIdLst>
  <p:sldIdLst>
    <p:sldId id="256" r:id="rId3"/>
    <p:sldId id="277" r:id="rId4"/>
    <p:sldId id="275" r:id="rId5"/>
    <p:sldId id="267" r:id="rId6"/>
    <p:sldId id="270" r:id="rId7"/>
    <p:sldId id="279" r:id="rId8"/>
    <p:sldId id="278" r:id="rId9"/>
    <p:sldId id="271" r:id="rId10"/>
    <p:sldId id="280" r:id="rId11"/>
    <p:sldId id="265" r:id="rId12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87621" autoAdjust="0"/>
  </p:normalViewPr>
  <p:slideViewPr>
    <p:cSldViewPr>
      <p:cViewPr varScale="1">
        <p:scale>
          <a:sx n="64" d="100"/>
          <a:sy n="64" d="100"/>
        </p:scale>
        <p:origin x="-102" y="-10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60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4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1" hangingPunct="1"/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en-US" smtClean="0">
                <a:solidFill>
                  <a:srgbClr val="FFFFFF"/>
                </a:solidFill>
              </a:rPr>
              <a:pPr algn="ctr"/>
              <a:t>3/25/2015</a:t>
            </a:fld>
            <a:endParaRPr kumimoji="0"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cap="all" baseline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kumimoji="0" lang="en-US" smtClean="0"/>
              <a:pPr/>
              <a:t>3/25/2015</a:t>
            </a:fld>
            <a:endParaRPr kumimoji="0"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kumimoji="0" lang="en-US" smtClean="0"/>
              <a:pPr/>
              <a:t>3/25/2015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3/25/2015</a:t>
            </a:fld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3/25/2015</a:t>
            </a:fld>
            <a:endParaRPr kumimoji="0"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kumimoji="0" lang="en-US" smtClean="0"/>
              <a:pPr/>
              <a:t>3/25/2015</a:t>
            </a:fld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kumimoji="0" lang="en-US" smtClean="0"/>
              <a:pPr/>
              <a:t>3/25/2015</a:t>
            </a:fld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sz="4200" b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kumimoji="0" lang="en-US" smtClean="0"/>
              <a:pPr/>
              <a:t>3/25/2015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sz="1800"/>
            </a:lvl1pPr>
            <a:lvl2pPr eaLnBrk="1" latinLnBrk="0" hangingPunct="1">
              <a:buNone/>
              <a:defRPr kumimoji="0" sz="1200"/>
            </a:lvl2pPr>
            <a:lvl3pPr eaLnBrk="1" latinLnBrk="0" hangingPunct="1">
              <a:buNone/>
              <a:defRPr kumimoji="0" sz="1000"/>
            </a:lvl3pPr>
            <a:lvl4pPr eaLnBrk="1" latinLnBrk="0" hangingPunct="1">
              <a:buNone/>
              <a:defRPr kumimoji="0" sz="900"/>
            </a:lvl4pPr>
            <a:lvl5pPr eaLnBrk="1" latinLnBrk="0" hangingPunct="1"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sz="1700"/>
            </a:lvl1pPr>
            <a:lvl2pPr eaLnBrk="1" latinLnBrk="0" hangingPunct="1">
              <a:buFontTx/>
              <a:buNone/>
              <a:defRPr kumimoji="0" sz="1200"/>
            </a:lvl2pPr>
            <a:lvl3pPr eaLnBrk="1" latinLnBrk="0" hangingPunct="1">
              <a:buFontTx/>
              <a:buNone/>
              <a:defRPr kumimoji="0" sz="1000"/>
            </a:lvl3pPr>
            <a:lvl4pPr eaLnBrk="1" latinLnBrk="0" hangingPunct="1">
              <a:buFontTx/>
              <a:buNone/>
              <a:defRPr kumimoji="0" sz="900"/>
            </a:lvl4pPr>
            <a:lvl5pPr eaLnBrk="1" latinLnBrk="0" hangingPunct="1">
              <a:buFontTx/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3/25/2015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sz="2800"/>
            </a:lvl1pPr>
            <a:extLst/>
          </a:lstStyle>
          <a:p>
            <a:pPr algn="ctr"/>
            <a:fld id="{8F82E0A0-C266-4798-8C8F-B9F91E9DA37E}" type="slidenum">
              <a:rPr kumimoji="0"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1" hangingPunct="1"/>
            <a:r>
              <a:rPr kumimoji="0" lang="en-US" smtClean="0"/>
              <a:t>Click to edit Master text styles</a:t>
            </a:r>
          </a:p>
          <a:p>
            <a:pPr lvl="1" eaLnBrk="1" latinLnBrk="1" hangingPunct="1"/>
            <a:r>
              <a:rPr kumimoji="0" lang="en-US" smtClean="0"/>
              <a:t>Second level</a:t>
            </a:r>
          </a:p>
          <a:p>
            <a:pPr lvl="2" eaLnBrk="1" latinLnBrk="1" hangingPunct="1"/>
            <a:r>
              <a:rPr kumimoji="0" lang="en-US" smtClean="0"/>
              <a:t>Third level</a:t>
            </a:r>
          </a:p>
          <a:p>
            <a:pPr lvl="3" eaLnBrk="1" latinLnBrk="1" hangingPunct="1"/>
            <a:r>
              <a:rPr kumimoji="0" lang="en-US" smtClean="0"/>
              <a:t>Fourth level</a:t>
            </a:r>
          </a:p>
          <a:p>
            <a:pPr lvl="4" eaLnBrk="1" latinLnBrk="1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kumimoji="0" lang="en-US" smtClean="0"/>
              <a:pPr/>
              <a:t>3/25/2015</a:t>
            </a:fld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1" hangingPunct="1"/>
            <a:r>
              <a:rPr kumimoji="0"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266700" y="2495550"/>
            <a:ext cx="4343400" cy="1972626"/>
          </a:xfrm>
        </p:spPr>
        <p:txBody>
          <a:bodyPr>
            <a:noAutofit/>
          </a:bodyPr>
          <a:lstStyle>
            <a:extLst/>
          </a:lstStyle>
          <a:p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Members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dirty="0" smtClean="0"/>
              <a:t>Dana Aljawder, Lama AlSuwayan, Everett Carson, </a:t>
            </a:r>
            <a:br>
              <a:rPr lang="en-US" sz="1200" dirty="0" smtClean="0"/>
            </a:br>
            <a:r>
              <a:rPr lang="en-US" sz="1200" dirty="0" smtClean="0"/>
              <a:t>Igibek Koishybayev, Hung Vong</a:t>
            </a: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Mentor:</a:t>
            </a: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dirty="0"/>
              <a:t>Jon Bell</a:t>
            </a: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1050" dirty="0" smtClean="0"/>
              <a:t> </a:t>
            </a:r>
            <a:endParaRPr lang="en-US" sz="1050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EC 500-A1: Cloud Computing </a:t>
            </a:r>
            <a:endParaRPr lang="en-US" dirty="0"/>
          </a:p>
        </p:txBody>
      </p:sp>
      <p:pic>
        <p:nvPicPr>
          <p:cNvPr id="1026" name="Picture 2" descr="http://www.bu.edu/hic/files/2014/05/MOC-Clou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643" y="605971"/>
            <a:ext cx="4333875" cy="31623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sp>
        <p:nvSpPr>
          <p:cNvPr id="2" name="Rectangle 1"/>
          <p:cNvSpPr/>
          <p:nvPr/>
        </p:nvSpPr>
        <p:spPr>
          <a:xfrm>
            <a:off x="152400" y="821331"/>
            <a:ext cx="4572000" cy="1047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Plugin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Architecture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The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Massachusetts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Open Cloud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GUI</a:t>
            </a:r>
          </a:p>
          <a:p>
            <a:pPr algn="ctr">
              <a:lnSpc>
                <a:spcPct val="115000"/>
              </a:lnSpc>
            </a:pP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(MOC)</a:t>
            </a:r>
            <a:endParaRPr lang="en-US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0" y="2438400"/>
            <a:ext cx="6477000" cy="2038350"/>
          </a:xfrm>
        </p:spPr>
        <p:txBody>
          <a:bodyPr/>
          <a:lstStyle/>
          <a:p>
            <a:r>
              <a:rPr lang="en-US" dirty="0" smtClean="0"/>
              <a:t>Q &amp; A!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64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Plugin for MOC-UI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llow </a:t>
            </a:r>
            <a:r>
              <a:rPr lang="en-US" dirty="0"/>
              <a:t>external web apps to be integrated into </a:t>
            </a:r>
            <a:r>
              <a:rPr lang="en-US" dirty="0" smtClean="0"/>
              <a:t>MOC-UI</a:t>
            </a:r>
          </a:p>
          <a:p>
            <a:r>
              <a:rPr lang="en-US" dirty="0" err="1" smtClean="0"/>
              <a:t>HaaS</a:t>
            </a:r>
            <a:endParaRPr lang="en-US" dirty="0" smtClean="0"/>
          </a:p>
          <a:p>
            <a:pPr lvl="1"/>
            <a:r>
              <a:rPr lang="en-US" dirty="0" smtClean="0"/>
              <a:t>Test </a:t>
            </a:r>
            <a:r>
              <a:rPr lang="en-US" dirty="0"/>
              <a:t>case: implement a web app to manage projects using </a:t>
            </a:r>
            <a:r>
              <a:rPr lang="en-US" dirty="0" err="1" smtClean="0"/>
              <a:t>HaaS</a:t>
            </a:r>
            <a:endParaRPr lang="en-US" dirty="0" smtClean="0"/>
          </a:p>
          <a:p>
            <a:r>
              <a:rPr lang="en-US" dirty="0" smtClean="0"/>
              <a:t>Integration of </a:t>
            </a:r>
            <a:r>
              <a:rPr lang="en-US" dirty="0" err="1" smtClean="0"/>
              <a:t>HaaS</a:t>
            </a:r>
            <a:r>
              <a:rPr lang="en-US" dirty="0" smtClean="0"/>
              <a:t> app into MOC-UI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86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Strategy (use diagrams)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66800" y="1962150"/>
            <a:ext cx="4343400" cy="259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752600" y="2571750"/>
            <a:ext cx="2971800" cy="1752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agnetic Disk 4"/>
          <p:cNvSpPr/>
          <p:nvPr/>
        </p:nvSpPr>
        <p:spPr>
          <a:xfrm>
            <a:off x="6781800" y="2419350"/>
            <a:ext cx="1752600" cy="1600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962400" y="3105150"/>
            <a:ext cx="2819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962400" y="3486150"/>
            <a:ext cx="2819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543800" y="2038350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Magnetic Disk 11"/>
          <p:cNvSpPr/>
          <p:nvPr/>
        </p:nvSpPr>
        <p:spPr>
          <a:xfrm>
            <a:off x="8077200" y="1581150"/>
            <a:ext cx="457200" cy="685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2" idx="3"/>
          </p:cNvCxnSpPr>
          <p:nvPr/>
        </p:nvCxnSpPr>
        <p:spPr>
          <a:xfrm flipH="1">
            <a:off x="7848600" y="226695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066800" y="1962150"/>
            <a:ext cx="43434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MOC-UI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1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352550"/>
            <a:ext cx="8153400" cy="3276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Learned web tools (</a:t>
            </a:r>
            <a:r>
              <a:rPr lang="en-US" dirty="0" err="1" smtClean="0"/>
              <a:t>django</a:t>
            </a:r>
            <a:r>
              <a:rPr lang="en-US" dirty="0" smtClean="0"/>
              <a:t>)</a:t>
            </a:r>
          </a:p>
          <a:p>
            <a:r>
              <a:rPr lang="en-US" dirty="0" smtClean="0"/>
              <a:t>Studied </a:t>
            </a:r>
            <a:r>
              <a:rPr lang="en-US" dirty="0" err="1" smtClean="0"/>
              <a:t>HaaS</a:t>
            </a:r>
            <a:r>
              <a:rPr lang="en-US" dirty="0" smtClean="0"/>
              <a:t> API</a:t>
            </a:r>
          </a:p>
          <a:p>
            <a:r>
              <a:rPr lang="en-US" dirty="0" smtClean="0"/>
              <a:t>Developed initial UI for app</a:t>
            </a:r>
          </a:p>
          <a:p>
            <a:r>
              <a:rPr lang="en-US" dirty="0" smtClean="0"/>
              <a:t>Did not use Trello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>
              <a:buFontTx/>
              <a:buChar char="-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0" indent="0">
              <a:buFont typeface="Wingdings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46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>
                <a:solidFill>
                  <a:prstClr val="black"/>
                </a:solidFill>
              </a:rPr>
              <a:t>(4) Set </a:t>
            </a:r>
            <a:r>
              <a:rPr lang="en-US" dirty="0">
                <a:solidFill>
                  <a:prstClr val="black"/>
                </a:solidFill>
              </a:rPr>
              <a:t>up </a:t>
            </a:r>
            <a:r>
              <a:rPr lang="en-US" dirty="0" smtClean="0">
                <a:solidFill>
                  <a:prstClr val="black"/>
                </a:solidFill>
              </a:rPr>
              <a:t>instances of </a:t>
            </a:r>
            <a:r>
              <a:rPr lang="en-US" dirty="0" err="1" smtClean="0">
                <a:solidFill>
                  <a:prstClr val="black"/>
                </a:solidFill>
              </a:rPr>
              <a:t>HaaS</a:t>
            </a:r>
            <a:r>
              <a:rPr lang="en-US" dirty="0" smtClean="0">
                <a:solidFill>
                  <a:prstClr val="black"/>
                </a:solidFill>
              </a:rPr>
              <a:t> server [3]</a:t>
            </a:r>
            <a:endParaRPr lang="en-US" dirty="0" smtClean="0"/>
          </a:p>
          <a:p>
            <a:r>
              <a:rPr lang="en-US" dirty="0" smtClean="0"/>
              <a:t>Integrated </a:t>
            </a:r>
            <a:r>
              <a:rPr lang="en-US" dirty="0" err="1" smtClean="0"/>
              <a:t>HaaS</a:t>
            </a:r>
            <a:r>
              <a:rPr lang="en-US" dirty="0" smtClean="0"/>
              <a:t> API calls into web app</a:t>
            </a:r>
          </a:p>
          <a:p>
            <a:pPr lvl="1"/>
            <a:r>
              <a:rPr lang="en-US" dirty="0"/>
              <a:t>(4) create/delete projects  [3]</a:t>
            </a:r>
          </a:p>
          <a:p>
            <a:pPr lvl="1"/>
            <a:r>
              <a:rPr lang="en-US" dirty="0"/>
              <a:t>(2) create/delete nodes  ??  [hours</a:t>
            </a:r>
            <a:r>
              <a:rPr lang="en-US" dirty="0" smtClean="0"/>
              <a:t>]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(</a:t>
            </a:r>
            <a:r>
              <a:rPr lang="en-US" dirty="0">
                <a:solidFill>
                  <a:prstClr val="black"/>
                </a:solidFill>
              </a:rPr>
              <a:t>8) Finished UI (Django templates, CSS &amp; JavaScript</a:t>
            </a:r>
            <a:r>
              <a:rPr lang="en-US" dirty="0" smtClean="0">
                <a:solidFill>
                  <a:prstClr val="black"/>
                </a:solidFill>
              </a:rPr>
              <a:t>)[</a:t>
            </a:r>
            <a:r>
              <a:rPr lang="en-US" dirty="0">
                <a:solidFill>
                  <a:prstClr val="black"/>
                </a:solidFill>
              </a:rPr>
              <a:t>7</a:t>
            </a:r>
            <a:r>
              <a:rPr lang="en-US" dirty="0" smtClean="0">
                <a:solidFill>
                  <a:prstClr val="black"/>
                </a:solidFill>
              </a:rPr>
              <a:t>]</a:t>
            </a:r>
          </a:p>
          <a:p>
            <a:r>
              <a:rPr lang="en-US" dirty="0"/>
              <a:t>Stretch – added API call to </a:t>
            </a:r>
            <a:r>
              <a:rPr lang="en-US" dirty="0" err="1"/>
              <a:t>HaaS</a:t>
            </a:r>
            <a:r>
              <a:rPr lang="en-US" dirty="0"/>
              <a:t> </a:t>
            </a:r>
            <a:endParaRPr lang="en-US" dirty="0" smtClean="0">
              <a:solidFill>
                <a:prstClr val="black"/>
              </a:solidFill>
            </a:endParaRPr>
          </a:p>
          <a:p>
            <a:pPr marL="36576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149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Burndown</a:t>
            </a:r>
            <a:r>
              <a:rPr lang="en-US" dirty="0" smtClean="0"/>
              <a:t> – Bad Chart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11" t="22388" r="16571" b="27910"/>
          <a:stretch/>
        </p:blipFill>
        <p:spPr bwMode="auto">
          <a:xfrm>
            <a:off x="1828800" y="1387098"/>
            <a:ext cx="5644522" cy="3226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9769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Burndown</a:t>
            </a:r>
            <a:r>
              <a:rPr lang="en-US" dirty="0" smtClean="0"/>
              <a:t> – Corrected 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45" t="22256" r="16842" b="27944"/>
          <a:stretch/>
        </p:blipFill>
        <p:spPr bwMode="auto">
          <a:xfrm>
            <a:off x="1645920" y="1495586"/>
            <a:ext cx="5471572" cy="3028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115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 For Sprint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</a:t>
            </a:r>
            <a:r>
              <a:rPr lang="en-US" dirty="0"/>
              <a:t>?</a:t>
            </a:r>
            <a:r>
              <a:rPr lang="en-US" dirty="0" smtClean="0"/>
              <a:t>) Integrate </a:t>
            </a:r>
            <a:r>
              <a:rPr lang="en-US" dirty="0" smtClean="0"/>
              <a:t>API </a:t>
            </a:r>
            <a:r>
              <a:rPr lang="en-US" dirty="0" smtClean="0"/>
              <a:t>calls</a:t>
            </a:r>
          </a:p>
          <a:p>
            <a:r>
              <a:rPr lang="en-US" dirty="0" smtClean="0"/>
              <a:t>(?)Complete Submission Forms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22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Almost done with initial goals</a:t>
            </a:r>
          </a:p>
          <a:p>
            <a:r>
              <a:rPr lang="en-US" dirty="0" err="1" smtClean="0"/>
              <a:t>iFrame</a:t>
            </a:r>
            <a:r>
              <a:rPr lang="en-US" dirty="0" smtClean="0"/>
              <a:t> Integration (Sprint 4 &amp; 5)</a:t>
            </a:r>
          </a:p>
          <a:p>
            <a:pPr lvl="1"/>
            <a:r>
              <a:rPr lang="en-US" dirty="0" smtClean="0"/>
              <a:t>Depends on MOC UI group</a:t>
            </a:r>
          </a:p>
          <a:p>
            <a:r>
              <a:rPr lang="en-US" dirty="0" smtClean="0"/>
              <a:t>Could work on stretch goals in the meantime</a:t>
            </a:r>
          </a:p>
          <a:p>
            <a:pPr lvl="1"/>
            <a:r>
              <a:rPr lang="en-US" dirty="0" smtClean="0"/>
              <a:t>Authorization for </a:t>
            </a:r>
            <a:r>
              <a:rPr lang="en-US" dirty="0" err="1" smtClean="0"/>
              <a:t>HaaS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99260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16x9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92F831A-BD16-4DAF-8CAE-F21564186F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Widescreen presentation</Template>
  <TotalTime>0</TotalTime>
  <Words>195</Words>
  <Application>Microsoft Office PowerPoint</Application>
  <PresentationFormat>On-screen Show (16:9)</PresentationFormat>
  <Paragraphs>40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WidescreenPresentation16x9</vt:lpstr>
      <vt:lpstr>Team Members: Dana Aljawder, Lama AlSuwayan, Everett Carson,  Igibek Koishybayev, Hung Vong    Project Mentor: Jon Bell   </vt:lpstr>
      <vt:lpstr>Project Overview</vt:lpstr>
      <vt:lpstr>Integration Strategy (use diagrams)</vt:lpstr>
      <vt:lpstr>Sprint 1</vt:lpstr>
      <vt:lpstr>Sprint 2</vt:lpstr>
      <vt:lpstr>Burndown – Bad Chart</vt:lpstr>
      <vt:lpstr>Burndown – Corrected </vt:lpstr>
      <vt:lpstr>What’s Next For Sprint 3</vt:lpstr>
      <vt:lpstr>Overall Status</vt:lpstr>
      <vt:lpstr>Q &amp; A!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2015-02-20T21:27:54Z</dcterms:created>
  <dcterms:modified xsi:type="dcterms:W3CDTF">2015-03-25T23:19:56Z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TC101769309990</vt:lpwstr>
  </property>
</Properties>
</file>