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1100">
                <a:solidFill>
                  <a:schemeClr val="dk1"/>
                </a:solidFill>
              </a:rPr>
              <a:t>So our overall design process is as follows：</a:t>
            </a:r>
            <a:endParaRPr b="1" sz="1100">
              <a:solidFill>
                <a:schemeClr val="dk1"/>
              </a:solidFill>
            </a:endParaRPr>
          </a:p>
          <a:p>
            <a:pPr indent="0" lvl="0" marL="0">
              <a:spcBef>
                <a:spcPts val="0"/>
              </a:spcBef>
              <a:spcAft>
                <a:spcPts val="0"/>
              </a:spcAft>
              <a:buClr>
                <a:schemeClr val="dk1"/>
              </a:buClr>
              <a:buSzPts val="1100"/>
              <a:buFont typeface="Arial"/>
              <a:buNone/>
            </a:pPr>
            <a:r>
              <a:t/>
            </a:r>
            <a:endParaRPr b="1" sz="1100">
              <a:solidFill>
                <a:schemeClr val="dk1"/>
              </a:solidFill>
            </a:endParaRPr>
          </a:p>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1100">
                <a:solidFill>
                  <a:schemeClr val="dk1"/>
                </a:solidFill>
              </a:rPr>
              <a:t>How does the user play our game? Our game rules and status are as follows: </a:t>
            </a:r>
            <a:endParaRPr b="1" sz="1100">
              <a:solidFill>
                <a:schemeClr val="dk1"/>
              </a:solidFill>
            </a:endParaRPr>
          </a:p>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US" sz="1100">
                <a:solidFill>
                  <a:schemeClr val="dk1"/>
                </a:solidFill>
              </a:rPr>
              <a:t>When we are implementing some designs, sometimes we have to compromise on some things. For example：</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11" name="Shape 11"/>
        <p:cNvGrpSpPr/>
        <p:nvPr/>
      </p:nvGrpSpPr>
      <p:grpSpPr>
        <a:xfrm>
          <a:off x="0" y="0"/>
          <a:ext cx="0" cy="0"/>
          <a:chOff x="0" y="0"/>
          <a:chExt cx="0" cy="0"/>
        </a:xfrm>
      </p:grpSpPr>
      <p:pic>
        <p:nvPicPr>
          <p:cNvPr descr="Celestia-R1---OverlayContentHD.png" id="12" name="Shape 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 name="Shape 13"/>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 name="Shape 14"/>
          <p:cNvSpPr txBox="1"/>
          <p:nvPr>
            <p:ph idx="1" type="body"/>
          </p:nvPr>
        </p:nvSpPr>
        <p:spPr>
          <a:xfrm>
            <a:off x="685801" y="2142067"/>
            <a:ext cx="10131425" cy="3649133"/>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5" name="Shape 15"/>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6" name="Shape 16"/>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7" name="Shape 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标题的全景图片">
  <p:cSld name="带标题的全景图片">
    <p:spTree>
      <p:nvGrpSpPr>
        <p:cNvPr id="76" name="Shape 76"/>
        <p:cNvGrpSpPr/>
        <p:nvPr/>
      </p:nvGrpSpPr>
      <p:grpSpPr>
        <a:xfrm>
          <a:off x="0" y="0"/>
          <a:ext cx="0" cy="0"/>
          <a:chOff x="0" y="0"/>
          <a:chExt cx="0" cy="0"/>
        </a:xfrm>
      </p:grpSpPr>
      <p:pic>
        <p:nvPicPr>
          <p:cNvPr descr="Celestia-R1---OverlayContentHD.png" id="77" name="Shape 7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Shape 78"/>
          <p:cNvSpPr txBox="1"/>
          <p:nvPr>
            <p:ph type="title"/>
          </p:nvPr>
        </p:nvSpPr>
        <p:spPr>
          <a:xfrm>
            <a:off x="685800" y="4732865"/>
            <a:ext cx="10131427"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9" name="Shape 79"/>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91425" lIns="91425" spcFirstLastPara="1" rIns="91425" wrap="square" tIns="91425"/>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Shape 80"/>
          <p:cNvSpPr txBox="1"/>
          <p:nvPr>
            <p:ph idx="1" type="body"/>
          </p:nvPr>
        </p:nvSpPr>
        <p:spPr>
          <a:xfrm>
            <a:off x="685800" y="5299603"/>
            <a:ext cx="10131427" cy="493712"/>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1" name="Shape 81"/>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2" name="Shape 82"/>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3" name="Shape 8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题注">
  <p:cSld name="标题和题注">
    <p:spTree>
      <p:nvGrpSpPr>
        <p:cNvPr id="84" name="Shape 84"/>
        <p:cNvGrpSpPr/>
        <p:nvPr/>
      </p:nvGrpSpPr>
      <p:grpSpPr>
        <a:xfrm>
          <a:off x="0" y="0"/>
          <a:ext cx="0" cy="0"/>
          <a:chOff x="0" y="0"/>
          <a:chExt cx="0" cy="0"/>
        </a:xfrm>
      </p:grpSpPr>
      <p:pic>
        <p:nvPicPr>
          <p:cNvPr descr="Celestia-R1---OverlayContentHD.png" id="85" name="Shape 8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Shape 86"/>
          <p:cNvSpPr txBox="1"/>
          <p:nvPr>
            <p:ph type="title"/>
          </p:nvPr>
        </p:nvSpPr>
        <p:spPr>
          <a:xfrm>
            <a:off x="685801" y="609601"/>
            <a:ext cx="10131427" cy="3124199"/>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7" name="Shape 87"/>
          <p:cNvSpPr txBox="1"/>
          <p:nvPr>
            <p:ph idx="1" type="body"/>
          </p:nvPr>
        </p:nvSpPr>
        <p:spPr>
          <a:xfrm>
            <a:off x="685800" y="4343400"/>
            <a:ext cx="10131428" cy="14478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88" name="Shape 88"/>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Shape 89"/>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0" name="Shape 9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标题的引述">
  <p:cSld name="带标题的引述">
    <p:spTree>
      <p:nvGrpSpPr>
        <p:cNvPr id="91" name="Shape 91"/>
        <p:cNvGrpSpPr/>
        <p:nvPr/>
      </p:nvGrpSpPr>
      <p:grpSpPr>
        <a:xfrm>
          <a:off x="0" y="0"/>
          <a:ext cx="0" cy="0"/>
          <a:chOff x="0" y="0"/>
          <a:chExt cx="0" cy="0"/>
        </a:xfrm>
      </p:grpSpPr>
      <p:pic>
        <p:nvPicPr>
          <p:cNvPr descr="Celestia-R1---OverlayContentHD.png" id="92" name="Shape 9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Shape 9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Shape 94"/>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Shape 95"/>
          <p:cNvSpPr txBox="1"/>
          <p:nvPr>
            <p:ph type="title"/>
          </p:nvPr>
        </p:nvSpPr>
        <p:spPr>
          <a:xfrm>
            <a:off x="992267" y="609601"/>
            <a:ext cx="9550399" cy="2743199"/>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6" name="Shape 96"/>
          <p:cNvSpPr txBox="1"/>
          <p:nvPr>
            <p:ph idx="1" type="body"/>
          </p:nvPr>
        </p:nvSpPr>
        <p:spPr>
          <a:xfrm>
            <a:off x="1097875" y="3352800"/>
            <a:ext cx="9339184" cy="3810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97" name="Shape 97"/>
          <p:cNvSpPr txBox="1"/>
          <p:nvPr>
            <p:ph idx="2" type="body"/>
          </p:nvPr>
        </p:nvSpPr>
        <p:spPr>
          <a:xfrm>
            <a:off x="687465" y="4343400"/>
            <a:ext cx="10152367" cy="14478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98" name="Shape 98"/>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9" name="Shape 99"/>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0" name="Shape 10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101" name="Shape 101"/>
        <p:cNvGrpSpPr/>
        <p:nvPr/>
      </p:nvGrpSpPr>
      <p:grpSpPr>
        <a:xfrm>
          <a:off x="0" y="0"/>
          <a:ext cx="0" cy="0"/>
          <a:chOff x="0" y="0"/>
          <a:chExt cx="0" cy="0"/>
        </a:xfrm>
      </p:grpSpPr>
      <p:pic>
        <p:nvPicPr>
          <p:cNvPr descr="Celestia-R1---OverlayContentHD.png" id="102" name="Shape 10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Shape 103"/>
          <p:cNvSpPr txBox="1"/>
          <p:nvPr>
            <p:ph type="title"/>
          </p:nvPr>
        </p:nvSpPr>
        <p:spPr>
          <a:xfrm>
            <a:off x="685802" y="3308581"/>
            <a:ext cx="10131425"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4" name="Shape 104"/>
          <p:cNvSpPr txBox="1"/>
          <p:nvPr>
            <p:ph idx="1" type="body"/>
          </p:nvPr>
        </p:nvSpPr>
        <p:spPr>
          <a:xfrm>
            <a:off x="685801" y="4777381"/>
            <a:ext cx="10131426" cy="860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05" name="Shape 105"/>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6" name="Shape 106"/>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7" name="Shape 10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引述">
  <p:cSld name="名片引述">
    <p:spTree>
      <p:nvGrpSpPr>
        <p:cNvPr id="108" name="Shape 108"/>
        <p:cNvGrpSpPr/>
        <p:nvPr/>
      </p:nvGrpSpPr>
      <p:grpSpPr>
        <a:xfrm>
          <a:off x="0" y="0"/>
          <a:ext cx="0" cy="0"/>
          <a:chOff x="0" y="0"/>
          <a:chExt cx="0" cy="0"/>
        </a:xfrm>
      </p:grpSpPr>
      <p:pic>
        <p:nvPicPr>
          <p:cNvPr descr="Celestia-R1---OverlayContentHD.png" id="109" name="Shape 10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Shape 110"/>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Shape 111"/>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Shape 112"/>
          <p:cNvSpPr txBox="1"/>
          <p:nvPr>
            <p:ph type="title"/>
          </p:nvPr>
        </p:nvSpPr>
        <p:spPr>
          <a:xfrm>
            <a:off x="992267" y="609601"/>
            <a:ext cx="9550399" cy="2743199"/>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3" name="Shape 113"/>
          <p:cNvSpPr txBox="1"/>
          <p:nvPr>
            <p:ph idx="1" type="body"/>
          </p:nvPr>
        </p:nvSpPr>
        <p:spPr>
          <a:xfrm>
            <a:off x="685800" y="3886200"/>
            <a:ext cx="10135436" cy="8890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14" name="Shape 114"/>
          <p:cNvSpPr txBox="1"/>
          <p:nvPr>
            <p:ph idx="2" type="body"/>
          </p:nvPr>
        </p:nvSpPr>
        <p:spPr>
          <a:xfrm>
            <a:off x="685799" y="4775200"/>
            <a:ext cx="10135436" cy="1016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15" name="Shape 115"/>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6" name="Shape 116"/>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7" name="Shape 1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真或假">
  <p:cSld name="真或假">
    <p:spTree>
      <p:nvGrpSpPr>
        <p:cNvPr id="118" name="Shape 118"/>
        <p:cNvGrpSpPr/>
        <p:nvPr/>
      </p:nvGrpSpPr>
      <p:grpSpPr>
        <a:xfrm>
          <a:off x="0" y="0"/>
          <a:ext cx="0" cy="0"/>
          <a:chOff x="0" y="0"/>
          <a:chExt cx="0" cy="0"/>
        </a:xfrm>
      </p:grpSpPr>
      <p:pic>
        <p:nvPicPr>
          <p:cNvPr descr="Celestia-R1---OverlayContentHD.png" id="119" name="Shape 1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Shape 120"/>
          <p:cNvSpPr txBox="1"/>
          <p:nvPr>
            <p:ph type="title"/>
          </p:nvPr>
        </p:nvSpPr>
        <p:spPr>
          <a:xfrm>
            <a:off x="685801" y="609601"/>
            <a:ext cx="10131427" cy="2743199"/>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1" name="Shape 121"/>
          <p:cNvSpPr txBox="1"/>
          <p:nvPr>
            <p:ph idx="1" type="body"/>
          </p:nvPr>
        </p:nvSpPr>
        <p:spPr>
          <a:xfrm>
            <a:off x="685801" y="3505200"/>
            <a:ext cx="10131428" cy="8382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2" name="Shape 122"/>
          <p:cNvSpPr txBox="1"/>
          <p:nvPr>
            <p:ph idx="2" type="body"/>
          </p:nvPr>
        </p:nvSpPr>
        <p:spPr>
          <a:xfrm>
            <a:off x="685800" y="4343400"/>
            <a:ext cx="10131428" cy="1447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23" name="Shape 123"/>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4" name="Shape 124"/>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5" name="Shape 1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126" name="Shape 126"/>
        <p:cNvGrpSpPr/>
        <p:nvPr/>
      </p:nvGrpSpPr>
      <p:grpSpPr>
        <a:xfrm>
          <a:off x="0" y="0"/>
          <a:ext cx="0" cy="0"/>
          <a:chOff x="0" y="0"/>
          <a:chExt cx="0" cy="0"/>
        </a:xfrm>
      </p:grpSpPr>
      <p:pic>
        <p:nvPicPr>
          <p:cNvPr descr="Celestia-R1---OverlayContentHD.png" id="127" name="Shape 1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Shape 128"/>
          <p:cNvSpPr txBox="1"/>
          <p:nvPr>
            <p:ph idx="1" type="body"/>
          </p:nvPr>
        </p:nvSpPr>
        <p:spPr>
          <a:xfrm rot="5400000">
            <a:off x="3926947" y="-1099079"/>
            <a:ext cx="3649133" cy="10131425"/>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9" name="Shape 129"/>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0" name="Shape 130"/>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1" name="Shape 1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32" name="Shape 132"/>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Shape 1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Shape 135"/>
          <p:cNvSpPr txBox="1"/>
          <p:nvPr>
            <p:ph type="title"/>
          </p:nvPr>
        </p:nvSpPr>
        <p:spPr>
          <a:xfrm rot="5400000">
            <a:off x="7147151" y="2121124"/>
            <a:ext cx="5181601" cy="2158552"/>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6" name="Shape 136"/>
          <p:cNvSpPr txBox="1"/>
          <p:nvPr>
            <p:ph idx="1" type="body"/>
          </p:nvPr>
        </p:nvSpPr>
        <p:spPr>
          <a:xfrm rot="5400000">
            <a:off x="2011058" y="-715658"/>
            <a:ext cx="5181600" cy="7832116"/>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37" name="Shape 137"/>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8" name="Shape 138"/>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9" name="Shape 1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descr="Celestia-R1---OverlayTitleHD.png" id="19" name="Shape 19"/>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20" name="Shape 20"/>
          <p:cNvSpPr txBox="1"/>
          <p:nvPr>
            <p:ph type="ctrTitle"/>
          </p:nvPr>
        </p:nvSpPr>
        <p:spPr>
          <a:xfrm>
            <a:off x="3962399" y="1964267"/>
            <a:ext cx="7197726" cy="2421464"/>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chemeClr val="lt1"/>
              </a:buClr>
              <a:buSzPts val="4800"/>
              <a:buFont typeface="Calibri"/>
              <a:buNone/>
              <a:defRPr b="0" i="0" sz="4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1" name="Shape 21"/>
          <p:cNvSpPr txBox="1"/>
          <p:nvPr>
            <p:ph idx="1" type="subTitle"/>
          </p:nvPr>
        </p:nvSpPr>
        <p:spPr>
          <a:xfrm>
            <a:off x="3962399" y="4385732"/>
            <a:ext cx="7197726" cy="1405467"/>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2" name="Shape 22"/>
          <p:cNvSpPr txBox="1"/>
          <p:nvPr>
            <p:ph idx="10" type="dt"/>
          </p:nvPr>
        </p:nvSpPr>
        <p:spPr>
          <a:xfrm>
            <a:off x="8932558"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3" name="Shape 23"/>
          <p:cNvSpPr txBox="1"/>
          <p:nvPr>
            <p:ph idx="11" type="ftr"/>
          </p:nvPr>
        </p:nvSpPr>
        <p:spPr>
          <a:xfrm>
            <a:off x="3962399" y="5870575"/>
            <a:ext cx="4893958"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5" name="Shape 25"/>
        <p:cNvGrpSpPr/>
        <p:nvPr/>
      </p:nvGrpSpPr>
      <p:grpSpPr>
        <a:xfrm>
          <a:off x="0" y="0"/>
          <a:ext cx="0" cy="0"/>
          <a:chOff x="0" y="0"/>
          <a:chExt cx="0" cy="0"/>
        </a:xfrm>
      </p:grpSpPr>
      <p:pic>
        <p:nvPicPr>
          <p:cNvPr descr="Celestia-R1---OverlayContentHD.png" id="26" name="Shape 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Shape 27"/>
          <p:cNvSpPr txBox="1"/>
          <p:nvPr>
            <p:ph type="title"/>
          </p:nvPr>
        </p:nvSpPr>
        <p:spPr>
          <a:xfrm>
            <a:off x="685800" y="3308581"/>
            <a:ext cx="10131427"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4000"/>
              <a:buFont typeface="Calibri"/>
              <a:buNone/>
              <a:defRPr b="0" i="0" sz="4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8" name="Shape 28"/>
          <p:cNvSpPr txBox="1"/>
          <p:nvPr>
            <p:ph idx="1" type="body"/>
          </p:nvPr>
        </p:nvSpPr>
        <p:spPr>
          <a:xfrm>
            <a:off x="685799" y="4777381"/>
            <a:ext cx="10131428" cy="860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29" name="Shape 29"/>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0" name="Shape 30"/>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1" name="Shape 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32" name="Shape 32"/>
        <p:cNvGrpSpPr/>
        <p:nvPr/>
      </p:nvGrpSpPr>
      <p:grpSpPr>
        <a:xfrm>
          <a:off x="0" y="0"/>
          <a:ext cx="0" cy="0"/>
          <a:chOff x="0" y="0"/>
          <a:chExt cx="0" cy="0"/>
        </a:xfrm>
      </p:grpSpPr>
      <p:pic>
        <p:nvPicPr>
          <p:cNvPr descr="Celestia-R1---OverlayContentHD.png" id="33" name="Shape 3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Shape 34"/>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5" name="Shape 35"/>
          <p:cNvSpPr txBox="1"/>
          <p:nvPr>
            <p:ph idx="1" type="body"/>
          </p:nvPr>
        </p:nvSpPr>
        <p:spPr>
          <a:xfrm>
            <a:off x="685802" y="2142067"/>
            <a:ext cx="4995334" cy="3649134"/>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36" name="Shape 36"/>
          <p:cNvSpPr txBox="1"/>
          <p:nvPr>
            <p:ph idx="2" type="body"/>
          </p:nvPr>
        </p:nvSpPr>
        <p:spPr>
          <a:xfrm>
            <a:off x="5821895" y="2142067"/>
            <a:ext cx="4995332" cy="3649133"/>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37" name="Shape 37"/>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8" name="Shape 38"/>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9" name="Shape 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2" name="Shape 42"/>
          <p:cNvSpPr txBox="1"/>
          <p:nvPr>
            <p:ph idx="1" type="body"/>
          </p:nvPr>
        </p:nvSpPr>
        <p:spPr>
          <a:xfrm>
            <a:off x="973670" y="2218267"/>
            <a:ext cx="4709054" cy="576262"/>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3" name="Shape 43"/>
          <p:cNvSpPr txBox="1"/>
          <p:nvPr>
            <p:ph idx="2" type="body"/>
          </p:nvPr>
        </p:nvSpPr>
        <p:spPr>
          <a:xfrm>
            <a:off x="685801" y="2870201"/>
            <a:ext cx="4996923" cy="2920998"/>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44" name="Shape 44"/>
          <p:cNvSpPr txBox="1"/>
          <p:nvPr>
            <p:ph idx="3" type="body"/>
          </p:nvPr>
        </p:nvSpPr>
        <p:spPr>
          <a:xfrm>
            <a:off x="6096003" y="2226734"/>
            <a:ext cx="4722813" cy="576262"/>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5" name="Shape 45"/>
          <p:cNvSpPr txBox="1"/>
          <p:nvPr>
            <p:ph idx="4" type="body"/>
          </p:nvPr>
        </p:nvSpPr>
        <p:spPr>
          <a:xfrm>
            <a:off x="5823483" y="2870201"/>
            <a:ext cx="4995334" cy="2920998"/>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46" name="Shape 46"/>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7" name="Shape 47"/>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8" name="Shape 4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9" name="Shape 49"/>
        <p:cNvGrpSpPr/>
        <p:nvPr/>
      </p:nvGrpSpPr>
      <p:grpSpPr>
        <a:xfrm>
          <a:off x="0" y="0"/>
          <a:ext cx="0" cy="0"/>
          <a:chOff x="0" y="0"/>
          <a:chExt cx="0" cy="0"/>
        </a:xfrm>
      </p:grpSpPr>
      <p:pic>
        <p:nvPicPr>
          <p:cNvPr descr="Celestia-R1---OverlayContentHD.png" id="50" name="Shape 5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Shape 51"/>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2" name="Shape 52"/>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Shape 5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5" name="Shape 55"/>
        <p:cNvGrpSpPr/>
        <p:nvPr/>
      </p:nvGrpSpPr>
      <p:grpSpPr>
        <a:xfrm>
          <a:off x="0" y="0"/>
          <a:ext cx="0" cy="0"/>
          <a:chOff x="0" y="0"/>
          <a:chExt cx="0" cy="0"/>
        </a:xfrm>
      </p:grpSpPr>
      <p:pic>
        <p:nvPicPr>
          <p:cNvPr descr="Celestia-R1---OverlayContentHD.png" id="56" name="Shape 5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Shape 57"/>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8" name="Shape 58"/>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9" name="Shape 5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60" name="Shape 60"/>
        <p:cNvGrpSpPr/>
        <p:nvPr/>
      </p:nvGrpSpPr>
      <p:grpSpPr>
        <a:xfrm>
          <a:off x="0" y="0"/>
          <a:ext cx="0" cy="0"/>
          <a:chOff x="0" y="0"/>
          <a:chExt cx="0" cy="0"/>
        </a:xfrm>
      </p:grpSpPr>
      <p:pic>
        <p:nvPicPr>
          <p:cNvPr descr="Celestia-R1---OverlayContentHD.png" id="61" name="Shape 6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Shape 62"/>
          <p:cNvSpPr txBox="1"/>
          <p:nvPr>
            <p:ph type="title"/>
          </p:nvPr>
        </p:nvSpPr>
        <p:spPr>
          <a:xfrm>
            <a:off x="685800" y="2074333"/>
            <a:ext cx="3680885" cy="1371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3" name="Shape 63"/>
          <p:cNvSpPr txBox="1"/>
          <p:nvPr>
            <p:ph idx="1" type="body"/>
          </p:nvPr>
        </p:nvSpPr>
        <p:spPr>
          <a:xfrm>
            <a:off x="4648201" y="609601"/>
            <a:ext cx="6169026" cy="51816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64" name="Shape 64"/>
          <p:cNvSpPr txBox="1"/>
          <p:nvPr>
            <p:ph idx="2" type="body"/>
          </p:nvPr>
        </p:nvSpPr>
        <p:spPr>
          <a:xfrm>
            <a:off x="685800" y="3445933"/>
            <a:ext cx="3680885" cy="1828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5" name="Shape 65"/>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6" name="Shape 66"/>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7" name="Shape 6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8" name="Shape 68"/>
        <p:cNvGrpSpPr/>
        <p:nvPr/>
      </p:nvGrpSpPr>
      <p:grpSpPr>
        <a:xfrm>
          <a:off x="0" y="0"/>
          <a:ext cx="0" cy="0"/>
          <a:chOff x="0" y="0"/>
          <a:chExt cx="0" cy="0"/>
        </a:xfrm>
      </p:grpSpPr>
      <p:pic>
        <p:nvPicPr>
          <p:cNvPr descr="Celestia-R1---OverlayContentHD.png" id="69" name="Shape 6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Shape 70"/>
          <p:cNvSpPr txBox="1"/>
          <p:nvPr>
            <p:ph type="title"/>
          </p:nvPr>
        </p:nvSpPr>
        <p:spPr>
          <a:xfrm>
            <a:off x="685800" y="1600200"/>
            <a:ext cx="6164653" cy="1371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1" name="Shape 71"/>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91425" lIns="91425" spcFirstLastPara="1" rIns="91425" wrap="square" tIns="91425"/>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Shape 72"/>
          <p:cNvSpPr txBox="1"/>
          <p:nvPr>
            <p:ph idx="1" type="body"/>
          </p:nvPr>
        </p:nvSpPr>
        <p:spPr>
          <a:xfrm>
            <a:off x="685800" y="2971800"/>
            <a:ext cx="6164653" cy="1828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3" name="Shape 73"/>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4" name="Shape 74"/>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5" name="Shape 7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lt1"/>
                </a:solidFill>
                <a:latin typeface="Calibri"/>
                <a:ea typeface="Calibri"/>
                <a:cs typeface="Calibri"/>
                <a:sym typeface="Calibri"/>
              </a:defRPr>
            </a:lvl1pPr>
            <a:lvl2pPr indent="0" lvl="1" marL="0" marR="0" rtl="0" algn="r">
              <a:spcBef>
                <a:spcPts val="0"/>
              </a:spcBef>
              <a:buNone/>
              <a:defRPr b="0" i="0" sz="1000">
                <a:solidFill>
                  <a:schemeClr val="lt1"/>
                </a:solidFill>
                <a:latin typeface="Calibri"/>
                <a:ea typeface="Calibri"/>
                <a:cs typeface="Calibri"/>
                <a:sym typeface="Calibri"/>
              </a:defRPr>
            </a:lvl2pPr>
            <a:lvl3pPr indent="0" lvl="2" marL="0" marR="0" rtl="0" algn="r">
              <a:spcBef>
                <a:spcPts val="0"/>
              </a:spcBef>
              <a:buNone/>
              <a:defRPr b="0" i="0" sz="1000">
                <a:solidFill>
                  <a:schemeClr val="lt1"/>
                </a:solidFill>
                <a:latin typeface="Calibri"/>
                <a:ea typeface="Calibri"/>
                <a:cs typeface="Calibri"/>
                <a:sym typeface="Calibri"/>
              </a:defRPr>
            </a:lvl3pPr>
            <a:lvl4pPr indent="0" lvl="3" marL="0" marR="0" rtl="0" algn="r">
              <a:spcBef>
                <a:spcPts val="0"/>
              </a:spcBef>
              <a:buNone/>
              <a:defRPr b="0" i="0" sz="1000">
                <a:solidFill>
                  <a:schemeClr val="lt1"/>
                </a:solidFill>
                <a:latin typeface="Calibri"/>
                <a:ea typeface="Calibri"/>
                <a:cs typeface="Calibri"/>
                <a:sym typeface="Calibri"/>
              </a:defRPr>
            </a:lvl4pPr>
            <a:lvl5pPr indent="0" lvl="4" marL="0" marR="0" rtl="0" algn="r">
              <a:spcBef>
                <a:spcPts val="0"/>
              </a:spcBef>
              <a:buNone/>
              <a:defRPr b="0" i="0" sz="1000">
                <a:solidFill>
                  <a:schemeClr val="lt1"/>
                </a:solidFill>
                <a:latin typeface="Calibri"/>
                <a:ea typeface="Calibri"/>
                <a:cs typeface="Calibri"/>
                <a:sym typeface="Calibri"/>
              </a:defRPr>
            </a:lvl5pPr>
            <a:lvl6pPr indent="0" lvl="5" marL="0" marR="0" rtl="0" algn="r">
              <a:spcBef>
                <a:spcPts val="0"/>
              </a:spcBef>
              <a:buNone/>
              <a:defRPr b="0" i="0" sz="1000">
                <a:solidFill>
                  <a:schemeClr val="lt1"/>
                </a:solidFill>
                <a:latin typeface="Calibri"/>
                <a:ea typeface="Calibri"/>
                <a:cs typeface="Calibri"/>
                <a:sym typeface="Calibri"/>
              </a:defRPr>
            </a:lvl6pPr>
            <a:lvl7pPr indent="0" lvl="6" marL="0" marR="0" rtl="0" algn="r">
              <a:spcBef>
                <a:spcPts val="0"/>
              </a:spcBef>
              <a:buNone/>
              <a:defRPr b="0" i="0" sz="1000">
                <a:solidFill>
                  <a:schemeClr val="lt1"/>
                </a:solidFill>
                <a:latin typeface="Calibri"/>
                <a:ea typeface="Calibri"/>
                <a:cs typeface="Calibri"/>
                <a:sym typeface="Calibri"/>
              </a:defRPr>
            </a:lvl7pPr>
            <a:lvl8pPr indent="0" lvl="7" marL="0" marR="0" rtl="0" algn="r">
              <a:spcBef>
                <a:spcPts val="0"/>
              </a:spcBef>
              <a:buNone/>
              <a:defRPr b="0" i="0" sz="1000">
                <a:solidFill>
                  <a:schemeClr val="lt1"/>
                </a:solidFill>
                <a:latin typeface="Calibri"/>
                <a:ea typeface="Calibri"/>
                <a:cs typeface="Calibri"/>
                <a:sym typeface="Calibri"/>
              </a:defRPr>
            </a:lvl8pPr>
            <a:lvl9pPr indent="0" lvl="8" marL="0" marR="0" rtl="0" algn="r">
              <a:spcBef>
                <a:spcPts val="0"/>
              </a:spcBef>
              <a:buNone/>
              <a:defRPr b="0" i="0" sz="10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85801" y="609600"/>
            <a:ext cx="10131425" cy="1456267"/>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Shape 7"/>
          <p:cNvSpPr txBox="1"/>
          <p:nvPr>
            <p:ph idx="1" type="body"/>
          </p:nvPr>
        </p:nvSpPr>
        <p:spPr>
          <a:xfrm>
            <a:off x="685801" y="2142067"/>
            <a:ext cx="10131425" cy="3649133"/>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Shape 8"/>
          <p:cNvSpPr txBox="1"/>
          <p:nvPr>
            <p:ph idx="10" type="dt"/>
          </p:nvPr>
        </p:nvSpPr>
        <p:spPr>
          <a:xfrm>
            <a:off x="8589660" y="5870575"/>
            <a:ext cx="1600200" cy="3778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Shape 9"/>
          <p:cNvSpPr txBox="1"/>
          <p:nvPr>
            <p:ph idx="11" type="ftr"/>
          </p:nvPr>
        </p:nvSpPr>
        <p:spPr>
          <a:xfrm>
            <a:off x="685800" y="5870575"/>
            <a:ext cx="7827659" cy="3778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Shape 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Shape 144"/>
          <p:cNvSpPr txBox="1"/>
          <p:nvPr>
            <p:ph type="title"/>
          </p:nvPr>
        </p:nvSpPr>
        <p:spPr>
          <a:xfrm>
            <a:off x="793956" y="337924"/>
            <a:ext cx="10322535" cy="172794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410"/>
              <a:buFont typeface="Arial"/>
              <a:buNone/>
            </a:pPr>
            <a:r>
              <a:rPr b="1" i="0" lang="en-US" sz="4410" u="none" cap="none" strike="noStrike">
                <a:solidFill>
                  <a:schemeClr val="lt1"/>
                </a:solidFill>
                <a:latin typeface="Arial"/>
                <a:ea typeface="Arial"/>
                <a:cs typeface="Arial"/>
                <a:sym typeface="Arial"/>
              </a:rPr>
              <a:t>ADVANCED GLUTTONOUS SNAKE</a:t>
            </a:r>
            <a:br>
              <a:rPr b="1" i="0" lang="en-US" sz="5400" u="none" cap="none" strike="noStrike">
                <a:solidFill>
                  <a:schemeClr val="lt1"/>
                </a:solidFill>
                <a:latin typeface="Calibri"/>
                <a:ea typeface="Calibri"/>
                <a:cs typeface="Calibri"/>
                <a:sym typeface="Calibri"/>
              </a:rPr>
            </a:br>
            <a:r>
              <a:rPr b="1" i="0" lang="en-US" sz="2430" u="none" cap="none" strike="noStrike">
                <a:solidFill>
                  <a:schemeClr val="lt1"/>
                </a:solidFill>
                <a:latin typeface="Arial"/>
                <a:ea typeface="Arial"/>
                <a:cs typeface="Arial"/>
                <a:sym typeface="Arial"/>
              </a:rPr>
              <a:t>FINAL PRESENTATION </a:t>
            </a:r>
            <a:endParaRPr b="1" i="0" sz="2430" u="none" cap="none" strike="noStrike">
              <a:solidFill>
                <a:schemeClr val="lt1"/>
              </a:solidFill>
              <a:latin typeface="Arial"/>
              <a:ea typeface="Arial"/>
              <a:cs typeface="Arial"/>
              <a:sym typeface="Arial"/>
            </a:endParaRPr>
          </a:p>
        </p:txBody>
      </p:sp>
      <p:sp>
        <p:nvSpPr>
          <p:cNvPr id="145" name="Shape 145"/>
          <p:cNvSpPr txBox="1"/>
          <p:nvPr/>
        </p:nvSpPr>
        <p:spPr>
          <a:xfrm>
            <a:off x="4343400" y="2631989"/>
            <a:ext cx="10131425" cy="315738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600"/>
              <a:buFont typeface="Arial"/>
              <a:buNone/>
            </a:pPr>
            <a:r>
              <a:rPr b="1" i="0" lang="en-US" sz="3600" u="none" cap="none" strike="noStrike">
                <a:solidFill>
                  <a:schemeClr val="lt1"/>
                </a:solidFill>
                <a:latin typeface="Arial"/>
                <a:ea typeface="Arial"/>
                <a:cs typeface="Arial"/>
                <a:sym typeface="Arial"/>
              </a:rPr>
              <a:t>SLYTHERIN</a:t>
            </a:r>
            <a:endParaRPr/>
          </a:p>
          <a:p>
            <a:pPr indent="0" lvl="0" marL="0" marR="0" rtl="0" algn="ctr">
              <a:spcBef>
                <a:spcPts val="0"/>
              </a:spcBef>
              <a:spcAft>
                <a:spcPts val="0"/>
              </a:spcAft>
              <a:buClr>
                <a:schemeClr val="lt1"/>
              </a:buClr>
              <a:buSzPts val="3600"/>
              <a:buFont typeface="Calibri"/>
              <a:buNone/>
            </a:pPr>
            <a:r>
              <a:t/>
            </a:r>
            <a:endParaRPr b="1" i="0" sz="3600" u="none" cap="none" strike="noStrike">
              <a:solidFill>
                <a:schemeClr val="lt1"/>
              </a:solidFill>
              <a:latin typeface="Calibri"/>
              <a:ea typeface="Calibri"/>
              <a:cs typeface="Calibri"/>
              <a:sym typeface="Calibri"/>
            </a:endParaRPr>
          </a:p>
          <a:p>
            <a:pPr indent="0" lvl="0" marL="0" marR="0" rtl="0" algn="ctr">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SHANSHAN ZHAO</a:t>
            </a:r>
            <a:endParaRPr/>
          </a:p>
          <a:p>
            <a:pPr indent="0" lvl="0" marL="0" marR="0" rtl="0" algn="ctr">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LIYI CAO</a:t>
            </a:r>
            <a:endParaRPr/>
          </a:p>
          <a:p>
            <a:pPr indent="0" lvl="0" marL="0" marR="0" rtl="0" algn="ctr">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YUJIA WANG</a:t>
            </a:r>
            <a:endParaRPr/>
          </a:p>
          <a:p>
            <a:pPr indent="0" lvl="0" marL="0" marR="0" rtl="0" algn="ctr">
              <a:spcBef>
                <a:spcPts val="0"/>
              </a:spcBef>
              <a:spcAft>
                <a:spcPts val="0"/>
              </a:spcAft>
              <a:buClr>
                <a:schemeClr val="lt1"/>
              </a:buClr>
              <a:buSzPts val="2400"/>
              <a:buFont typeface="Calibri"/>
              <a:buNone/>
            </a:pPr>
            <a:r>
              <a:rPr b="0" i="0" lang="en-US" sz="2400" u="none" cap="none" strike="noStrike">
                <a:solidFill>
                  <a:schemeClr val="lt1"/>
                </a:solidFill>
                <a:latin typeface="Calibri"/>
                <a:ea typeface="Calibri"/>
                <a:cs typeface="Calibri"/>
                <a:sym typeface="Calibri"/>
              </a:rPr>
              <a:t>YINZHU SU</a:t>
            </a:r>
            <a:endParaRPr/>
          </a:p>
          <a:p>
            <a:pPr indent="0" lvl="0" marL="0" marR="0" rtl="0" algn="ctr">
              <a:spcBef>
                <a:spcPts val="0"/>
              </a:spcBef>
              <a:spcAft>
                <a:spcPts val="0"/>
              </a:spcAft>
              <a:buClr>
                <a:schemeClr val="lt1"/>
              </a:buClr>
              <a:buSzPts val="3600"/>
              <a:buFont typeface="Calibri"/>
              <a:buNone/>
            </a:pPr>
            <a:r>
              <a:t/>
            </a:r>
            <a:endParaRPr b="1" i="0" sz="3600" u="none" cap="none" strike="noStrike">
              <a:solidFill>
                <a:schemeClr val="lt1"/>
              </a:solidFill>
              <a:latin typeface="Calibri"/>
              <a:ea typeface="Calibri"/>
              <a:cs typeface="Calibri"/>
              <a:sym typeface="Calibri"/>
            </a:endParaRPr>
          </a:p>
        </p:txBody>
      </p:sp>
      <p:sp>
        <p:nvSpPr>
          <p:cNvPr id="146" name="Shape 146"/>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Calibri"/>
                <a:ea typeface="Calibri"/>
                <a:cs typeface="Calibri"/>
                <a:sym typeface="Calibri"/>
              </a:rPr>
              <a:t>http://tech.sina.com.cn/roll/2017-07-21/doc-ifyihrwk1647246.shtml</a:t>
            </a:r>
            <a:endParaRPr sz="900">
              <a:solidFill>
                <a:schemeClr val="lt1"/>
              </a:solidFill>
              <a:latin typeface="Calibri"/>
              <a:ea typeface="Calibri"/>
              <a:cs typeface="Calibri"/>
              <a:sym typeface="Calibri"/>
            </a:endParaRPr>
          </a:p>
        </p:txBody>
      </p:sp>
      <p:pic>
        <p:nvPicPr>
          <p:cNvPr id="147" name="Shape 147"/>
          <p:cNvPicPr preferRelativeResize="0"/>
          <p:nvPr/>
        </p:nvPicPr>
        <p:blipFill rotWithShape="1">
          <a:blip r:embed="rId4">
            <a:alphaModFix/>
          </a:blip>
          <a:srcRect b="0" l="0" r="0" t="0"/>
          <a:stretch/>
        </p:blipFill>
        <p:spPr>
          <a:xfrm>
            <a:off x="321275" y="2065867"/>
            <a:ext cx="3451775" cy="38758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Shape 22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FUNCTIONALITY_Speed </a:t>
            </a:r>
            <a:r>
              <a:rPr lang="en-US"/>
              <a:t>Choice</a:t>
            </a:r>
            <a:endParaRPr b="0" i="0" sz="3600" u="none" cap="none" strike="noStrike">
              <a:solidFill>
                <a:schemeClr val="lt1"/>
              </a:solidFill>
              <a:latin typeface="Calibri"/>
              <a:ea typeface="Calibri"/>
              <a:cs typeface="Calibri"/>
              <a:sym typeface="Calibri"/>
            </a:endParaRPr>
          </a:p>
        </p:txBody>
      </p:sp>
      <p:sp>
        <p:nvSpPr>
          <p:cNvPr id="228" name="Shape 22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29" name="Shape 22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30" name="Shape 23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Shape 231"/>
          <p:cNvSpPr txBox="1"/>
          <p:nvPr/>
        </p:nvSpPr>
        <p:spPr>
          <a:xfrm>
            <a:off x="811976" y="2534229"/>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3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Once the snakes begin to move, we want them to move faster. So we create another apple with the function of speedup.</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For the top module:</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rPr b="1" lang="en-US" sz="2400">
                <a:solidFill>
                  <a:schemeClr val="dk1"/>
                </a:solidFill>
                <a:latin typeface="Calibri"/>
                <a:ea typeface="Calibri"/>
                <a:cs typeface="Calibri"/>
                <a:sym typeface="Calibri"/>
              </a:rPr>
              <a:t>If it scanned both snakehead and apple signal are 1, the speedup signal would be 1. Which would be a trigger signal for the clock divider modules.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p:txBody>
      </p:sp>
      <p:pic>
        <p:nvPicPr>
          <p:cNvPr id="232" name="Shape 232"/>
          <p:cNvPicPr preferRelativeResize="0"/>
          <p:nvPr/>
        </p:nvPicPr>
        <p:blipFill>
          <a:blip r:embed="rId4">
            <a:alphaModFix/>
          </a:blip>
          <a:stretch>
            <a:fillRect/>
          </a:stretch>
        </p:blipFill>
        <p:spPr>
          <a:xfrm>
            <a:off x="6824350" y="3457726"/>
            <a:ext cx="4871375" cy="118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5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5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5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5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5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500"/>
                                        <p:tgtEl>
                                          <p:spTgt spid="23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Shape 23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FUNCTIONALITY_Speed</a:t>
            </a:r>
            <a:r>
              <a:rPr lang="en-US"/>
              <a:t> Choice</a:t>
            </a:r>
            <a:endParaRPr b="0" i="0" sz="3600" u="none" cap="none" strike="noStrike">
              <a:solidFill>
                <a:schemeClr val="lt1"/>
              </a:solidFill>
              <a:latin typeface="Calibri"/>
              <a:ea typeface="Calibri"/>
              <a:cs typeface="Calibri"/>
              <a:sym typeface="Calibri"/>
            </a:endParaRPr>
          </a:p>
        </p:txBody>
      </p:sp>
      <p:sp>
        <p:nvSpPr>
          <p:cNvPr id="238" name="Shape 23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39" name="Shape 23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40" name="Shape 24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Shape 241"/>
          <p:cNvSpPr txBox="1"/>
          <p:nvPr/>
        </p:nvSpPr>
        <p:spPr>
          <a:xfrm>
            <a:off x="445825" y="2294475"/>
            <a:ext cx="7303800" cy="3978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Then we create two clock divider modules for the two snakes respectively.</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Using a 25-bit counter to determine the frequency of moving clock. The counter increase one after the positive edge of clock.</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For the normal situation (without speedup), giving the counter[24] to the clock for the snakes’ movement.</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Once the speedup signal is valid, giving the counter[23] to the clock for the snakes’ movement.</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Those can make sure the speed is twice as before.</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p:txBody>
      </p:sp>
      <p:pic>
        <p:nvPicPr>
          <p:cNvPr id="242" name="Shape 242"/>
          <p:cNvPicPr preferRelativeResize="0"/>
          <p:nvPr/>
        </p:nvPicPr>
        <p:blipFill>
          <a:blip r:embed="rId4">
            <a:alphaModFix/>
          </a:blip>
          <a:stretch>
            <a:fillRect/>
          </a:stretch>
        </p:blipFill>
        <p:spPr>
          <a:xfrm>
            <a:off x="8169475" y="2367163"/>
            <a:ext cx="3829050" cy="317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5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5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5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5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5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500"/>
                                        <p:tgtEl>
                                          <p:spTgt spid="2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animEffect filter="fade" transition="in">
                                      <p:cBhvr>
                                        <p:cTn dur="500"/>
                                        <p:tgtEl>
                                          <p:spTgt spid="2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animEffect filter="fade" transition="in">
                                      <p:cBhvr>
                                        <p:cTn dur="500"/>
                                        <p:tgtEl>
                                          <p:spTgt spid="2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8" st="8"/>
                                            </p:txEl>
                                          </p:spTgt>
                                        </p:tgtEl>
                                        <p:attrNameLst>
                                          <p:attrName>style.visibility</p:attrName>
                                        </p:attrNameLst>
                                      </p:cBhvr>
                                      <p:to>
                                        <p:strVal val="visible"/>
                                      </p:to>
                                    </p:set>
                                    <p:animEffect filter="fade" transition="in">
                                      <p:cBhvr>
                                        <p:cTn dur="500"/>
                                        <p:tgtEl>
                                          <p:spTgt spid="2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9" st="9"/>
                                            </p:txEl>
                                          </p:spTgt>
                                        </p:tgtEl>
                                        <p:attrNameLst>
                                          <p:attrName>style.visibility</p:attrName>
                                        </p:attrNameLst>
                                      </p:cBhvr>
                                      <p:to>
                                        <p:strVal val="visible"/>
                                      </p:to>
                                    </p:set>
                                    <p:animEffect filter="fade" transition="in">
                                      <p:cBhvr>
                                        <p:cTn dur="500"/>
                                        <p:tgtEl>
                                          <p:spTgt spid="24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Shape 24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FUNCTIONALITY_Collision</a:t>
            </a:r>
            <a:endParaRPr b="0" i="0" sz="3600" u="none" cap="none" strike="noStrike">
              <a:solidFill>
                <a:schemeClr val="lt1"/>
              </a:solidFill>
              <a:latin typeface="Calibri"/>
              <a:ea typeface="Calibri"/>
              <a:cs typeface="Calibri"/>
              <a:sym typeface="Calibri"/>
            </a:endParaRPr>
          </a:p>
        </p:txBody>
      </p:sp>
      <p:sp>
        <p:nvSpPr>
          <p:cNvPr id="248" name="Shape 24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49" name="Shape 24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50" name="Shape 25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Shape 251"/>
          <p:cNvSpPr txBox="1"/>
          <p:nvPr/>
        </p:nvSpPr>
        <p:spPr>
          <a:xfrm>
            <a:off x="851301" y="2639167"/>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However if the snake moves faster, it probably win faster or die faster.</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When one of the snakes in our game collided with walls, another snake or itself, then it would be died.</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As we mentioned before, it scanned the whole screen pixel by pixel, so it can identify every signal corresponding to the whole screen.</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5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5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5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5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5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5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5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5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500"/>
                                        <p:tgtEl>
                                          <p:spTgt spid="2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Shape 256"/>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a:t>
            </a:r>
            <a:endParaRPr b="0" i="0" sz="3600" u="none" cap="none" strike="noStrike">
              <a:solidFill>
                <a:schemeClr val="lt1"/>
              </a:solidFill>
              <a:latin typeface="Calibri"/>
              <a:ea typeface="Calibri"/>
              <a:cs typeface="Calibri"/>
              <a:sym typeface="Calibri"/>
            </a:endParaRPr>
          </a:p>
        </p:txBody>
      </p:sp>
      <p:sp>
        <p:nvSpPr>
          <p:cNvPr id="257" name="Shape 257"/>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58" name="Shape 258"/>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59" name="Shape 259"/>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Shape 260"/>
          <p:cNvSpPr txBox="1"/>
          <p:nvPr/>
        </p:nvSpPr>
        <p:spPr>
          <a:xfrm>
            <a:off x="838201" y="2294467"/>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dk1"/>
                </a:solidFill>
                <a:latin typeface="Calibri"/>
                <a:ea typeface="Calibri"/>
                <a:cs typeface="Calibri"/>
                <a:sym typeface="Calibri"/>
              </a:rPr>
              <a:t>Collision</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2400"/>
              <a:buFont typeface="Arial"/>
              <a:buNone/>
            </a:pPr>
            <a:r>
              <a:t/>
            </a:r>
            <a:endParaRPr b="1" sz="2400">
              <a:solidFill>
                <a:schemeClr val="dk1"/>
              </a:solidFill>
              <a:latin typeface="Calibri"/>
              <a:ea typeface="Calibri"/>
              <a:cs typeface="Calibri"/>
              <a:sym typeface="Calibri"/>
            </a:endParaRPr>
          </a:p>
        </p:txBody>
      </p:sp>
      <p:pic>
        <p:nvPicPr>
          <p:cNvPr id="261" name="Shape 261"/>
          <p:cNvPicPr preferRelativeResize="0"/>
          <p:nvPr/>
        </p:nvPicPr>
        <p:blipFill>
          <a:blip r:embed="rId4">
            <a:alphaModFix/>
          </a:blip>
          <a:stretch>
            <a:fillRect/>
          </a:stretch>
        </p:blipFill>
        <p:spPr>
          <a:xfrm>
            <a:off x="580888" y="2702025"/>
            <a:ext cx="11434374" cy="145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Shape 26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BLOCK DIAGRAMS</a:t>
            </a:r>
            <a:endParaRPr b="0" i="0" sz="3600" u="none" cap="none" strike="noStrike">
              <a:solidFill>
                <a:schemeClr val="lt1"/>
              </a:solidFill>
              <a:latin typeface="Calibri"/>
              <a:ea typeface="Calibri"/>
              <a:cs typeface="Calibri"/>
              <a:sym typeface="Calibri"/>
            </a:endParaRPr>
          </a:p>
        </p:txBody>
      </p:sp>
      <p:sp>
        <p:nvSpPr>
          <p:cNvPr id="267" name="Shape 267"/>
          <p:cNvSpPr txBox="1"/>
          <p:nvPr/>
        </p:nvSpPr>
        <p:spPr>
          <a:xfrm>
            <a:off x="8800070" y="663952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68" name="Shape 268"/>
          <p:cNvSpPr txBox="1"/>
          <p:nvPr/>
        </p:nvSpPr>
        <p:spPr>
          <a:xfrm>
            <a:off x="8800070" y="663952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pic>
        <p:nvPicPr>
          <p:cNvPr id="269" name="Shape 269"/>
          <p:cNvPicPr preferRelativeResize="0"/>
          <p:nvPr>
            <p:ph idx="1" type="body"/>
          </p:nvPr>
        </p:nvPicPr>
        <p:blipFill rotWithShape="1">
          <a:blip r:embed="rId4">
            <a:alphaModFix/>
          </a:blip>
          <a:srcRect b="0" l="0" r="0" t="0"/>
          <a:stretch/>
        </p:blipFill>
        <p:spPr>
          <a:xfrm>
            <a:off x="1282700" y="1625601"/>
            <a:ext cx="9118600" cy="51836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Shape 274"/>
          <p:cNvSpPr/>
          <p:nvPr/>
        </p:nvSpPr>
        <p:spPr>
          <a:xfrm>
            <a:off x="1" y="1945837"/>
            <a:ext cx="12192000" cy="4263300"/>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Shape 27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SUCCESSES</a:t>
            </a:r>
            <a:endParaRPr b="0" i="0" sz="3600" u="none" cap="none" strike="noStrike">
              <a:solidFill>
                <a:schemeClr val="lt1"/>
              </a:solidFill>
              <a:latin typeface="Calibri"/>
              <a:ea typeface="Calibri"/>
              <a:cs typeface="Calibri"/>
              <a:sym typeface="Calibri"/>
            </a:endParaRPr>
          </a:p>
        </p:txBody>
      </p:sp>
      <p:sp>
        <p:nvSpPr>
          <p:cNvPr id="276" name="Shape 276"/>
          <p:cNvSpPr txBox="1"/>
          <p:nvPr>
            <p:ph idx="1" type="body"/>
          </p:nvPr>
        </p:nvSpPr>
        <p:spPr>
          <a:xfrm>
            <a:off x="685850" y="1998400"/>
            <a:ext cx="10131300" cy="4628700"/>
          </a:xfrm>
          <a:prstGeom prst="rect">
            <a:avLst/>
          </a:prstGeom>
          <a:noFill/>
          <a:ln>
            <a:noFill/>
          </a:ln>
        </p:spPr>
        <p:txBody>
          <a:bodyPr anchorCtr="0" anchor="ctr"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b="1" lang="en-US" sz="2400">
                <a:solidFill>
                  <a:srgbClr val="FFFFFF"/>
                </a:solidFill>
              </a:rPr>
              <a:t>1.More practical: players can use keyboard to play our game. It’s easy for them to control their snakes.</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rPr b="1" lang="en-US" sz="2400">
                <a:solidFill>
                  <a:srgbClr val="FFFFFF"/>
                </a:solidFill>
              </a:rPr>
              <a:t>2.More interesting: two players involved in our game. Only one player can win the game.</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rPr b="1" lang="en-US" sz="2400">
                <a:solidFill>
                  <a:srgbClr val="FFFFFF"/>
                </a:solidFill>
              </a:rPr>
              <a:t>3.More tactical: Whether to eat the ‘faster apple’ or not. players need to take both time and stability into consideration.</a:t>
            </a:r>
            <a:endParaRPr b="1" sz="2400">
              <a:solidFill>
                <a:srgbClr val="FFFFFF"/>
              </a:solidFill>
            </a:endParaRPr>
          </a:p>
          <a:p>
            <a:pPr indent="-82550" lvl="0" marL="285750" marR="0" rtl="0" algn="l">
              <a:spcBef>
                <a:spcPts val="0"/>
              </a:spcBef>
              <a:spcAft>
                <a:spcPts val="0"/>
              </a:spcAft>
              <a:buClr>
                <a:schemeClr val="lt1"/>
              </a:buClr>
              <a:buSzPts val="3200"/>
              <a:buFont typeface="Arial"/>
              <a:buNone/>
            </a:pPr>
            <a:r>
              <a:t/>
            </a:r>
            <a:endParaRPr b="1" sz="3200"/>
          </a:p>
        </p:txBody>
      </p:sp>
      <p:sp>
        <p:nvSpPr>
          <p:cNvPr id="277" name="Shape 277"/>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500"/>
                                        <p:tgtEl>
                                          <p:spTgt spid="2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500"/>
                                        <p:tgtEl>
                                          <p:spTgt spid="2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500"/>
                                        <p:tgtEl>
                                          <p:spTgt spid="2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500"/>
                                        <p:tgtEl>
                                          <p:spTgt spid="27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500"/>
                                        <p:tgtEl>
                                          <p:spTgt spid="2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Shape 282"/>
          <p:cNvSpPr/>
          <p:nvPr/>
        </p:nvSpPr>
        <p:spPr>
          <a:xfrm>
            <a:off x="1" y="1945837"/>
            <a:ext cx="12191999" cy="4263347"/>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Shape 28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FAILURES</a:t>
            </a:r>
            <a:endParaRPr b="0" i="0" sz="3600" u="none" cap="none" strike="noStrike">
              <a:solidFill>
                <a:schemeClr val="lt1"/>
              </a:solidFill>
              <a:latin typeface="Calibri"/>
              <a:ea typeface="Calibri"/>
              <a:cs typeface="Calibri"/>
              <a:sym typeface="Calibri"/>
            </a:endParaRPr>
          </a:p>
        </p:txBody>
      </p:sp>
      <p:sp>
        <p:nvSpPr>
          <p:cNvPr id="284" name="Shape 284"/>
          <p:cNvSpPr txBox="1"/>
          <p:nvPr>
            <p:ph idx="1" type="body"/>
          </p:nvPr>
        </p:nvSpPr>
        <p:spPr>
          <a:xfrm>
            <a:off x="685800" y="2142076"/>
            <a:ext cx="10131300" cy="4263300"/>
          </a:xfrm>
          <a:prstGeom prst="rect">
            <a:avLst/>
          </a:prstGeom>
          <a:noFill/>
          <a:ln>
            <a:noFill/>
          </a:ln>
        </p:spPr>
        <p:txBody>
          <a:bodyPr anchorCtr="0" anchor="ctr"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b="1" lang="en-US" sz="2400">
                <a:solidFill>
                  <a:srgbClr val="FFFFFF"/>
                </a:solidFill>
              </a:rPr>
              <a:t>1.We planed to create different levels for the game by final presentation. However it needs more time to calculate the coordination of new barriers than we thought. We would make this part in the rest days before final demo.</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t/>
            </a:r>
            <a:endParaRPr b="1" sz="2400">
              <a:solidFill>
                <a:srgbClr val="FFFFFF"/>
              </a:solidFill>
            </a:endParaRPr>
          </a:p>
          <a:p>
            <a:pPr indent="0" lvl="0" marL="0" rtl="0">
              <a:lnSpc>
                <a:spcPct val="115000"/>
              </a:lnSpc>
              <a:spcBef>
                <a:spcPts val="0"/>
              </a:spcBef>
              <a:spcAft>
                <a:spcPts val="0"/>
              </a:spcAft>
              <a:buClr>
                <a:schemeClr val="dk1"/>
              </a:buClr>
              <a:buSzPts val="1100"/>
              <a:buFont typeface="Arial"/>
              <a:buNone/>
            </a:pPr>
            <a:r>
              <a:rPr b="1" lang="en-US" sz="2400">
                <a:solidFill>
                  <a:srgbClr val="FFFFFF"/>
                </a:solidFill>
              </a:rPr>
              <a:t>2.The keyboard can only be control by one player at one time since only one 12-bit signal can be transmitted each time.</a:t>
            </a:r>
            <a:endParaRPr b="1" sz="2400">
              <a:solidFill>
                <a:srgbClr val="FFFFFF"/>
              </a:solidFill>
            </a:endParaRPr>
          </a:p>
          <a:p>
            <a:pPr indent="-82550" lvl="0" marL="285750" marR="0" rtl="0" algn="l">
              <a:spcBef>
                <a:spcPts val="0"/>
              </a:spcBef>
              <a:spcAft>
                <a:spcPts val="0"/>
              </a:spcAft>
              <a:buClr>
                <a:schemeClr val="lt1"/>
              </a:buClr>
              <a:buSzPts val="3200"/>
              <a:buFont typeface="Arial"/>
              <a:buNone/>
            </a:pPr>
            <a:r>
              <a:t/>
            </a:r>
            <a:endParaRPr b="1" sz="3200"/>
          </a:p>
        </p:txBody>
      </p:sp>
      <p:sp>
        <p:nvSpPr>
          <p:cNvPr id="285" name="Shape 285"/>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500"/>
                                        <p:tgtEl>
                                          <p:spTgt spid="2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500"/>
                                        <p:tgtEl>
                                          <p:spTgt spid="28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500"/>
                                        <p:tgtEl>
                                          <p:spTgt spid="28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500"/>
                                        <p:tgtEl>
                                          <p:spTgt spid="2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Shape 29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Times New Roman"/>
              <a:buNone/>
            </a:pPr>
            <a:r>
              <a:rPr b="1" i="0" lang="en-US" sz="3600" u="none" cap="none" strike="noStrike">
                <a:solidFill>
                  <a:schemeClr val="lt1"/>
                </a:solidFill>
                <a:latin typeface="Times New Roman"/>
                <a:ea typeface="Times New Roman"/>
                <a:cs typeface="Times New Roman"/>
                <a:sym typeface="Times New Roman"/>
              </a:rPr>
              <a:t>TEAMMATE CONTRIBUTION:</a:t>
            </a:r>
            <a:endParaRPr/>
          </a:p>
        </p:txBody>
      </p:sp>
      <p:sp>
        <p:nvSpPr>
          <p:cNvPr id="291" name="Shape 291"/>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92" name="Shape 292"/>
          <p:cNvSpPr/>
          <p:nvPr/>
        </p:nvSpPr>
        <p:spPr>
          <a:xfrm>
            <a:off x="0" y="1718100"/>
            <a:ext cx="12192000" cy="5139900"/>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sp>
        <p:nvSpPr>
          <p:cNvPr id="293" name="Shape 293"/>
          <p:cNvSpPr txBox="1"/>
          <p:nvPr>
            <p:ph idx="1" type="body"/>
          </p:nvPr>
        </p:nvSpPr>
        <p:spPr>
          <a:xfrm>
            <a:off x="685801" y="2142067"/>
            <a:ext cx="10131425" cy="4635923"/>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80000"/>
              </a:lnSpc>
              <a:spcBef>
                <a:spcPts val="0"/>
              </a:spcBef>
              <a:spcAft>
                <a:spcPts val="0"/>
              </a:spcAft>
              <a:buClr>
                <a:schemeClr val="lt1"/>
              </a:buClr>
              <a:buSzPts val="2310"/>
              <a:buFont typeface="Arial"/>
              <a:buChar char="•"/>
            </a:pPr>
            <a:r>
              <a:rPr b="1" i="0" lang="en-US" sz="2310" u="none" cap="none" strike="noStrike">
                <a:solidFill>
                  <a:srgbClr val="FFC000"/>
                </a:solidFill>
                <a:latin typeface="Calibri"/>
                <a:ea typeface="Calibri"/>
                <a:cs typeface="Calibri"/>
                <a:sym typeface="Calibri"/>
              </a:rPr>
              <a:t>Shanshan Zhao: </a:t>
            </a:r>
            <a:endParaRPr b="1" i="0" sz="2310" u="none" cap="none" strike="noStrike">
              <a:solidFill>
                <a:srgbClr val="FFC000"/>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chemeClr val="lt1"/>
                </a:solidFill>
                <a:latin typeface="Calibri"/>
                <a:ea typeface="Calibri"/>
                <a:cs typeface="Calibri"/>
                <a:sym typeface="Calibri"/>
              </a:rPr>
              <a:t>Two Snake Design, Speed-up, Collision, Test and Debug</a:t>
            </a:r>
            <a:endParaRPr/>
          </a:p>
          <a:p>
            <a:pPr indent="0" lvl="0" marL="0" marR="0" rtl="0" algn="l">
              <a:lnSpc>
                <a:spcPct val="80000"/>
              </a:lnSpc>
              <a:spcBef>
                <a:spcPts val="1000"/>
              </a:spcBef>
              <a:spcAft>
                <a:spcPts val="0"/>
              </a:spcAft>
              <a:buNone/>
            </a:pPr>
            <a:r>
              <a:t/>
            </a:r>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rgbClr val="FFC000"/>
                </a:solidFill>
                <a:latin typeface="Calibri"/>
                <a:ea typeface="Calibri"/>
                <a:cs typeface="Calibri"/>
                <a:sym typeface="Calibri"/>
              </a:rPr>
              <a:t>Liyi Cao:</a:t>
            </a:r>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chemeClr val="lt1"/>
                </a:solidFill>
                <a:latin typeface="Calibri"/>
                <a:ea typeface="Calibri"/>
                <a:cs typeface="Calibri"/>
                <a:sym typeface="Calibri"/>
              </a:rPr>
              <a:t>Keyboard Design, Random apple appear, Test and Debug</a:t>
            </a:r>
            <a:endParaRPr/>
          </a:p>
          <a:p>
            <a:pPr indent="0" lvl="0" marL="0" marR="0" rtl="0" algn="l">
              <a:lnSpc>
                <a:spcPct val="80000"/>
              </a:lnSpc>
              <a:spcBef>
                <a:spcPts val="1000"/>
              </a:spcBef>
              <a:spcAft>
                <a:spcPts val="0"/>
              </a:spcAft>
              <a:buClr>
                <a:schemeClr val="lt1"/>
              </a:buClr>
              <a:buSzPts val="2310"/>
              <a:buFont typeface="Arial"/>
              <a:buNone/>
            </a:pPr>
            <a:r>
              <a:t/>
            </a:r>
            <a:endParaRPr b="1" i="0" sz="231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rgbClr val="FFC000"/>
                </a:solidFill>
                <a:latin typeface="Calibri"/>
                <a:ea typeface="Calibri"/>
                <a:cs typeface="Calibri"/>
                <a:sym typeface="Calibri"/>
              </a:rPr>
              <a:t>Yujia wang:</a:t>
            </a:r>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chemeClr val="lt1"/>
                </a:solidFill>
                <a:latin typeface="Calibri"/>
                <a:ea typeface="Calibri"/>
                <a:cs typeface="Calibri"/>
                <a:sym typeface="Calibri"/>
              </a:rPr>
              <a:t> VGA , Snake Move &amp; Growth, Died Version(two snakes)</a:t>
            </a:r>
            <a:endParaRPr/>
          </a:p>
          <a:p>
            <a:pPr indent="-139065" lvl="0" marL="285750" marR="0" rtl="0" algn="l">
              <a:lnSpc>
                <a:spcPct val="80000"/>
              </a:lnSpc>
              <a:spcBef>
                <a:spcPts val="1000"/>
              </a:spcBef>
              <a:spcAft>
                <a:spcPts val="0"/>
              </a:spcAft>
              <a:buClr>
                <a:schemeClr val="lt1"/>
              </a:buClr>
              <a:buSzPts val="2310"/>
              <a:buFont typeface="Arial"/>
              <a:buNone/>
            </a:pPr>
            <a:r>
              <a:t/>
            </a:r>
            <a:endParaRPr b="1" i="0" sz="231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rgbClr val="FFC000"/>
                </a:solidFill>
                <a:latin typeface="Calibri"/>
                <a:ea typeface="Calibri"/>
                <a:cs typeface="Calibri"/>
                <a:sym typeface="Calibri"/>
              </a:rPr>
              <a:t>Yinzhu Su: </a:t>
            </a:r>
            <a:endParaRPr b="1" i="0" sz="2310" u="none" cap="none" strike="noStrike">
              <a:solidFill>
                <a:srgbClr val="FFC000"/>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2310"/>
              <a:buFont typeface="Arial"/>
              <a:buChar char="•"/>
            </a:pPr>
            <a:r>
              <a:rPr b="1" i="0" lang="en-US" sz="2310" u="none" cap="none" strike="noStrike">
                <a:solidFill>
                  <a:schemeClr val="lt1"/>
                </a:solidFill>
                <a:latin typeface="Calibri"/>
                <a:ea typeface="Calibri"/>
                <a:cs typeface="Calibri"/>
                <a:sym typeface="Calibri"/>
              </a:rPr>
              <a:t>  System Diagram, 7-segement for 2 snake,  Snake Move &amp; Growth </a:t>
            </a:r>
            <a:endParaRPr b="1" i="0" sz="2310" u="none" cap="none" strike="noStrike">
              <a:solidFill>
                <a:schemeClr val="lt1"/>
              </a:solidFill>
              <a:latin typeface="Calibri"/>
              <a:ea typeface="Calibri"/>
              <a:cs typeface="Calibri"/>
              <a:sym typeface="Calibri"/>
            </a:endParaRPr>
          </a:p>
          <a:p>
            <a:pPr indent="-173990" lvl="0" marL="285750" marR="0" rtl="0" algn="l">
              <a:lnSpc>
                <a:spcPct val="80000"/>
              </a:lnSpc>
              <a:spcBef>
                <a:spcPts val="1000"/>
              </a:spcBef>
              <a:spcAft>
                <a:spcPts val="0"/>
              </a:spcAft>
              <a:buClr>
                <a:schemeClr val="lt1"/>
              </a:buClr>
              <a:buSzPts val="1760"/>
              <a:buFont typeface="Arial"/>
              <a:buNone/>
            </a:pPr>
            <a:r>
              <a:t/>
            </a:r>
            <a:endParaRPr b="1" i="0" sz="176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500"/>
                                        <p:tgtEl>
                                          <p:spTgt spid="2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500"/>
                                        <p:tgtEl>
                                          <p:spTgt spid="2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500"/>
                                        <p:tgtEl>
                                          <p:spTgt spid="2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500"/>
                                        <p:tgtEl>
                                          <p:spTgt spid="2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500"/>
                                        <p:tgtEl>
                                          <p:spTgt spid="2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500"/>
                                        <p:tgtEl>
                                          <p:spTgt spid="2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500"/>
                                        <p:tgtEl>
                                          <p:spTgt spid="2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500"/>
                                        <p:tgtEl>
                                          <p:spTgt spid="2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Effect filter="fade" transition="in">
                                      <p:cBhvr>
                                        <p:cTn dur="500"/>
                                        <p:tgtEl>
                                          <p:spTgt spid="29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animEffect filter="fade" transition="in">
                                      <p:cBhvr>
                                        <p:cTn dur="500"/>
                                        <p:tgtEl>
                                          <p:spTgt spid="293">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10" st="10"/>
                                            </p:txEl>
                                          </p:spTgt>
                                        </p:tgtEl>
                                        <p:attrNameLst>
                                          <p:attrName>style.visibility</p:attrName>
                                        </p:attrNameLst>
                                      </p:cBhvr>
                                      <p:to>
                                        <p:strVal val="visible"/>
                                      </p:to>
                                    </p:set>
                                    <p:animEffect filter="fade" transition="in">
                                      <p:cBhvr>
                                        <p:cTn dur="500"/>
                                        <p:tgtEl>
                                          <p:spTgt spid="293">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3">
                                            <p:txEl>
                                              <p:pRg end="11" st="11"/>
                                            </p:txEl>
                                          </p:spTgt>
                                        </p:tgtEl>
                                        <p:attrNameLst>
                                          <p:attrName>style.visibility</p:attrName>
                                        </p:attrNameLst>
                                      </p:cBhvr>
                                      <p:to>
                                        <p:strVal val="visible"/>
                                      </p:to>
                                    </p:set>
                                    <p:animEffect filter="fade" transition="in">
                                      <p:cBhvr>
                                        <p:cTn dur="500"/>
                                        <p:tgtEl>
                                          <p:spTgt spid="29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Shape 29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DEMO</a:t>
            </a:r>
            <a:endParaRPr b="0" i="0" sz="3600" u="none" cap="none" strike="noStrike">
              <a:solidFill>
                <a:schemeClr val="lt1"/>
              </a:solidFill>
              <a:latin typeface="Calibri"/>
              <a:ea typeface="Calibri"/>
              <a:cs typeface="Calibri"/>
              <a:sym typeface="Calibri"/>
            </a:endParaRPr>
          </a:p>
        </p:txBody>
      </p:sp>
      <p:sp>
        <p:nvSpPr>
          <p:cNvPr id="299" name="Shape 299"/>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Shape 304"/>
          <p:cNvSpPr txBox="1"/>
          <p:nvPr>
            <p:ph type="title"/>
          </p:nvPr>
        </p:nvSpPr>
        <p:spPr>
          <a:xfrm>
            <a:off x="4170144" y="2591414"/>
            <a:ext cx="10131425" cy="14562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6600"/>
              <a:buFont typeface="Calibri"/>
              <a:buNone/>
            </a:pPr>
            <a:r>
              <a:rPr b="1" i="0" lang="en-US" sz="6600" u="none" cap="none" strike="noStrike">
                <a:solidFill>
                  <a:schemeClr val="lt1"/>
                </a:solidFill>
                <a:latin typeface="Calibri"/>
                <a:ea typeface="Calibri"/>
                <a:cs typeface="Calibri"/>
                <a:sym typeface="Calibri"/>
              </a:rPr>
              <a:t>THANK YOU！</a:t>
            </a:r>
            <a:endParaRPr b="1" i="0" sz="6600" u="none" cap="none" strike="noStrike">
              <a:solidFill>
                <a:schemeClr val="lt1"/>
              </a:solidFill>
              <a:latin typeface="Calibri"/>
              <a:ea typeface="Calibri"/>
              <a:cs typeface="Calibri"/>
              <a:sym typeface="Calibri"/>
            </a:endParaRPr>
          </a:p>
        </p:txBody>
      </p:sp>
      <p:sp>
        <p:nvSpPr>
          <p:cNvPr id="305" name="Shape 305"/>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Shape 152"/>
          <p:cNvSpPr/>
          <p:nvPr/>
        </p:nvSpPr>
        <p:spPr>
          <a:xfrm>
            <a:off x="1" y="1945837"/>
            <a:ext cx="12191999" cy="4912163"/>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Shape 15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GOAL OF OUR PROJECT</a:t>
            </a:r>
            <a:endParaRPr b="0" i="0" sz="3600" u="none" cap="none" strike="noStrike">
              <a:solidFill>
                <a:schemeClr val="lt1"/>
              </a:solidFill>
              <a:latin typeface="Calibri"/>
              <a:ea typeface="Calibri"/>
              <a:cs typeface="Calibri"/>
              <a:sym typeface="Calibri"/>
            </a:endParaRPr>
          </a:p>
        </p:txBody>
      </p:sp>
      <p:sp>
        <p:nvSpPr>
          <p:cNvPr id="154" name="Shape 154"/>
          <p:cNvSpPr txBox="1"/>
          <p:nvPr/>
        </p:nvSpPr>
        <p:spPr>
          <a:xfrm>
            <a:off x="8800070" y="6627168"/>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55" name="Shape 155"/>
          <p:cNvSpPr txBox="1"/>
          <p:nvPr>
            <p:ph idx="1" type="body"/>
          </p:nvPr>
        </p:nvSpPr>
        <p:spPr>
          <a:xfrm>
            <a:off x="555876" y="1945817"/>
            <a:ext cx="10131300" cy="4716000"/>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90000"/>
              </a:lnSpc>
              <a:spcBef>
                <a:spcPts val="0"/>
              </a:spcBef>
              <a:spcAft>
                <a:spcPts val="0"/>
              </a:spcAft>
              <a:buClr>
                <a:schemeClr val="lt1"/>
              </a:buClr>
              <a:buSzPts val="2720"/>
              <a:buFont typeface="Arial"/>
              <a:buChar char="•"/>
            </a:pPr>
            <a:r>
              <a:rPr b="1" i="0" lang="en-US" sz="2720" u="none" cap="none" strike="noStrike">
                <a:solidFill>
                  <a:srgbClr val="FFC000"/>
                </a:solidFill>
                <a:latin typeface="Calibri"/>
                <a:ea typeface="Calibri"/>
                <a:cs typeface="Calibri"/>
                <a:sym typeface="Calibri"/>
              </a:rPr>
              <a:t>Source of inspiration:  </a:t>
            </a:r>
            <a:endParaRPr b="1" i="0" sz="2720" u="none" cap="none" strike="noStrike">
              <a:solidFill>
                <a:srgbClr val="FFC000"/>
              </a:solidFill>
              <a:latin typeface="Calibri"/>
              <a:ea typeface="Calibri"/>
              <a:cs typeface="Calibri"/>
              <a:sym typeface="Calibri"/>
            </a:endParaRPr>
          </a:p>
          <a:p>
            <a:pPr indent="-285750" lvl="0" marL="285750" marR="0" rtl="0" algn="l">
              <a:lnSpc>
                <a:spcPct val="90000"/>
              </a:lnSpc>
              <a:spcBef>
                <a:spcPts val="1000"/>
              </a:spcBef>
              <a:spcAft>
                <a:spcPts val="0"/>
              </a:spcAft>
              <a:buClr>
                <a:schemeClr val="lt1"/>
              </a:buClr>
              <a:buSzPts val="2720"/>
              <a:buFont typeface="Arial"/>
              <a:buChar char="•"/>
            </a:pPr>
            <a:r>
              <a:rPr b="1" i="0" lang="en-US" sz="2720" u="none" cap="none" strike="noStrike">
                <a:solidFill>
                  <a:schemeClr val="lt1"/>
                </a:solidFill>
                <a:latin typeface="Calibri"/>
                <a:ea typeface="Calibri"/>
                <a:cs typeface="Calibri"/>
                <a:sym typeface="Calibri"/>
              </a:rPr>
              <a:t>We are trying to build a video game based on FPGA and Verilog, which game is similar with Gluttonous Snake. But Advanced!!</a:t>
            </a:r>
            <a:endParaRPr/>
          </a:p>
          <a:p>
            <a:pPr indent="-285750" lvl="0" marL="285750" marR="0" rtl="0" algn="l">
              <a:lnSpc>
                <a:spcPct val="90000"/>
              </a:lnSpc>
              <a:spcBef>
                <a:spcPts val="1000"/>
              </a:spcBef>
              <a:spcAft>
                <a:spcPts val="0"/>
              </a:spcAft>
              <a:buClr>
                <a:schemeClr val="lt1"/>
              </a:buClr>
              <a:buSzPts val="2720"/>
              <a:buFont typeface="Arial"/>
              <a:buChar char="•"/>
            </a:pPr>
            <a:r>
              <a:rPr b="1" i="0" lang="en-US" sz="2720" u="none" cap="none" strike="noStrike">
                <a:solidFill>
                  <a:srgbClr val="FFC000"/>
                </a:solidFill>
                <a:latin typeface="Calibri"/>
                <a:ea typeface="Calibri"/>
                <a:cs typeface="Calibri"/>
                <a:sym typeface="Calibri"/>
              </a:rPr>
              <a:t>Different： </a:t>
            </a:r>
            <a:endParaRPr b="1" i="0" sz="2720" u="none" cap="none" strike="noStrike">
              <a:solidFill>
                <a:srgbClr val="FFC000"/>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720"/>
              <a:buFont typeface="Arial"/>
              <a:buNone/>
            </a:pPr>
            <a:r>
              <a:rPr b="1" i="0" lang="en-US" sz="2720" u="none" cap="none" strike="noStrike">
                <a:solidFill>
                  <a:schemeClr val="lt1"/>
                </a:solidFill>
                <a:latin typeface="Calibri"/>
                <a:ea typeface="Calibri"/>
                <a:cs typeface="Calibri"/>
                <a:sym typeface="Calibri"/>
              </a:rPr>
              <a:t>    Two user play together ---  Compete						                   </a:t>
            </a:r>
            <a:endParaRPr b="1" i="0" sz="272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ts val="2720"/>
              <a:buFont typeface="Arial"/>
              <a:buNone/>
            </a:pPr>
            <a:r>
              <a:rPr b="1" i="0" lang="en-US" sz="2720" u="none" cap="none" strike="noStrike">
                <a:solidFill>
                  <a:schemeClr val="lt1"/>
                </a:solidFill>
                <a:latin typeface="Calibri"/>
                <a:ea typeface="Calibri"/>
                <a:cs typeface="Calibri"/>
                <a:sym typeface="Calibri"/>
              </a:rPr>
              <a:t>    Different function item --- Diversification</a:t>
            </a:r>
            <a:endParaRPr/>
          </a:p>
          <a:p>
            <a:pPr indent="-285750" lvl="0" marL="285750" marR="0" rtl="0" algn="l">
              <a:lnSpc>
                <a:spcPct val="90000"/>
              </a:lnSpc>
              <a:spcBef>
                <a:spcPts val="1000"/>
              </a:spcBef>
              <a:spcAft>
                <a:spcPts val="0"/>
              </a:spcAft>
              <a:buClr>
                <a:schemeClr val="lt1"/>
              </a:buClr>
              <a:buSzPts val="2720"/>
              <a:buFont typeface="Arial"/>
              <a:buChar char="•"/>
            </a:pPr>
            <a:r>
              <a:rPr b="1" i="0" lang="en-US" sz="2720" u="none" cap="none" strike="noStrike">
                <a:solidFill>
                  <a:srgbClr val="FFC000"/>
                </a:solidFill>
                <a:latin typeface="Calibri"/>
                <a:ea typeface="Calibri"/>
                <a:cs typeface="Calibri"/>
                <a:sym typeface="Calibri"/>
              </a:rPr>
              <a:t>Designers Enthusiasm：</a:t>
            </a:r>
            <a:endParaRPr b="1" i="0" sz="2720" u="none" cap="none" strike="noStrike">
              <a:solidFill>
                <a:srgbClr val="FFC000"/>
              </a:solidFill>
              <a:latin typeface="Calibri"/>
              <a:ea typeface="Calibri"/>
              <a:cs typeface="Calibri"/>
              <a:sym typeface="Calibri"/>
            </a:endParaRPr>
          </a:p>
          <a:p>
            <a:pPr indent="-285750" lvl="0" marL="285750" marR="0" rtl="0" algn="l">
              <a:lnSpc>
                <a:spcPct val="90000"/>
              </a:lnSpc>
              <a:spcBef>
                <a:spcPts val="1000"/>
              </a:spcBef>
              <a:spcAft>
                <a:spcPts val="0"/>
              </a:spcAft>
              <a:buClr>
                <a:schemeClr val="lt1"/>
              </a:buClr>
              <a:buSzPts val="2720"/>
              <a:buFont typeface="Arial"/>
              <a:buChar char="•"/>
            </a:pPr>
            <a:r>
              <a:rPr b="1" i="0" lang="en-US" sz="2720" u="none" cap="none" strike="noStrike">
                <a:solidFill>
                  <a:schemeClr val="lt1"/>
                </a:solidFill>
                <a:latin typeface="Calibri"/>
                <a:ea typeface="Calibri"/>
                <a:cs typeface="Calibri"/>
                <a:sym typeface="Calibri"/>
              </a:rPr>
              <a:t>VGA </a:t>
            </a:r>
            <a:r>
              <a:rPr b="1" lang="en-US" sz="2720"/>
              <a:t>display</a:t>
            </a:r>
            <a:r>
              <a:rPr b="1" i="0" lang="en-US" sz="2720" u="none" cap="none" strike="noStrike">
                <a:solidFill>
                  <a:schemeClr val="lt1"/>
                </a:solidFill>
                <a:latin typeface="Calibri"/>
                <a:ea typeface="Calibri"/>
                <a:cs typeface="Calibri"/>
                <a:sym typeface="Calibri"/>
              </a:rPr>
              <a:t>, Snake movement and growth algorithm, Random apple algorithm, Two-player design, Multifunctional Apple Design and Algorithm</a:t>
            </a:r>
            <a:endParaRPr b="1" i="0" sz="272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Shape 16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HIGH LEVEL OVERVIEW OF THE FUNCTIONALITY</a:t>
            </a:r>
            <a:endParaRPr b="0" i="0" sz="3600" u="none" cap="none" strike="noStrike">
              <a:solidFill>
                <a:schemeClr val="lt1"/>
              </a:solidFill>
              <a:latin typeface="Calibri"/>
              <a:ea typeface="Calibri"/>
              <a:cs typeface="Calibri"/>
              <a:sym typeface="Calibri"/>
            </a:endParaRPr>
          </a:p>
        </p:txBody>
      </p:sp>
      <p:sp>
        <p:nvSpPr>
          <p:cNvPr id="161" name="Shape 161"/>
          <p:cNvSpPr txBox="1"/>
          <p:nvPr/>
        </p:nvSpPr>
        <p:spPr>
          <a:xfrm>
            <a:off x="8800070" y="6651882"/>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62" name="Shape 162"/>
          <p:cNvSpPr txBox="1"/>
          <p:nvPr/>
        </p:nvSpPr>
        <p:spPr>
          <a:xfrm>
            <a:off x="8800070" y="871861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63" name="Shape 163"/>
          <p:cNvSpPr/>
          <p:nvPr/>
        </p:nvSpPr>
        <p:spPr>
          <a:xfrm>
            <a:off x="1" y="1828801"/>
            <a:ext cx="12191999" cy="5029200"/>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Shape 164"/>
          <p:cNvSpPr txBox="1"/>
          <p:nvPr>
            <p:ph idx="1" type="body"/>
          </p:nvPr>
        </p:nvSpPr>
        <p:spPr>
          <a:xfrm>
            <a:off x="685800" y="1947325"/>
            <a:ext cx="10287000" cy="49107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960"/>
              <a:buFont typeface="Arial"/>
              <a:buNone/>
            </a:pPr>
            <a:r>
              <a:t/>
            </a:r>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VGA </a:t>
            </a:r>
            <a:r>
              <a:rPr b="1" i="0" lang="en-US" sz="1960" u="none" cap="none" strike="noStrike">
                <a:solidFill>
                  <a:schemeClr val="lt1"/>
                </a:solidFill>
                <a:latin typeface="Calibri"/>
                <a:ea typeface="Calibri"/>
                <a:cs typeface="Calibri"/>
                <a:sym typeface="Calibri"/>
              </a:rPr>
              <a:t>--- our project basic fundamental</a:t>
            </a:r>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Snake Move  </a:t>
            </a:r>
            <a:r>
              <a:rPr b="1" i="0" lang="en-US" sz="1960" u="none" cap="none" strike="noStrike">
                <a:solidFill>
                  <a:schemeClr val="lt1"/>
                </a:solidFill>
                <a:latin typeface="Calibri"/>
                <a:ea typeface="Calibri"/>
                <a:cs typeface="Calibri"/>
                <a:sym typeface="Calibri"/>
              </a:rPr>
              <a:t>---  change direction </a:t>
            </a:r>
            <a:r>
              <a:rPr b="1" lang="en-US" sz="1960"/>
              <a:t>and move</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Random apple appear </a:t>
            </a:r>
            <a:r>
              <a:rPr b="1" i="0" lang="en-US" sz="1960" u="none" cap="none" strike="noStrike">
                <a:solidFill>
                  <a:schemeClr val="lt1"/>
                </a:solidFill>
                <a:latin typeface="Calibri"/>
                <a:ea typeface="Calibri"/>
                <a:cs typeface="Calibri"/>
                <a:sym typeface="Calibri"/>
              </a:rPr>
              <a:t>--- Apple randomly appears within the game interface 								     (excluding game frames)</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Snake Growth </a:t>
            </a:r>
            <a:r>
              <a:rPr b="1" i="0" lang="en-US" sz="1960" u="none" cap="none" strike="noStrike">
                <a:solidFill>
                  <a:schemeClr val="lt1"/>
                </a:solidFill>
                <a:latin typeface="Calibri"/>
                <a:ea typeface="Calibri"/>
                <a:cs typeface="Calibri"/>
                <a:sym typeface="Calibri"/>
              </a:rPr>
              <a:t>--- When a snake eats an apple, the snake’s body grows</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Two Snakes </a:t>
            </a:r>
            <a:r>
              <a:rPr b="1" i="0" lang="en-US" sz="1960" u="none" cap="none" strike="noStrike">
                <a:solidFill>
                  <a:schemeClr val="lt1"/>
                </a:solidFill>
                <a:latin typeface="Calibri"/>
                <a:ea typeface="Calibri"/>
                <a:cs typeface="Calibri"/>
                <a:sym typeface="Calibri"/>
              </a:rPr>
              <a:t>--- Design two different snakes (colors different) they compete for </a:t>
            </a:r>
            <a:r>
              <a:rPr b="1" lang="en-US" sz="1960"/>
              <a:t>eating </a:t>
            </a:r>
            <a:r>
              <a:rPr b="1" i="0" lang="en-US" sz="1960" u="none" cap="none" strike="noStrike">
                <a:solidFill>
                  <a:schemeClr val="lt1"/>
                </a:solidFill>
                <a:latin typeface="Calibri"/>
                <a:ea typeface="Calibri"/>
                <a:cs typeface="Calibri"/>
                <a:sym typeface="Calibri"/>
              </a:rPr>
              <a:t>apples to get higher scores</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7-segments show Score-</a:t>
            </a:r>
            <a:r>
              <a:rPr b="1" i="0" lang="en-US" sz="1960" u="none" cap="none" strike="noStrike">
                <a:solidFill>
                  <a:schemeClr val="lt1"/>
                </a:solidFill>
                <a:latin typeface="Calibri"/>
                <a:ea typeface="Calibri"/>
                <a:cs typeface="Calibri"/>
                <a:sym typeface="Calibri"/>
              </a:rPr>
              <a:t>-- The first two show green snakes, the last two show blue snakes</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Keyboard Design </a:t>
            </a:r>
            <a:r>
              <a:rPr b="1" i="0" lang="en-US" sz="1960" u="none" cap="none" strike="noStrike">
                <a:solidFill>
                  <a:schemeClr val="lt1"/>
                </a:solidFill>
                <a:latin typeface="Calibri"/>
                <a:ea typeface="Calibri"/>
                <a:cs typeface="Calibri"/>
                <a:sym typeface="Calibri"/>
              </a:rPr>
              <a:t>--- use keyboard PS/2  </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Died Version </a:t>
            </a:r>
            <a:r>
              <a:rPr b="1" i="0" lang="en-US" sz="1960" u="none" cap="none" strike="noStrike">
                <a:solidFill>
                  <a:schemeClr val="lt1"/>
                </a:solidFill>
                <a:latin typeface="Calibri"/>
                <a:ea typeface="Calibri"/>
                <a:cs typeface="Calibri"/>
                <a:sym typeface="Calibri"/>
              </a:rPr>
              <a:t>--- When one of the two snakes triggers a death condition, the game enters the death interface</a:t>
            </a:r>
            <a:endParaRPr b="1" i="0" sz="1960" u="none" cap="none" strike="noStrike">
              <a:solidFill>
                <a:schemeClr val="lt1"/>
              </a:solidFill>
              <a:latin typeface="Calibri"/>
              <a:ea typeface="Calibri"/>
              <a:cs typeface="Calibri"/>
              <a:sym typeface="Calibri"/>
            </a:endParaRPr>
          </a:p>
          <a:p>
            <a:pPr indent="-285750" lvl="0" marL="285750" marR="0" rtl="0" algn="l">
              <a:lnSpc>
                <a:spcPct val="80000"/>
              </a:lnSpc>
              <a:spcBef>
                <a:spcPts val="1000"/>
              </a:spcBef>
              <a:spcAft>
                <a:spcPts val="0"/>
              </a:spcAft>
              <a:buClr>
                <a:schemeClr val="lt1"/>
              </a:buClr>
              <a:buSzPts val="1960"/>
              <a:buFont typeface="Arial"/>
              <a:buChar char="•"/>
            </a:pPr>
            <a:r>
              <a:rPr b="1" i="0" lang="en-US" sz="1960" u="none" cap="none" strike="noStrike">
                <a:solidFill>
                  <a:srgbClr val="FFC000"/>
                </a:solidFill>
                <a:latin typeface="Calibri"/>
                <a:ea typeface="Calibri"/>
                <a:cs typeface="Calibri"/>
                <a:sym typeface="Calibri"/>
              </a:rPr>
              <a:t>Speed-up apple item </a:t>
            </a:r>
            <a:r>
              <a:rPr b="1" i="0" lang="en-US" sz="1960" u="none" cap="none" strike="noStrike">
                <a:solidFill>
                  <a:schemeClr val="lt1"/>
                </a:solidFill>
                <a:latin typeface="Calibri"/>
                <a:ea typeface="Calibri"/>
                <a:cs typeface="Calibri"/>
                <a:sym typeface="Calibri"/>
              </a:rPr>
              <a:t>--- When one of the two snakes eats the apple, it accelerates until it eats the next apple.</a:t>
            </a:r>
            <a:endParaRPr b="1" i="0" sz="1960" u="none" cap="none" strike="noStrike">
              <a:solidFill>
                <a:schemeClr val="lt1"/>
              </a:solidFill>
              <a:latin typeface="Calibri"/>
              <a:ea typeface="Calibri"/>
              <a:cs typeface="Calibri"/>
              <a:sym typeface="Calibri"/>
            </a:endParaRPr>
          </a:p>
          <a:p>
            <a:pPr indent="-161290" lvl="0" marL="285750" marR="0" rtl="0" algn="l">
              <a:lnSpc>
                <a:spcPct val="80000"/>
              </a:lnSpc>
              <a:spcBef>
                <a:spcPts val="1000"/>
              </a:spcBef>
              <a:spcAft>
                <a:spcPts val="0"/>
              </a:spcAft>
              <a:buClr>
                <a:schemeClr val="lt1"/>
              </a:buClr>
              <a:buSzPts val="1960"/>
              <a:buFont typeface="Arial"/>
              <a:buNone/>
            </a:pPr>
            <a:r>
              <a:t/>
            </a:r>
            <a:endParaRPr b="1" i="0" sz="196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500"/>
                                        <p:tgtEl>
                                          <p:spTgt spid="1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animEffect filter="fade" transition="in">
                                      <p:cBhvr>
                                        <p:cTn dur="500"/>
                                        <p:tgtEl>
                                          <p:spTgt spid="1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0" st="10"/>
                                            </p:txEl>
                                          </p:spTgt>
                                        </p:tgtEl>
                                        <p:attrNameLst>
                                          <p:attrName>style.visibility</p:attrName>
                                        </p:attrNameLst>
                                      </p:cBhvr>
                                      <p:to>
                                        <p:strVal val="visible"/>
                                      </p:to>
                                    </p:set>
                                    <p:animEffect filter="fade" transition="in">
                                      <p:cBhvr>
                                        <p:cTn dur="500"/>
                                        <p:tgtEl>
                                          <p:spTgt spid="16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Shape 169"/>
          <p:cNvSpPr txBox="1"/>
          <p:nvPr>
            <p:ph type="title"/>
          </p:nvPr>
        </p:nvSpPr>
        <p:spPr>
          <a:xfrm>
            <a:off x="1030286" y="464856"/>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SHORT SPECIFICATION</a:t>
            </a:r>
            <a:endParaRPr b="0" i="0" sz="3600" u="none" cap="none" strike="noStrike">
              <a:solidFill>
                <a:schemeClr val="lt1"/>
              </a:solidFill>
              <a:latin typeface="Calibri"/>
              <a:ea typeface="Calibri"/>
              <a:cs typeface="Calibri"/>
              <a:sym typeface="Calibri"/>
            </a:endParaRPr>
          </a:p>
        </p:txBody>
      </p:sp>
      <p:sp>
        <p:nvSpPr>
          <p:cNvPr id="170" name="Shape 170"/>
          <p:cNvSpPr txBox="1"/>
          <p:nvPr/>
        </p:nvSpPr>
        <p:spPr>
          <a:xfrm>
            <a:off x="8800070" y="6651882"/>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71" name="Shape 171"/>
          <p:cNvSpPr txBox="1"/>
          <p:nvPr/>
        </p:nvSpPr>
        <p:spPr>
          <a:xfrm>
            <a:off x="8800070" y="871861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72" name="Shape 172"/>
          <p:cNvSpPr/>
          <p:nvPr/>
        </p:nvSpPr>
        <p:spPr>
          <a:xfrm>
            <a:off x="1" y="1945837"/>
            <a:ext cx="12191999" cy="4912163"/>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Shape 173"/>
          <p:cNvSpPr txBox="1"/>
          <p:nvPr>
            <p:ph idx="1" type="body"/>
          </p:nvPr>
        </p:nvSpPr>
        <p:spPr>
          <a:xfrm>
            <a:off x="0" y="1945837"/>
            <a:ext cx="12191999" cy="49121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rgbClr val="FFC000"/>
                </a:solidFill>
                <a:latin typeface="Calibri"/>
                <a:ea typeface="Calibri"/>
                <a:cs typeface="Calibri"/>
                <a:sym typeface="Calibri"/>
              </a:rPr>
              <a:t>How to play our game :</a:t>
            </a:r>
            <a:endParaRPr/>
          </a:p>
          <a:p>
            <a:pPr indent="0" lvl="0" marL="0" marR="0" rtl="0" algn="l">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1. Display the game interface, and the first apple ---------- and a “died” word (We are trying to fix this problem)</a:t>
            </a:r>
            <a:endParaRPr/>
          </a:p>
          <a:p>
            <a:pPr indent="0" lvl="0" marL="0" marR="0" rtl="0" algn="l">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2. When you press the reset button, the game begins. You can control the direction of the snake‘s movement with “awsd”. Your partner can control their snakes via the “jikl” button to control their snake. </a:t>
            </a:r>
            <a:endParaRPr/>
          </a:p>
          <a:p>
            <a:pPr indent="0" lvl="0" marL="0" marR="0" rtl="0" algn="l">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3. We have two kinds of apples (red and green) that appear at random. When you eat red apple, your score will increase, and when you eat green apple your controlled snake will move faster! However, please note that there will be no</a:t>
            </a:r>
            <a:r>
              <a:rPr b="1" lang="en-US"/>
              <a:t>t</a:t>
            </a:r>
            <a:r>
              <a:rPr b="1" i="0" lang="en-US" sz="1800" u="none" cap="none" strike="noStrike">
                <a:solidFill>
                  <a:schemeClr val="lt1"/>
                </a:solidFill>
                <a:latin typeface="Calibri"/>
                <a:ea typeface="Calibri"/>
                <a:cs typeface="Calibri"/>
                <a:sym typeface="Calibri"/>
              </a:rPr>
              <a:t> increase in scores for green apple. Sometimes green appear will appear near the death border. Whether to eat or not will be considered. </a:t>
            </a:r>
            <a:endParaRPr b="1" i="0" sz="1800" u="none" cap="none" strike="noStrike">
              <a:solidFill>
                <a:schemeClr val="lt1"/>
              </a:solidFill>
              <a:latin typeface="Calibri"/>
              <a:ea typeface="Calibri"/>
              <a:cs typeface="Calibri"/>
              <a:sym typeface="Calibri"/>
            </a:endParaRPr>
          </a:p>
          <a:p>
            <a:pPr indent="0" lvl="0" marL="0" marR="0" rtl="0" algn="l">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4. After eating an apple, you will receive a corresponding reward. Note that if you are accelerating at this time, you will resume normal speed after eating red fruits. </a:t>
            </a:r>
            <a:endParaRPr/>
          </a:p>
          <a:p>
            <a:pPr indent="0" lvl="0" marL="0" marR="0" rtl="0" algn="l">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5. When</a:t>
            </a:r>
            <a:r>
              <a:rPr b="1" lang="en-US"/>
              <a:t> one of two </a:t>
            </a:r>
            <a:r>
              <a:rPr b="1" i="0" lang="en-US" sz="1800" u="none" cap="none" strike="noStrike">
                <a:solidFill>
                  <a:schemeClr val="lt1"/>
                </a:solidFill>
                <a:latin typeface="Calibri"/>
                <a:ea typeface="Calibri"/>
                <a:cs typeface="Calibri"/>
                <a:sym typeface="Calibri"/>
              </a:rPr>
              <a:t>snake touches the border of the game, or hits </a:t>
            </a:r>
            <a:r>
              <a:rPr b="1" lang="en-US"/>
              <a:t>him</a:t>
            </a:r>
            <a:r>
              <a:rPr b="1" i="0" lang="en-US" sz="1800" u="none" cap="none" strike="noStrike">
                <a:solidFill>
                  <a:schemeClr val="lt1"/>
                </a:solidFill>
                <a:latin typeface="Calibri"/>
                <a:ea typeface="Calibri"/>
                <a:cs typeface="Calibri"/>
                <a:sym typeface="Calibri"/>
              </a:rPr>
              <a:t>self and hits other snakes, </a:t>
            </a:r>
            <a:r>
              <a:rPr b="1" lang="en-US"/>
              <a:t>that snake</a:t>
            </a:r>
            <a:r>
              <a:rPr b="1" i="0" lang="en-US" sz="1800" u="none" cap="none" strike="noStrike">
                <a:solidFill>
                  <a:schemeClr val="lt1"/>
                </a:solidFill>
                <a:latin typeface="Calibri"/>
                <a:ea typeface="Calibri"/>
                <a:cs typeface="Calibri"/>
                <a:sym typeface="Calibri"/>
              </a:rPr>
              <a:t> lose</a:t>
            </a:r>
            <a:r>
              <a:rPr b="1" lang="en-US"/>
              <a:t> </a:t>
            </a:r>
            <a:r>
              <a:rPr b="1" i="0" lang="en-US" sz="1800" u="none" cap="none" strike="noStrike">
                <a:solidFill>
                  <a:schemeClr val="lt1"/>
                </a:solidFill>
                <a:latin typeface="Calibri"/>
                <a:ea typeface="Calibri"/>
                <a:cs typeface="Calibri"/>
                <a:sym typeface="Calibri"/>
              </a:rPr>
              <a:t>the game. (If ”died” is green, then the green snake is lost, if the “died” is blue, the </a:t>
            </a:r>
            <a:r>
              <a:rPr b="1" lang="en-US"/>
              <a:t>blue</a:t>
            </a:r>
            <a:r>
              <a:rPr b="1" i="0" lang="en-US" sz="1800" u="none" cap="none" strike="noStrike">
                <a:solidFill>
                  <a:schemeClr val="lt1"/>
                </a:solidFill>
                <a:latin typeface="Calibri"/>
                <a:ea typeface="Calibri"/>
                <a:cs typeface="Calibri"/>
                <a:sym typeface="Calibri"/>
              </a:rPr>
              <a:t> snake is lost.)</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Shape 178"/>
          <p:cNvSpPr txBox="1"/>
          <p:nvPr>
            <p:ph type="title"/>
          </p:nvPr>
        </p:nvSpPr>
        <p:spPr>
          <a:xfrm>
            <a:off x="1303021" y="391455"/>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SHORT SPECIFICATION</a:t>
            </a:r>
            <a:endParaRPr b="0" i="0" sz="3600" u="none" cap="none" strike="noStrike">
              <a:solidFill>
                <a:schemeClr val="lt1"/>
              </a:solidFill>
              <a:latin typeface="Calibri"/>
              <a:ea typeface="Calibri"/>
              <a:cs typeface="Calibri"/>
              <a:sym typeface="Calibri"/>
            </a:endParaRPr>
          </a:p>
        </p:txBody>
      </p:sp>
      <p:sp>
        <p:nvSpPr>
          <p:cNvPr id="179" name="Shape 179"/>
          <p:cNvSpPr txBox="1"/>
          <p:nvPr/>
        </p:nvSpPr>
        <p:spPr>
          <a:xfrm>
            <a:off x="8800070" y="6651882"/>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80" name="Shape 180"/>
          <p:cNvSpPr txBox="1"/>
          <p:nvPr/>
        </p:nvSpPr>
        <p:spPr>
          <a:xfrm>
            <a:off x="8800070" y="871861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81" name="Shape 181"/>
          <p:cNvSpPr/>
          <p:nvPr/>
        </p:nvSpPr>
        <p:spPr>
          <a:xfrm>
            <a:off x="1" y="1945837"/>
            <a:ext cx="12191999" cy="4912163"/>
          </a:xfrm>
          <a:prstGeom prst="rect">
            <a:avLst/>
          </a:prstGeom>
          <a:solidFill>
            <a:srgbClr val="0B713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Shape 182"/>
          <p:cNvSpPr txBox="1"/>
          <p:nvPr>
            <p:ph idx="1" type="body"/>
          </p:nvPr>
        </p:nvSpPr>
        <p:spPr>
          <a:xfrm>
            <a:off x="685801" y="2142067"/>
            <a:ext cx="10131425" cy="43958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1" i="0" lang="en-US" sz="2800" u="none" cap="none" strike="noStrike">
                <a:solidFill>
                  <a:srgbClr val="FFC000"/>
                </a:solidFill>
                <a:latin typeface="Calibri"/>
                <a:ea typeface="Calibri"/>
                <a:cs typeface="Calibri"/>
                <a:sym typeface="Calibri"/>
              </a:rPr>
              <a:t>Design Tradeoffs and Decision:</a:t>
            </a:r>
            <a:endParaRPr/>
          </a:p>
          <a:p>
            <a:pPr indent="-514350" lvl="0" marL="514350" marR="0" rtl="0" algn="l">
              <a:spcBef>
                <a:spcPts val="1000"/>
              </a:spcBef>
              <a:spcAft>
                <a:spcPts val="0"/>
              </a:spcAft>
              <a:buClr>
                <a:schemeClr val="lt1"/>
              </a:buClr>
              <a:buSzPts val="2800"/>
              <a:buFont typeface="Arial"/>
              <a:buAutoNum type="arabicPeriod"/>
            </a:pPr>
            <a:r>
              <a:rPr b="1" i="0" lang="en-US" sz="2800" u="none" cap="none" strike="noStrike">
                <a:solidFill>
                  <a:schemeClr val="lt1"/>
                </a:solidFill>
                <a:latin typeface="Calibri"/>
                <a:ea typeface="Calibri"/>
                <a:cs typeface="Calibri"/>
                <a:sym typeface="Calibri"/>
              </a:rPr>
              <a:t>If two snake head collision, we cannot determine which user lose this game.  ------ show different </a:t>
            </a:r>
            <a:r>
              <a:rPr b="1" lang="en-US" sz="2800"/>
              <a:t>color </a:t>
            </a:r>
            <a:r>
              <a:rPr b="1" i="0" lang="en-US" sz="2800" u="none" cap="none" strike="noStrike">
                <a:solidFill>
                  <a:schemeClr val="lt1"/>
                </a:solidFill>
                <a:latin typeface="Calibri"/>
                <a:ea typeface="Calibri"/>
                <a:cs typeface="Calibri"/>
                <a:sym typeface="Calibri"/>
              </a:rPr>
              <a:t>death interface</a:t>
            </a:r>
            <a:endParaRPr/>
          </a:p>
          <a:p>
            <a:pPr indent="-514350" lvl="0" marL="514350" marR="0" rtl="0" algn="l">
              <a:spcBef>
                <a:spcPts val="1000"/>
              </a:spcBef>
              <a:spcAft>
                <a:spcPts val="0"/>
              </a:spcAft>
              <a:buClr>
                <a:schemeClr val="lt1"/>
              </a:buClr>
              <a:buSzPts val="2800"/>
              <a:buFont typeface="Arial"/>
              <a:buAutoNum type="arabicPeriod"/>
            </a:pPr>
            <a:r>
              <a:rPr b="1" i="0" lang="en-US" sz="2800" u="none" cap="none" strike="noStrike">
                <a:solidFill>
                  <a:schemeClr val="lt1"/>
                </a:solidFill>
                <a:latin typeface="Calibri"/>
                <a:ea typeface="Calibri"/>
                <a:cs typeface="Calibri"/>
                <a:sym typeface="Calibri"/>
              </a:rPr>
              <a:t>The score show on the 7-segements, the first two number is show green snake’s score and the last two number show the blue snake’s score. We trying to add a colon, but spartan 6 not allowed.    ----  just show scores </a:t>
            </a:r>
            <a:r>
              <a:rPr b="1" lang="en-US" sz="2800"/>
              <a:t>without colon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5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5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500"/>
                                        <p:tgtEl>
                                          <p:spTgt spid="18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Shape 18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a:t>
            </a:r>
            <a:endParaRPr b="0" i="0" sz="3600" u="none" cap="none" strike="noStrike">
              <a:solidFill>
                <a:schemeClr val="lt1"/>
              </a:solidFill>
              <a:latin typeface="Calibri"/>
              <a:ea typeface="Calibri"/>
              <a:cs typeface="Calibri"/>
              <a:sym typeface="Calibri"/>
            </a:endParaRPr>
          </a:p>
        </p:txBody>
      </p:sp>
      <p:sp>
        <p:nvSpPr>
          <p:cNvPr id="188" name="Shape 18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89" name="Shape 18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90" name="Shape 19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Shape 191"/>
          <p:cNvSpPr txBox="1"/>
          <p:nvPr/>
        </p:nvSpPr>
        <p:spPr>
          <a:xfrm>
            <a:off x="838201" y="2294467"/>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2400" cap="none">
              <a:solidFill>
                <a:schemeClr val="dk1"/>
              </a:solidFill>
              <a:latin typeface="Calibri"/>
              <a:ea typeface="Calibri"/>
              <a:cs typeface="Calibri"/>
              <a:sym typeface="Calibri"/>
            </a:endParaRPr>
          </a:p>
        </p:txBody>
      </p:sp>
      <p:pic>
        <p:nvPicPr>
          <p:cNvPr id="192" name="Shape 192"/>
          <p:cNvPicPr preferRelativeResize="0"/>
          <p:nvPr/>
        </p:nvPicPr>
        <p:blipFill>
          <a:blip r:embed="rId4">
            <a:alphaModFix/>
          </a:blip>
          <a:stretch>
            <a:fillRect/>
          </a:stretch>
        </p:blipFill>
        <p:spPr>
          <a:xfrm>
            <a:off x="1772913" y="1679575"/>
            <a:ext cx="7957074" cy="4879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Shape 19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a:t>
            </a:r>
            <a:endParaRPr b="0" i="0" sz="3600" u="none" cap="none" strike="noStrike">
              <a:solidFill>
                <a:schemeClr val="lt1"/>
              </a:solidFill>
              <a:latin typeface="Calibri"/>
              <a:ea typeface="Calibri"/>
              <a:cs typeface="Calibri"/>
              <a:sym typeface="Calibri"/>
            </a:endParaRPr>
          </a:p>
        </p:txBody>
      </p:sp>
      <p:sp>
        <p:nvSpPr>
          <p:cNvPr id="198" name="Shape 19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199" name="Shape 19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00" name="Shape 20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Shape 201"/>
          <p:cNvSpPr txBox="1"/>
          <p:nvPr/>
        </p:nvSpPr>
        <p:spPr>
          <a:xfrm>
            <a:off x="838201" y="2294467"/>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2400" cap="none">
              <a:solidFill>
                <a:schemeClr val="dk1"/>
              </a:solidFill>
              <a:latin typeface="Calibri"/>
              <a:ea typeface="Calibri"/>
              <a:cs typeface="Calibri"/>
              <a:sym typeface="Calibri"/>
            </a:endParaRPr>
          </a:p>
        </p:txBody>
      </p:sp>
      <p:pic>
        <p:nvPicPr>
          <p:cNvPr id="202" name="Shape 202"/>
          <p:cNvPicPr preferRelativeResize="0"/>
          <p:nvPr/>
        </p:nvPicPr>
        <p:blipFill>
          <a:blip r:embed="rId4">
            <a:alphaModFix/>
          </a:blip>
          <a:stretch>
            <a:fillRect/>
          </a:stretch>
        </p:blipFill>
        <p:spPr>
          <a:xfrm>
            <a:off x="2849224" y="1809780"/>
            <a:ext cx="5804449" cy="46185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5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Shape 20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a:t>
            </a:r>
            <a:endParaRPr b="0" i="0" sz="3600" u="none" cap="none" strike="noStrike">
              <a:solidFill>
                <a:schemeClr val="lt1"/>
              </a:solidFill>
              <a:latin typeface="Calibri"/>
              <a:ea typeface="Calibri"/>
              <a:cs typeface="Calibri"/>
              <a:sym typeface="Calibri"/>
            </a:endParaRPr>
          </a:p>
        </p:txBody>
      </p:sp>
      <p:sp>
        <p:nvSpPr>
          <p:cNvPr id="208" name="Shape 208"/>
          <p:cNvSpPr txBox="1"/>
          <p:nvPr/>
        </p:nvSpPr>
        <p:spPr>
          <a:xfrm>
            <a:off x="8800070" y="6651882"/>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09" name="Shape 209"/>
          <p:cNvSpPr txBox="1"/>
          <p:nvPr/>
        </p:nvSpPr>
        <p:spPr>
          <a:xfrm>
            <a:off x="8800070" y="8718615"/>
            <a:ext cx="67839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10" name="Shape 210"/>
          <p:cNvSpPr/>
          <p:nvPr/>
        </p:nvSpPr>
        <p:spPr>
          <a:xfrm>
            <a:off x="0" y="2224445"/>
            <a:ext cx="12192000" cy="3649200"/>
          </a:xfrm>
          <a:prstGeom prst="rect">
            <a:avLst/>
          </a:prstGeom>
          <a:solidFill>
            <a:schemeClr val="l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Shape 211"/>
          <p:cNvSpPr txBox="1"/>
          <p:nvPr/>
        </p:nvSpPr>
        <p:spPr>
          <a:xfrm>
            <a:off x="838201" y="2294467"/>
            <a:ext cx="10131300" cy="364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2400" cap="none">
              <a:solidFill>
                <a:schemeClr val="dk1"/>
              </a:solidFill>
              <a:latin typeface="Calibri"/>
              <a:ea typeface="Calibri"/>
              <a:cs typeface="Calibri"/>
              <a:sym typeface="Calibri"/>
            </a:endParaRPr>
          </a:p>
        </p:txBody>
      </p:sp>
      <p:pic>
        <p:nvPicPr>
          <p:cNvPr id="212" name="Shape 212"/>
          <p:cNvPicPr preferRelativeResize="0"/>
          <p:nvPr/>
        </p:nvPicPr>
        <p:blipFill>
          <a:blip r:embed="rId4">
            <a:alphaModFix/>
          </a:blip>
          <a:stretch>
            <a:fillRect/>
          </a:stretch>
        </p:blipFill>
        <p:spPr>
          <a:xfrm>
            <a:off x="838200" y="1848788"/>
            <a:ext cx="8420100" cy="469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Shape 2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DETAILED FUNCTIONALITY</a:t>
            </a:r>
            <a:endParaRPr b="0" i="0" sz="3600" u="none" cap="none" strike="noStrike">
              <a:solidFill>
                <a:schemeClr val="lt1"/>
              </a:solidFill>
              <a:latin typeface="Calibri"/>
              <a:ea typeface="Calibri"/>
              <a:cs typeface="Calibri"/>
              <a:sym typeface="Calibri"/>
            </a:endParaRPr>
          </a:p>
        </p:txBody>
      </p:sp>
      <p:sp>
        <p:nvSpPr>
          <p:cNvPr id="218" name="Shape 218"/>
          <p:cNvSpPr txBox="1"/>
          <p:nvPr/>
        </p:nvSpPr>
        <p:spPr>
          <a:xfrm>
            <a:off x="8800070" y="6651882"/>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19" name="Shape 219"/>
          <p:cNvSpPr txBox="1"/>
          <p:nvPr/>
        </p:nvSpPr>
        <p:spPr>
          <a:xfrm>
            <a:off x="8800070" y="8718615"/>
            <a:ext cx="678386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lt1"/>
                </a:solidFill>
                <a:latin typeface="Calibri"/>
                <a:ea typeface="Calibri"/>
                <a:cs typeface="Calibri"/>
                <a:sym typeface="Calibri"/>
              </a:rPr>
              <a:t>https://cn.technode.com/post/2017-10-13/razer-phoneleak-8gb-ram/</a:t>
            </a:r>
            <a:endParaRPr sz="900">
              <a:solidFill>
                <a:schemeClr val="lt1"/>
              </a:solidFill>
              <a:latin typeface="Calibri"/>
              <a:ea typeface="Calibri"/>
              <a:cs typeface="Calibri"/>
              <a:sym typeface="Calibri"/>
            </a:endParaRPr>
          </a:p>
        </p:txBody>
      </p:sp>
      <p:sp>
        <p:nvSpPr>
          <p:cNvPr id="220" name="Shape 220"/>
          <p:cNvSpPr/>
          <p:nvPr/>
        </p:nvSpPr>
        <p:spPr>
          <a:xfrm>
            <a:off x="0" y="2224445"/>
            <a:ext cx="12192000" cy="3649133"/>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Shape 221"/>
          <p:cNvSpPr txBox="1"/>
          <p:nvPr/>
        </p:nvSpPr>
        <p:spPr>
          <a:xfrm>
            <a:off x="838201" y="2294467"/>
            <a:ext cx="10131425" cy="36491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t/>
            </a:r>
            <a:endParaRPr b="1" sz="2400" cap="none">
              <a:solidFill>
                <a:schemeClr val="dk1"/>
              </a:solidFill>
              <a:latin typeface="Calibri"/>
              <a:ea typeface="Calibri"/>
              <a:cs typeface="Calibri"/>
              <a:sym typeface="Calibri"/>
            </a:endParaRPr>
          </a:p>
        </p:txBody>
      </p:sp>
      <p:pic>
        <p:nvPicPr>
          <p:cNvPr id="222" name="Shape 222"/>
          <p:cNvPicPr preferRelativeResize="0"/>
          <p:nvPr/>
        </p:nvPicPr>
        <p:blipFill>
          <a:blip r:embed="rId4">
            <a:alphaModFix/>
          </a:blip>
          <a:stretch>
            <a:fillRect/>
          </a:stretch>
        </p:blipFill>
        <p:spPr>
          <a:xfrm>
            <a:off x="115150" y="1788700"/>
            <a:ext cx="11975926" cy="388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500"/>
                                        <p:tgtEl>
                                          <p:spTgt spid="22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天体">
  <a:themeElements>
    <a:clrScheme name="天体">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