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61" r:id="rId5"/>
    <p:sldId id="268" r:id="rId6"/>
    <p:sldId id="259" r:id="rId7"/>
    <p:sldId id="260" r:id="rId8"/>
    <p:sldId id="262" r:id="rId9"/>
    <p:sldId id="263" r:id="rId10"/>
    <p:sldId id="269" r:id="rId11"/>
    <p:sldId id="264" r:id="rId12"/>
    <p:sldId id="270" r:id="rId13"/>
    <p:sldId id="265" r:id="rId14"/>
    <p:sldId id="266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3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TEAM</a:t>
            </a: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Berlin Sans FB" panose="020E0602020502020306" pitchFamily="34" charset="0"/>
              </a:rPr>
              <a:t>“FIVE” CENTS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Magneto" panose="04030805050802020D02" pitchFamily="82" charset="0"/>
              </a:rPr>
              <a:t>THE LAST DRUMMER</a:t>
            </a:r>
            <a:endParaRPr lang="en-US" dirty="0">
              <a:latin typeface="Magneto" panose="04030805050802020D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90612" y="5134452"/>
            <a:ext cx="3862426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 smtClean="0"/>
              <a:t>COMPOSED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Anisha Datla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Damini</a:t>
            </a:r>
            <a:r>
              <a:rPr lang="en-US" sz="1600" dirty="0" smtClean="0"/>
              <a:t> </a:t>
            </a:r>
            <a:r>
              <a:rPr lang="en-US" sz="1600" dirty="0"/>
              <a:t>Chopra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Gaurav </a:t>
            </a:r>
            <a:r>
              <a:rPr lang="en-US" sz="1600" dirty="0" err="1"/>
              <a:t>Suthar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Mohammed Afzal </a:t>
            </a:r>
            <a:r>
              <a:rPr lang="en-US" sz="1600" dirty="0" err="1"/>
              <a:t>Sopariwala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Siddhesh</a:t>
            </a:r>
            <a:r>
              <a:rPr lang="en-US" sz="1600" dirty="0"/>
              <a:t> Kulkarni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AWESOME CODE</a:t>
            </a:r>
            <a:br>
              <a:rPr lang="en-US" dirty="0" smtClean="0"/>
            </a:br>
            <a:r>
              <a:rPr lang="en-US" sz="2000" dirty="0" smtClean="0"/>
              <a:t>(Code for generating the notes)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3572" y="1742874"/>
            <a:ext cx="4627576" cy="513115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7719" y="1825625"/>
            <a:ext cx="4861849" cy="509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5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ANOTHER AWESOME CODE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8" y="1825625"/>
            <a:ext cx="4512137" cy="435133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830" y="1825625"/>
            <a:ext cx="5429634" cy="4351338"/>
          </a:xfrm>
        </p:spPr>
      </p:pic>
    </p:spTree>
    <p:extLst>
      <p:ext uri="{BB962C8B-B14F-4D97-AF65-F5344CB8AC3E}">
        <p14:creationId xmlns:p14="http://schemas.microsoft.com/office/powerpoint/2010/main" val="355165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800" b="1" dirty="0"/>
              <a:t>Success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Interfaced speaker to FPGA through PMOD-AMP2</a:t>
            </a:r>
          </a:p>
          <a:p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>
                <a:latin typeface="Berlin Sans FB" panose="020E0602020502020306" pitchFamily="34" charset="0"/>
              </a:rPr>
              <a:t>Interfaced piezo plates to FPGA through MSP430</a:t>
            </a:r>
          </a:p>
          <a:p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>
                <a:latin typeface="Berlin Sans FB" panose="020E0602020502020306" pitchFamily="34" charset="0"/>
              </a:rPr>
              <a:t>Successfully generated </a:t>
            </a:r>
            <a:r>
              <a:rPr lang="en-US" dirty="0" smtClean="0">
                <a:latin typeface="Berlin Sans FB" panose="020E0602020502020306" pitchFamily="34" charset="0"/>
              </a:rPr>
              <a:t>correct piano </a:t>
            </a:r>
            <a:r>
              <a:rPr lang="en-US" dirty="0">
                <a:latin typeface="Berlin Sans FB" panose="020E0602020502020306" pitchFamily="34" charset="0"/>
              </a:rPr>
              <a:t>tones from FPGA</a:t>
            </a:r>
          </a:p>
          <a:p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>
                <a:latin typeface="Berlin Sans FB" panose="020E0602020502020306" pitchFamily="34" charset="0"/>
              </a:rPr>
              <a:t>Interfaced LCD touch screen to the FPGA to display the </a:t>
            </a:r>
            <a:r>
              <a:rPr lang="en-US" dirty="0" smtClean="0">
                <a:latin typeface="Berlin Sans FB" panose="020E0602020502020306" pitchFamily="34" charset="0"/>
              </a:rPr>
              <a:t>piano.</a:t>
            </a:r>
            <a:endParaRPr lang="en-US" dirty="0">
              <a:latin typeface="Berlin Sans FB" panose="020E0602020502020306" pitchFamily="34" charset="0"/>
            </a:endParaRP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4809" y="2557817"/>
            <a:ext cx="5756923" cy="3738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9425" y="2729984"/>
            <a:ext cx="45243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Punched the Keyboard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1084" y="5754889"/>
            <a:ext cx="45243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Generated working Verilog code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400" b="1" dirty="0"/>
              <a:t>Uncompleted tasks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latin typeface="Bell MT" panose="02020503060305020303" pitchFamily="18" charset="0"/>
              </a:rPr>
              <a:t>Drum tones still not synthesized up to standards. Working on different methods to generate proper-sounding drum tones.</a:t>
            </a: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Processing touch inputs from the LCD display and generating piano tones </a:t>
            </a:r>
            <a:r>
              <a:rPr lang="en-US" dirty="0" smtClean="0">
                <a:latin typeface="Bell MT" panose="02020503060305020303" pitchFamily="18" charset="0"/>
              </a:rPr>
              <a:t>for each touch.</a:t>
            </a:r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Finishing touches to make it a proper consumer product i.e. the basic user-interface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Will be done by </a:t>
            </a:r>
            <a:r>
              <a:rPr lang="en-US" dirty="0" smtClean="0">
                <a:latin typeface="Bell MT" panose="02020503060305020303" pitchFamily="18" charset="0"/>
              </a:rPr>
              <a:t>next </a:t>
            </a:r>
            <a:r>
              <a:rPr lang="en-US" dirty="0">
                <a:latin typeface="Bell MT" panose="02020503060305020303" pitchFamily="18" charset="0"/>
              </a:rPr>
              <a:t>week.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753" y="4716463"/>
            <a:ext cx="2981047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Work-Distribution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3324716"/>
              </p:ext>
            </p:extLst>
          </p:nvPr>
        </p:nvGraphicFramePr>
        <p:xfrm>
          <a:off x="842963" y="1997075"/>
          <a:ext cx="105441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725"/>
                <a:gridCol w="3514725"/>
                <a:gridCol w="35147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Piezo-Electric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Generating tones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LCD Module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Anisha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Afzal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Afzal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Gaurav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Anisha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Gaurav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Siddhesh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Damini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Siddhesh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0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23151" y="593495"/>
            <a:ext cx="7566759" cy="57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10383078" cy="736599"/>
          </a:xfrm>
          <a:solidFill>
            <a:schemeClr val="accent5">
              <a:lumMod val="20000"/>
              <a:lumOff val="80000"/>
              <a:alpha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To play </a:t>
            </a:r>
            <a:r>
              <a:rPr lang="en-US" sz="2400" dirty="0">
                <a:latin typeface="Bell MT" panose="02020503060305020303" pitchFamily="18" charset="0"/>
              </a:rPr>
              <a:t>drum and piano tones on FPGA using piezo plates and LCD touch screen</a:t>
            </a:r>
          </a:p>
          <a:p>
            <a:pPr lvl="0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432737" y="775252"/>
            <a:ext cx="2143539" cy="1050374"/>
          </a:xfrm>
          <a:solidFill>
            <a:schemeClr val="accent5">
              <a:lumMod val="20000"/>
              <a:lumOff val="80000"/>
              <a:alpha val="80000"/>
            </a:schemeClr>
          </a:solidFill>
        </p:spPr>
        <p:txBody>
          <a:bodyPr/>
          <a:lstStyle/>
          <a:p>
            <a:pPr algn="ctr"/>
            <a:r>
              <a:rPr lang="en-US" sz="3600" u="sng" dirty="0" smtClean="0"/>
              <a:t>GOAL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3543714"/>
            <a:ext cx="4371975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u="sng" dirty="0" smtClean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ell MT" panose="02020503060305020303" pitchFamily="18" charset="0"/>
              </a:rPr>
              <a:t>Passion </a:t>
            </a:r>
            <a:r>
              <a:rPr lang="en-US" sz="2000" dirty="0">
                <a:latin typeface="Bell MT" panose="02020503060305020303" pitchFamily="18" charset="0"/>
              </a:rPr>
              <a:t>for </a:t>
            </a:r>
            <a:r>
              <a:rPr lang="en-US" sz="2000" dirty="0" smtClean="0">
                <a:latin typeface="Bell MT" panose="02020503060305020303" pitchFamily="18" charset="0"/>
              </a:rPr>
              <a:t>Music</a:t>
            </a:r>
            <a:endParaRPr lang="en-US" sz="20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ell MT" panose="02020503060305020303" pitchFamily="18" charset="0"/>
              </a:rPr>
              <a:t>Need of a portable music station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ell MT" panose="02020503060305020303" pitchFamily="18" charset="0"/>
              </a:rPr>
              <a:t>Challenging to implement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3851" y="5896440"/>
            <a:ext cx="556899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Application</a:t>
            </a:r>
            <a:r>
              <a:rPr lang="en-US" dirty="0" smtClean="0"/>
              <a:t>: Can be used as a music starter kit for newbies.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32" y="2795753"/>
            <a:ext cx="3940715" cy="2670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The </a:t>
            </a:r>
            <a:r>
              <a:rPr lang="en-US" dirty="0">
                <a:latin typeface="Bell MT" panose="02020503060305020303" pitchFamily="18" charset="0"/>
              </a:rPr>
              <a:t>foremost requirement is that the FPGA should be able to generate a tone by itself (not from some microcontroller or mp3 player).</a:t>
            </a:r>
          </a:p>
          <a:p>
            <a:r>
              <a:rPr lang="en-US" dirty="0">
                <a:latin typeface="Bell MT" panose="02020503060305020303" pitchFamily="18" charset="0"/>
              </a:rPr>
              <a:t>The speaker should generate tones in audible range depending on the variations in the input</a:t>
            </a:r>
          </a:p>
          <a:p>
            <a:r>
              <a:rPr lang="en-US" dirty="0">
                <a:latin typeface="Bell MT" panose="02020503060305020303" pitchFamily="18" charset="0"/>
              </a:rPr>
              <a:t>The piezo plates should be sensitive enough to detect each </a:t>
            </a:r>
            <a:r>
              <a:rPr lang="en-US" dirty="0" smtClean="0">
                <a:latin typeface="Bell MT" panose="02020503060305020303" pitchFamily="18" charset="0"/>
              </a:rPr>
              <a:t>hit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LCD </a:t>
            </a:r>
            <a:r>
              <a:rPr lang="en-US" dirty="0">
                <a:latin typeface="Bell MT" panose="02020503060305020303" pitchFamily="18" charset="0"/>
              </a:rPr>
              <a:t>should be </a:t>
            </a:r>
            <a:r>
              <a:rPr lang="en-US" dirty="0" smtClean="0">
                <a:latin typeface="Bell MT" panose="02020503060305020303" pitchFamily="18" charset="0"/>
              </a:rPr>
              <a:t>interfaced to display the desired keys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The touch-screen should correctly respond </a:t>
            </a:r>
            <a:r>
              <a:rPr lang="en-US" dirty="0">
                <a:latin typeface="Bell MT" panose="02020503060305020303" pitchFamily="18" charset="0"/>
              </a:rPr>
              <a:t>to </a:t>
            </a:r>
            <a:r>
              <a:rPr lang="en-US" dirty="0" smtClean="0">
                <a:latin typeface="Bell MT" panose="02020503060305020303" pitchFamily="18" charset="0"/>
              </a:rPr>
              <a:t>touch, by playing only the sound corresponding to the key being touched.</a:t>
            </a:r>
            <a:endParaRPr lang="en-US" dirty="0">
              <a:latin typeface="Bell MT" panose="02020503060305020303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000" b="1" dirty="0"/>
              <a:t>Specifications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High Level </a:t>
            </a:r>
            <a:r>
              <a:rPr lang="en-US" sz="6000" dirty="0"/>
              <a:t>Diagram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75883" y="1926819"/>
            <a:ext cx="8640234" cy="414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6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b="1" dirty="0" smtClean="0"/>
              <a:t>Functionality</a:t>
            </a:r>
            <a:r>
              <a:rPr lang="en-US" sz="4400" b="1" dirty="0"/>
              <a:t>: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 </a:t>
            </a:r>
            <a:r>
              <a:rPr lang="en-US" sz="4400" b="1" dirty="0"/>
              <a:t>Drums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157651" cy="473192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For the drums</a:t>
            </a:r>
            <a:r>
              <a:rPr lang="en-US" sz="2400" dirty="0">
                <a:latin typeface="Bell MT" panose="02020503060305020303" pitchFamily="18" charset="0"/>
              </a:rPr>
              <a:t>, the user beats are recognized by the piezo plates which are connected to MSP430 that converts the analog signal to </a:t>
            </a:r>
            <a:r>
              <a:rPr lang="en-US" sz="2400" dirty="0" smtClean="0">
                <a:latin typeface="Bell MT" panose="02020503060305020303" pitchFamily="18" charset="0"/>
              </a:rPr>
              <a:t>digital output.</a:t>
            </a:r>
            <a:endParaRPr lang="en-US" sz="2400" dirty="0">
              <a:latin typeface="Bell MT" panose="02020503060305020303" pitchFamily="18" charset="0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>
                <a:latin typeface="Bell MT" panose="02020503060305020303" pitchFamily="18" charset="0"/>
              </a:rPr>
              <a:t>FPGA </a:t>
            </a:r>
            <a:r>
              <a:rPr lang="en-US" sz="2400" dirty="0" smtClean="0">
                <a:latin typeface="Bell MT" panose="02020503060305020303" pitchFamily="18" charset="0"/>
              </a:rPr>
              <a:t>generates drum tones as </a:t>
            </a:r>
            <a:r>
              <a:rPr lang="en-US" sz="2400" dirty="0">
                <a:latin typeface="Bell MT" panose="02020503060305020303" pitchFamily="18" charset="0"/>
              </a:rPr>
              <a:t>per the digital signals received from </a:t>
            </a:r>
            <a:r>
              <a:rPr lang="en-US" sz="2400" dirty="0" smtClean="0">
                <a:latin typeface="Bell MT" panose="02020503060305020303" pitchFamily="18" charset="0"/>
              </a:rPr>
              <a:t>MSP430.</a:t>
            </a:r>
            <a:endParaRPr lang="en-US" sz="2400" dirty="0">
              <a:latin typeface="Bell MT" panose="02020503060305020303" pitchFamily="18" charset="0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>
                <a:latin typeface="Bell MT" panose="02020503060305020303" pitchFamily="18" charset="0"/>
              </a:rPr>
              <a:t>These signal </a:t>
            </a:r>
            <a:r>
              <a:rPr lang="en-US" sz="2400" dirty="0" smtClean="0">
                <a:latin typeface="Bell MT" panose="02020503060305020303" pitchFamily="18" charset="0"/>
              </a:rPr>
              <a:t>are individually </a:t>
            </a:r>
            <a:r>
              <a:rPr lang="en-US" sz="2400" dirty="0">
                <a:latin typeface="Bell MT" panose="02020503060305020303" pitchFamily="18" charset="0"/>
              </a:rPr>
              <a:t>fed to </a:t>
            </a:r>
            <a:r>
              <a:rPr lang="en-US" sz="2400" dirty="0" smtClean="0">
                <a:latin typeface="Bell MT" panose="02020503060305020303" pitchFamily="18" charset="0"/>
              </a:rPr>
              <a:t>PMOD-AMP2, </a:t>
            </a:r>
            <a:r>
              <a:rPr lang="en-US" sz="2400" dirty="0">
                <a:latin typeface="Bell MT" panose="02020503060305020303" pitchFamily="18" charset="0"/>
              </a:rPr>
              <a:t>which plays the </a:t>
            </a:r>
            <a:r>
              <a:rPr lang="en-US" sz="2400" dirty="0" smtClean="0">
                <a:latin typeface="Bell MT" panose="02020503060305020303" pitchFamily="18" charset="0"/>
              </a:rPr>
              <a:t>corresponding </a:t>
            </a:r>
            <a:r>
              <a:rPr lang="en-US" sz="2400" dirty="0">
                <a:latin typeface="Bell MT" panose="02020503060305020303" pitchFamily="18" charset="0"/>
              </a:rPr>
              <a:t>tune through the </a:t>
            </a:r>
            <a:r>
              <a:rPr lang="en-US" sz="2400" dirty="0" smtClean="0">
                <a:latin typeface="Bell MT" panose="02020503060305020303" pitchFamily="18" charset="0"/>
              </a:rPr>
              <a:t>speaker.</a:t>
            </a:r>
            <a:endParaRPr lang="en-US" sz="2400" dirty="0">
              <a:latin typeface="Bell MT" panose="02020503060305020303" pitchFamily="18" charset="0"/>
            </a:endParaRPr>
          </a:p>
          <a:p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40241" y="2640831"/>
            <a:ext cx="1201782" cy="822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MSP430 WITH 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93875" y="2207624"/>
            <a:ext cx="640080" cy="58782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36080" y="2501538"/>
            <a:ext cx="640080" cy="5878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62651" y="3324498"/>
            <a:ext cx="640080" cy="5878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4" idx="1"/>
          </p:cNvCxnSpPr>
          <p:nvPr/>
        </p:nvCxnSpPr>
        <p:spPr>
          <a:xfrm flipV="1">
            <a:off x="7702731" y="3052311"/>
            <a:ext cx="1837510" cy="5661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06592" y="2673574"/>
            <a:ext cx="1433649" cy="292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4" idx="1"/>
          </p:cNvCxnSpPr>
          <p:nvPr/>
        </p:nvCxnSpPr>
        <p:spPr>
          <a:xfrm>
            <a:off x="7282422" y="3003281"/>
            <a:ext cx="2257819" cy="49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8937" y="1825624"/>
            <a:ext cx="1162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Piezo sensors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635319">
            <a:off x="8383635" y="2136601"/>
            <a:ext cx="96665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Analog Input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10141132" y="3463791"/>
            <a:ext cx="0" cy="899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71908" y="3545257"/>
            <a:ext cx="11125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/>
              <a:t>Digital Output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9052561" y="4362994"/>
            <a:ext cx="2301239" cy="1449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FPGA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8616610" y="4915090"/>
            <a:ext cx="435954" cy="401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apezoid 27"/>
          <p:cNvSpPr/>
          <p:nvPr/>
        </p:nvSpPr>
        <p:spPr>
          <a:xfrm>
            <a:off x="6075309" y="4591593"/>
            <a:ext cx="1509849" cy="992778"/>
          </a:xfrm>
          <a:prstGeom prst="trapezoi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Speakers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96573" y="4293749"/>
            <a:ext cx="1020037" cy="763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PMOD</a:t>
            </a:r>
            <a:endParaRPr 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463254" y="4986231"/>
            <a:ext cx="450661" cy="330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000" b="1" dirty="0"/>
              <a:t>Functionality: Piano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0" y="19272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The LCD touch screen (VMOD TFT) is connected to the FPGA through </a:t>
            </a:r>
            <a:r>
              <a:rPr lang="en-US" dirty="0" smtClean="0">
                <a:latin typeface="Bell MT" panose="02020503060305020303" pitchFamily="18" charset="0"/>
              </a:rPr>
              <a:t>the VHDCI </a:t>
            </a:r>
            <a:r>
              <a:rPr lang="en-US" dirty="0">
                <a:latin typeface="Bell MT" panose="02020503060305020303" pitchFamily="18" charset="0"/>
              </a:rPr>
              <a:t>connector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A P</a:t>
            </a:r>
            <a:r>
              <a:rPr lang="en-US" dirty="0" smtClean="0">
                <a:latin typeface="Bell MT" panose="02020503060305020303" pitchFamily="18" charset="0"/>
              </a:rPr>
              <a:t>iano </a:t>
            </a:r>
            <a:r>
              <a:rPr lang="en-US" dirty="0">
                <a:latin typeface="Bell MT" panose="02020503060305020303" pitchFamily="18" charset="0"/>
              </a:rPr>
              <a:t>image is displayed on the screen</a:t>
            </a:r>
            <a:r>
              <a:rPr lang="en-US" dirty="0" smtClean="0">
                <a:latin typeface="Bell MT" panose="02020503060305020303" pitchFamily="18" charset="0"/>
              </a:rPr>
              <a:t>.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The LCD should detect a touch on the correct key.</a:t>
            </a:r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Depending on the touch-screen </a:t>
            </a:r>
            <a:r>
              <a:rPr lang="en-US" dirty="0">
                <a:latin typeface="Bell MT" panose="02020503060305020303" pitchFamily="18" charset="0"/>
              </a:rPr>
              <a:t>input, different tunes are generated which are fed to the speaker via </a:t>
            </a:r>
            <a:r>
              <a:rPr lang="en-US" dirty="0" smtClean="0">
                <a:latin typeface="Bell MT" panose="02020503060305020303" pitchFamily="18" charset="0"/>
              </a:rPr>
              <a:t>PMOD-AMP2.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15" y="3658997"/>
            <a:ext cx="112395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100" dirty="0" smtClean="0"/>
              <a:t>VHDCI CABLE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0850" y="4852938"/>
            <a:ext cx="2267256" cy="1355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FPGA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6" y="1896101"/>
            <a:ext cx="3385468" cy="1904326"/>
          </a:xfrm>
          <a:prstGeom prst="rect">
            <a:avLst/>
          </a:prstGeom>
        </p:spPr>
      </p:pic>
      <p:sp>
        <p:nvSpPr>
          <p:cNvPr id="13" name="Left-Up Arrow 12"/>
          <p:cNvSpPr/>
          <p:nvPr/>
        </p:nvSpPr>
        <p:spPr>
          <a:xfrm rot="10800000">
            <a:off x="1080724" y="2743199"/>
            <a:ext cx="1326232" cy="2093206"/>
          </a:xfrm>
          <a:prstGeom prst="leftUpArrow">
            <a:avLst>
              <a:gd name="adj1" fmla="val 25000"/>
              <a:gd name="adj2" fmla="val 23754"/>
              <a:gd name="adj3" fmla="val 28511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000" b="1" dirty="0"/>
              <a:t>Detailed Functionality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069" y="1825624"/>
            <a:ext cx="5981131" cy="49300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>
                <a:latin typeface="Berlin Sans FB" panose="020E0602020502020306" pitchFamily="34" charset="0"/>
              </a:rPr>
              <a:t>Interfacing </a:t>
            </a:r>
            <a:r>
              <a:rPr lang="en-US" u="sng" dirty="0">
                <a:latin typeface="Berlin Sans FB" panose="020E0602020502020306" pitchFamily="34" charset="0"/>
              </a:rPr>
              <a:t>piezo plates:</a:t>
            </a:r>
          </a:p>
          <a:p>
            <a:pPr marL="0" indent="0"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As piezo plates generate analog </a:t>
            </a:r>
            <a:r>
              <a:rPr lang="en-US" dirty="0" smtClean="0">
                <a:latin typeface="Bell MT" panose="02020503060305020303" pitchFamily="18" charset="0"/>
              </a:rPr>
              <a:t>output, </a:t>
            </a:r>
            <a:r>
              <a:rPr lang="en-US" dirty="0">
                <a:latin typeface="Bell MT" panose="02020503060305020303" pitchFamily="18" charset="0"/>
              </a:rPr>
              <a:t>we decided to use </a:t>
            </a:r>
            <a:r>
              <a:rPr lang="en-US" dirty="0" smtClean="0">
                <a:latin typeface="Bell MT" panose="02020503060305020303" pitchFamily="18" charset="0"/>
              </a:rPr>
              <a:t>an MSP430 to convert it to a Digital signal.</a:t>
            </a:r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We </a:t>
            </a:r>
            <a:r>
              <a:rPr lang="en-US" dirty="0" smtClean="0">
                <a:latin typeface="Bell MT" panose="02020503060305020303" pitchFamily="18" charset="0"/>
              </a:rPr>
              <a:t>designed </a:t>
            </a:r>
            <a:r>
              <a:rPr lang="en-US" dirty="0">
                <a:latin typeface="Bell MT" panose="02020503060305020303" pitchFamily="18" charset="0"/>
              </a:rPr>
              <a:t>a code which converts the analog input from MSP430 to digital output.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This digital output is fed </a:t>
            </a:r>
            <a:r>
              <a:rPr lang="en-US" dirty="0" smtClean="0">
                <a:latin typeface="Bell MT" panose="02020503060305020303" pitchFamily="18" charset="0"/>
              </a:rPr>
              <a:t>to the </a:t>
            </a:r>
            <a:r>
              <a:rPr lang="en-US" dirty="0">
                <a:latin typeface="Bell MT" panose="02020503060305020303" pitchFamily="18" charset="0"/>
              </a:rPr>
              <a:t>PMOD pins of </a:t>
            </a:r>
            <a:r>
              <a:rPr lang="en-US" dirty="0" smtClean="0">
                <a:latin typeface="Bell MT" panose="02020503060305020303" pitchFamily="18" charset="0"/>
              </a:rPr>
              <a:t>FPGA, </a:t>
            </a:r>
            <a:r>
              <a:rPr lang="en-US" dirty="0">
                <a:latin typeface="Bell MT" panose="02020503060305020303" pitchFamily="18" charset="0"/>
              </a:rPr>
              <a:t>which are later processed to generate different tones accordingly</a:t>
            </a:r>
          </a:p>
          <a:p>
            <a:endParaRPr lang="en-US" dirty="0">
              <a:latin typeface="Berlin Sans FB" panose="020E0602020502020306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618" y="1825625"/>
            <a:ext cx="5800298" cy="49300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>
                <a:latin typeface="Berlin Sans FB" panose="020E0602020502020306" pitchFamily="34" charset="0"/>
              </a:rPr>
              <a:t>Generating sound from speaker:</a:t>
            </a:r>
          </a:p>
          <a:p>
            <a:pPr marL="0" indent="0"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In </a:t>
            </a:r>
            <a:r>
              <a:rPr lang="en-US" dirty="0">
                <a:latin typeface="Bell MT" panose="02020503060305020303" pitchFamily="18" charset="0"/>
              </a:rPr>
              <a:t>order to generate </a:t>
            </a:r>
            <a:r>
              <a:rPr lang="en-US" dirty="0" smtClean="0">
                <a:latin typeface="Bell MT" panose="02020503060305020303" pitchFamily="18" charset="0"/>
              </a:rPr>
              <a:t>the desired notes from the speaker, </a:t>
            </a:r>
            <a:r>
              <a:rPr lang="en-US" dirty="0">
                <a:latin typeface="Bell MT" panose="02020503060305020303" pitchFamily="18" charset="0"/>
              </a:rPr>
              <a:t>we first learnt how to interface PMOD-AMP2.</a:t>
            </a:r>
          </a:p>
          <a:p>
            <a:r>
              <a:rPr lang="en-US" dirty="0">
                <a:latin typeface="Bell MT" panose="02020503060305020303" pitchFamily="18" charset="0"/>
              </a:rPr>
              <a:t>Making </a:t>
            </a:r>
            <a:r>
              <a:rPr lang="en-US">
                <a:latin typeface="Bell MT" panose="02020503060305020303" pitchFamily="18" charset="0"/>
              </a:rPr>
              <a:t>the </a:t>
            </a:r>
            <a:r>
              <a:rPr lang="en-US" smtClean="0">
                <a:latin typeface="Bell MT" panose="02020503060305020303" pitchFamily="18" charset="0"/>
              </a:rPr>
              <a:t>SHUTDOWN’ </a:t>
            </a:r>
            <a:r>
              <a:rPr lang="en-US" dirty="0">
                <a:latin typeface="Bell MT" panose="02020503060305020303" pitchFamily="18" charset="0"/>
              </a:rPr>
              <a:t>and GAIN pins high, we were able to activate </a:t>
            </a:r>
            <a:r>
              <a:rPr lang="en-US" dirty="0" smtClean="0">
                <a:latin typeface="Bell MT" panose="02020503060305020303" pitchFamily="18" charset="0"/>
              </a:rPr>
              <a:t>it.</a:t>
            </a:r>
            <a:endParaRPr lang="en-US" dirty="0">
              <a:latin typeface="Bell MT" panose="02020503060305020303" pitchFamily="18" charset="0"/>
            </a:endParaRPr>
          </a:p>
          <a:p>
            <a:r>
              <a:rPr lang="en-US" dirty="0" smtClean="0">
                <a:latin typeface="Bell MT" panose="02020503060305020303" pitchFamily="18" charset="0"/>
              </a:rPr>
              <a:t>To achieve audible notes, we designed </a:t>
            </a:r>
            <a:r>
              <a:rPr lang="en-US" dirty="0">
                <a:latin typeface="Bell MT" panose="02020503060305020303" pitchFamily="18" charset="0"/>
              </a:rPr>
              <a:t>a program which divides the clock frequency </a:t>
            </a:r>
            <a:r>
              <a:rPr lang="en-US" dirty="0" smtClean="0">
                <a:latin typeface="Bell MT" panose="02020503060305020303" pitchFamily="18" charset="0"/>
              </a:rPr>
              <a:t>to around 300Hz, </a:t>
            </a:r>
            <a:r>
              <a:rPr lang="en-US" dirty="0">
                <a:latin typeface="Bell MT" panose="02020503060305020303" pitchFamily="18" charset="0"/>
              </a:rPr>
              <a:t>and toggles the speaker pin in that frequency.</a:t>
            </a:r>
          </a:p>
          <a:p>
            <a:r>
              <a:rPr lang="en-US" dirty="0">
                <a:latin typeface="Bell MT" panose="02020503060305020303" pitchFamily="18" charset="0"/>
              </a:rPr>
              <a:t>This is the way we generated “firing tones”</a:t>
            </a:r>
          </a:p>
          <a:p>
            <a:r>
              <a:rPr lang="en-US" dirty="0">
                <a:latin typeface="Bell MT" panose="02020503060305020303" pitchFamily="18" charset="0"/>
              </a:rPr>
              <a:t>It should be noted that the speaker makes sound only when speaker pin toggles (and not at all in any other case).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5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000" b="1" dirty="0"/>
              <a:t>Detailed Functionality (Cont.)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9163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>
                <a:latin typeface="Berlin Sans FB" panose="020E0602020502020306" pitchFamily="34" charset="0"/>
              </a:rPr>
              <a:t>For generating the “Desired” </a:t>
            </a:r>
            <a:r>
              <a:rPr lang="en-US" u="sng" dirty="0">
                <a:latin typeface="Berlin Sans FB" panose="020E0602020502020306" pitchFamily="34" charset="0"/>
              </a:rPr>
              <a:t>tones</a:t>
            </a:r>
            <a:r>
              <a:rPr lang="en-US" dirty="0">
                <a:latin typeface="Berlin Sans FB" panose="020E0602020502020306" pitchFamily="34" charset="0"/>
              </a:rPr>
              <a:t>:</a:t>
            </a:r>
          </a:p>
          <a:p>
            <a:endParaRPr lang="en-US" dirty="0"/>
          </a:p>
          <a:p>
            <a:r>
              <a:rPr lang="en-US" dirty="0">
                <a:latin typeface="Bell MT" panose="02020503060305020303" pitchFamily="18" charset="0"/>
              </a:rPr>
              <a:t>In order to </a:t>
            </a:r>
            <a:r>
              <a:rPr lang="en-US" dirty="0" smtClean="0">
                <a:latin typeface="Bell MT" panose="02020503060305020303" pitchFamily="18" charset="0"/>
              </a:rPr>
              <a:t>generate the desired </a:t>
            </a:r>
            <a:r>
              <a:rPr lang="en-US" dirty="0">
                <a:latin typeface="Bell MT" panose="02020503060305020303" pitchFamily="18" charset="0"/>
              </a:rPr>
              <a:t>tones, we are first giving an 8 bit value to a variable “note”</a:t>
            </a:r>
          </a:p>
          <a:p>
            <a:r>
              <a:rPr lang="en-US" dirty="0">
                <a:latin typeface="Bell MT" panose="02020503060305020303" pitchFamily="18" charset="0"/>
              </a:rPr>
              <a:t>This value is then divided by 12 which gives the octave and the scale in which the tone is playing</a:t>
            </a:r>
          </a:p>
          <a:p>
            <a:r>
              <a:rPr lang="en-US" dirty="0">
                <a:latin typeface="Bell MT" panose="02020503060305020303" pitchFamily="18" charset="0"/>
              </a:rPr>
              <a:t> In order for the scale and </a:t>
            </a:r>
            <a:r>
              <a:rPr lang="en-US" dirty="0" smtClean="0">
                <a:latin typeface="Bell MT" panose="02020503060305020303" pitchFamily="18" charset="0"/>
              </a:rPr>
              <a:t>octave to </a:t>
            </a:r>
            <a:r>
              <a:rPr lang="en-US" dirty="0">
                <a:latin typeface="Bell MT" panose="02020503060305020303" pitchFamily="18" charset="0"/>
              </a:rPr>
              <a:t>work </a:t>
            </a:r>
            <a:r>
              <a:rPr lang="en-US" dirty="0" smtClean="0">
                <a:latin typeface="Bell MT" panose="02020503060305020303" pitchFamily="18" charset="0"/>
              </a:rPr>
              <a:t>correctly, </a:t>
            </a:r>
            <a:r>
              <a:rPr lang="en-US" dirty="0">
                <a:latin typeface="Bell MT" panose="02020503060305020303" pitchFamily="18" charset="0"/>
              </a:rPr>
              <a:t>both of them are decreased by 1 in two separate always </a:t>
            </a:r>
            <a:r>
              <a:rPr lang="en-US" dirty="0" smtClean="0">
                <a:latin typeface="Bell MT" panose="02020503060305020303" pitchFamily="18" charset="0"/>
              </a:rPr>
              <a:t>loops</a:t>
            </a:r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This results in </a:t>
            </a:r>
            <a:r>
              <a:rPr lang="en-US" dirty="0" smtClean="0">
                <a:latin typeface="Bell MT" panose="02020503060305020303" pitchFamily="18" charset="0"/>
              </a:rPr>
              <a:t>the scale being </a:t>
            </a:r>
            <a:r>
              <a:rPr lang="en-US" dirty="0">
                <a:latin typeface="Bell MT" panose="02020503060305020303" pitchFamily="18" charset="0"/>
              </a:rPr>
              <a:t>divided by octave. So every </a:t>
            </a:r>
            <a:r>
              <a:rPr lang="en-US" dirty="0" smtClean="0">
                <a:latin typeface="Bell MT" panose="02020503060305020303" pitchFamily="18" charset="0"/>
              </a:rPr>
              <a:t>time the </a:t>
            </a:r>
            <a:r>
              <a:rPr lang="en-US" dirty="0">
                <a:latin typeface="Bell MT" panose="02020503060305020303" pitchFamily="18" charset="0"/>
              </a:rPr>
              <a:t>scale and octave </a:t>
            </a:r>
            <a:r>
              <a:rPr lang="en-US" dirty="0" smtClean="0">
                <a:latin typeface="Bell MT" panose="02020503060305020303" pitchFamily="18" charset="0"/>
              </a:rPr>
              <a:t>are </a:t>
            </a:r>
            <a:r>
              <a:rPr lang="en-US" dirty="0">
                <a:latin typeface="Bell MT" panose="02020503060305020303" pitchFamily="18" charset="0"/>
              </a:rPr>
              <a:t>zero simultaneously i.e. octave is a perfect multiple </a:t>
            </a:r>
            <a:r>
              <a:rPr lang="en-US" dirty="0" smtClean="0">
                <a:latin typeface="Bell MT" panose="02020503060305020303" pitchFamily="18" charset="0"/>
              </a:rPr>
              <a:t>of the </a:t>
            </a:r>
            <a:r>
              <a:rPr lang="en-US" dirty="0">
                <a:latin typeface="Bell MT" panose="02020503060305020303" pitchFamily="18" charset="0"/>
              </a:rPr>
              <a:t>scale, a basic note is generated. </a:t>
            </a:r>
          </a:p>
          <a:p>
            <a:r>
              <a:rPr lang="en-US" dirty="0">
                <a:latin typeface="Bell MT" panose="02020503060305020303" pitchFamily="18" charset="0"/>
              </a:rPr>
              <a:t>Depending on </a:t>
            </a:r>
            <a:r>
              <a:rPr lang="en-US" dirty="0" smtClean="0">
                <a:latin typeface="Bell MT" panose="02020503060305020303" pitchFamily="18" charset="0"/>
              </a:rPr>
              <a:t>the instance at which the </a:t>
            </a:r>
            <a:r>
              <a:rPr lang="en-US" dirty="0">
                <a:latin typeface="Bell MT" panose="02020503060305020303" pitchFamily="18" charset="0"/>
              </a:rPr>
              <a:t>note is </a:t>
            </a:r>
            <a:r>
              <a:rPr lang="en-US" dirty="0" smtClean="0">
                <a:latin typeface="Bell MT" panose="02020503060305020303" pitchFamily="18" charset="0"/>
              </a:rPr>
              <a:t>generated, </a:t>
            </a:r>
            <a:r>
              <a:rPr lang="en-US" dirty="0">
                <a:latin typeface="Bell MT" panose="02020503060305020303" pitchFamily="18" charset="0"/>
              </a:rPr>
              <a:t>a particular tone is played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31" y="22537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Detailed Functionality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769" y="1825625"/>
            <a:ext cx="5332331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u="sng" dirty="0" smtClean="0">
                <a:latin typeface="Berlin Sans FB" panose="020E0602020502020306" pitchFamily="34" charset="0"/>
              </a:rPr>
              <a:t>Touch screen LCD(480x272)</a:t>
            </a:r>
          </a:p>
          <a:p>
            <a:endParaRPr lang="en-US" sz="2400" u="sng" dirty="0">
              <a:latin typeface="Berlin Sans FB" panose="020E0602020502020306" pitchFamily="34" charset="0"/>
            </a:endParaRPr>
          </a:p>
          <a:p>
            <a:r>
              <a:rPr lang="en-US" sz="2000" dirty="0" smtClean="0">
                <a:latin typeface="Bell MT" panose="02020503060305020303" pitchFamily="18" charset="0"/>
              </a:rPr>
              <a:t>The VMODTFT is powered on by enabling the signals as shown in the figure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We created a sync module similar to VGA that scans the x and y axis using counters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By specifying the counter values and pixel colors, the static image of the piano was created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The LCD and Touchscreen need to be used separately to get good results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A touchscreen press generates an interrupt and outputs the digital values through </a:t>
            </a:r>
            <a:r>
              <a:rPr lang="en-US" sz="2000" dirty="0" err="1" smtClean="0">
                <a:latin typeface="Bell MT" panose="02020503060305020303" pitchFamily="18" charset="0"/>
              </a:rPr>
              <a:t>Dout</a:t>
            </a:r>
            <a:r>
              <a:rPr lang="en-US" sz="2000" dirty="0" smtClean="0">
                <a:latin typeface="Bell MT" panose="02020503060305020303" pitchFamily="18" charset="0"/>
              </a:rPr>
              <a:t> pin.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The corresponding co-ordinates can be obtained from these digital values.</a:t>
            </a:r>
          </a:p>
          <a:p>
            <a:r>
              <a:rPr lang="en-US" sz="2000" dirty="0" smtClean="0">
                <a:latin typeface="Bell MT" panose="02020503060305020303" pitchFamily="18" charset="0"/>
              </a:rPr>
              <a:t>Finally the coordinates can be mapped to the specific piano tone.</a:t>
            </a:r>
            <a:endParaRPr lang="en-US" sz="2000" dirty="0">
              <a:latin typeface="Bell MT" panose="020205030603050203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7156" y="1811338"/>
            <a:ext cx="3337834" cy="1981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87046" y="1756489"/>
            <a:ext cx="2599579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Bell MT" panose="02020503060305020303" pitchFamily="18" charset="0"/>
              </a:rPr>
              <a:t>TFT_en</a:t>
            </a:r>
            <a:r>
              <a:rPr lang="en-US" sz="1600" dirty="0" smtClean="0">
                <a:latin typeface="Bell MT" panose="02020503060305020303" pitchFamily="18" charset="0"/>
              </a:rPr>
              <a:t>: </a:t>
            </a:r>
            <a:r>
              <a:rPr lang="en-US" sz="1600" dirty="0">
                <a:latin typeface="Bell MT" panose="02020503060305020303" pitchFamily="18" charset="0"/>
              </a:rPr>
              <a:t>is to enable the 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Bell MT" panose="02020503060305020303" pitchFamily="18" charset="0"/>
              </a:rPr>
              <a:t>TFT_clk:9Mhz </a:t>
            </a:r>
            <a:r>
              <a:rPr lang="en-US" sz="1600" dirty="0">
                <a:latin typeface="Bell MT" panose="02020503060305020303" pitchFamily="18" charset="0"/>
              </a:rPr>
              <a:t>pixel </a:t>
            </a:r>
            <a:r>
              <a:rPr lang="en-US" sz="1600" dirty="0" err="1">
                <a:latin typeface="Bell MT" panose="02020503060305020303" pitchFamily="18" charset="0"/>
              </a:rPr>
              <a:t>clk</a:t>
            </a:r>
            <a:endParaRPr lang="en-US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ell MT" panose="02020503060305020303" pitchFamily="18" charset="0"/>
              </a:rPr>
              <a:t>DE </a:t>
            </a:r>
            <a:r>
              <a:rPr lang="en-US" sz="1600" dirty="0" err="1">
                <a:latin typeface="Bell MT" panose="02020503060305020303" pitchFamily="18" charset="0"/>
              </a:rPr>
              <a:t>clk</a:t>
            </a:r>
            <a:r>
              <a:rPr lang="en-US" sz="1600" dirty="0">
                <a:latin typeface="Bell MT" panose="02020503060305020303" pitchFamily="18" charset="0"/>
              </a:rPr>
              <a:t> – combination of </a:t>
            </a:r>
            <a:r>
              <a:rPr lang="en-US" sz="1600" dirty="0" err="1">
                <a:latin typeface="Bell MT" panose="02020503060305020303" pitchFamily="18" charset="0"/>
              </a:rPr>
              <a:t>Hsync</a:t>
            </a:r>
            <a:r>
              <a:rPr lang="en-US" sz="1600" dirty="0">
                <a:latin typeface="Bell MT" panose="02020503060305020303" pitchFamily="18" charset="0"/>
              </a:rPr>
              <a:t> and </a:t>
            </a:r>
            <a:r>
              <a:rPr lang="en-US" sz="1600" dirty="0" err="1">
                <a:latin typeface="Bell MT" panose="02020503060305020303" pitchFamily="18" charset="0"/>
              </a:rPr>
              <a:t>Vsync</a:t>
            </a:r>
            <a:endParaRPr lang="en-US" sz="16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ell MT" panose="02020503060305020303" pitchFamily="18" charset="0"/>
              </a:rPr>
              <a:t>DISP – Valid display area</a:t>
            </a:r>
            <a:r>
              <a:rPr lang="en-US" sz="1600" dirty="0" smtClean="0">
                <a:latin typeface="Bell MT" panose="02020503060305020303" pitchFamily="18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Bell MT" panose="02020503060305020303" pitchFamily="18" charset="0"/>
              </a:rPr>
              <a:t>EN </a:t>
            </a:r>
            <a:r>
              <a:rPr lang="en-US" sz="1600" dirty="0">
                <a:latin typeface="Bell MT" panose="02020503060305020303" pitchFamily="18" charset="0"/>
              </a:rPr>
              <a:t>– </a:t>
            </a:r>
            <a:r>
              <a:rPr lang="en-US" sz="1600" dirty="0" err="1">
                <a:latin typeface="Bell MT" panose="02020503060305020303" pitchFamily="18" charset="0"/>
              </a:rPr>
              <a:t>Led_en</a:t>
            </a:r>
            <a:r>
              <a:rPr lang="en-US" sz="1600" dirty="0">
                <a:latin typeface="Bell MT" panose="02020503060305020303" pitchFamily="18" charset="0"/>
              </a:rPr>
              <a:t> for backlight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531" y="4341812"/>
            <a:ext cx="2809875" cy="2238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406" y="5401831"/>
            <a:ext cx="3242734" cy="11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4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heet music design template" id="{93C1A162-04F6-4812-A39F-6A6CC517285C}" vid="{1320FECD-7576-4389-A5D1-C22B7329B213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BA4A5AA-5D68-40C3-B453-CD2CF17FB7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0</TotalTime>
  <Words>833</Words>
  <Application>Microsoft Office PowerPoint</Application>
  <PresentationFormat>Custom</PresentationFormat>
  <Paragraphs>122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Sheet music design template</vt:lpstr>
      <vt:lpstr>THE LAST DRUMMER</vt:lpstr>
      <vt:lpstr>GOAL </vt:lpstr>
      <vt:lpstr>Specifications </vt:lpstr>
      <vt:lpstr> High Level Diagram </vt:lpstr>
      <vt:lpstr>Functionality:  Drums </vt:lpstr>
      <vt:lpstr>Functionality: Piano </vt:lpstr>
      <vt:lpstr>Detailed Functionality </vt:lpstr>
      <vt:lpstr>Detailed Functionality (Cont.) </vt:lpstr>
      <vt:lpstr>Detailed Functionality (Cont.)</vt:lpstr>
      <vt:lpstr>AWESOME CODE (Code for generating the notes)</vt:lpstr>
      <vt:lpstr>ANOTHER AWESOME CODE</vt:lpstr>
      <vt:lpstr>Success </vt:lpstr>
      <vt:lpstr>Uncompleted tasks </vt:lpstr>
      <vt:lpstr>Work-Distribution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2015-04-23T13:35:39Z</dcterms:created>
  <dcterms:modified xsi:type="dcterms:W3CDTF">2015-04-23T18:17:37Z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TC034605779991</vt:lpwstr>
  </property>
</Properties>
</file>