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45" r:id="rId2"/>
    <p:sldMasterId id="2147484176" r:id="rId3"/>
    <p:sldMasterId id="2147484234" r:id="rId4"/>
  </p:sldMasterIdLst>
  <p:notesMasterIdLst>
    <p:notesMasterId r:id="rId12"/>
  </p:notesMasterIdLst>
  <p:sldIdLst>
    <p:sldId id="256" r:id="rId5"/>
    <p:sldId id="271" r:id="rId6"/>
    <p:sldId id="269" r:id="rId7"/>
    <p:sldId id="270" r:id="rId8"/>
    <p:sldId id="267" r:id="rId9"/>
    <p:sldId id="268" r:id="rId10"/>
    <p:sldId id="265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0" autoAdjust="0"/>
    <p:restoredTop sz="87621" autoAdjust="0"/>
  </p:normalViewPr>
  <p:slideViewPr>
    <p:cSldViewPr>
      <p:cViewPr varScale="1">
        <p:scale>
          <a:sx n="96" d="100"/>
          <a:sy n="96" d="100"/>
        </p:scale>
        <p:origin x="-127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49A8198-4617-485E-9585-4840B69DBBA6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1" y="3152695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2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7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7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5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4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1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8" y="254001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6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1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70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  <p:sldLayoutId id="2147484191" r:id="rId15"/>
    <p:sldLayoutId id="2147484192" r:id="rId16"/>
    <p:sldLayoutId id="2147484193" r:id="rId17"/>
    <p:sldLayoutId id="2147484194" r:id="rId18"/>
    <p:sldLayoutId id="2147484195" r:id="rId19"/>
    <p:sldLayoutId id="214748419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606EA6-EFEA-4C30-9264-4F9291A5780D}" type="datetime1">
              <a:rPr kumimoji="0" lang="en-US" smtClean="0"/>
              <a:pPr/>
              <a:t>3/29/15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828800" y="1428750"/>
            <a:ext cx="5410200" cy="2743200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dirty="0" smtClean="0"/>
              <a:t>Daniel </a:t>
            </a:r>
            <a:r>
              <a:rPr lang="en-US" sz="1600" dirty="0" smtClean="0"/>
              <a:t>Gorelick, Naib Mobassir, Oliver Scott, Hung Vong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2" name="Rectangle 1"/>
          <p:cNvSpPr/>
          <p:nvPr/>
        </p:nvSpPr>
        <p:spPr>
          <a:xfrm>
            <a:off x="1447800" y="819150"/>
            <a:ext cx="61722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7000" dirty="0" smtClean="0">
                <a:latin typeface="Arial" panose="020B0604020202020204" pitchFamily="34" charset="0"/>
                <a:ea typeface="Arial" panose="020B0604020202020204" pitchFamily="34" charset="0"/>
              </a:rPr>
              <a:t>Orator</a:t>
            </a:r>
            <a:endParaRPr lang="en-US" sz="7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11455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MakeBU</a:t>
            </a:r>
            <a:r>
              <a:rPr lang="en-US" sz="2400" b="1" dirty="0"/>
              <a:t> </a:t>
            </a:r>
            <a:r>
              <a:rPr lang="en-US" sz="2400" b="1" dirty="0" smtClean="0"/>
              <a:t>Hackathon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33550"/>
            <a:ext cx="7772400" cy="2861072"/>
          </a:xfrm>
        </p:spPr>
        <p:txBody>
          <a:bodyPr/>
          <a:lstStyle/>
          <a:p>
            <a:r>
              <a:rPr lang="en-US" dirty="0" smtClean="0"/>
              <a:t>LET’S BE HONEST – NO ONE REALLY KNOWS HOW TO SPEAK.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556313" cy="3108722"/>
          </a:xfrm>
        </p:spPr>
        <p:txBody>
          <a:bodyPr>
            <a:normAutofit/>
          </a:bodyPr>
          <a:lstStyle/>
          <a:p>
            <a:r>
              <a:rPr lang="en-US" dirty="0" smtClean="0"/>
              <a:t>Get audio </a:t>
            </a:r>
            <a:r>
              <a:rPr lang="en-US" dirty="0" smtClean="0"/>
              <a:t>and video of </a:t>
            </a:r>
            <a:r>
              <a:rPr lang="en-US" dirty="0" smtClean="0"/>
              <a:t>speech from the user.</a:t>
            </a:r>
          </a:p>
          <a:p>
            <a:r>
              <a:rPr lang="en-US" dirty="0" smtClean="0"/>
              <a:t>Transcribe audio to text and analyze.</a:t>
            </a:r>
          </a:p>
          <a:p>
            <a:r>
              <a:rPr lang="en-US" dirty="0" smtClean="0"/>
              <a:t>Give feedback based on various factors</a:t>
            </a:r>
          </a:p>
          <a:p>
            <a:pPr lvl="1"/>
            <a:r>
              <a:rPr lang="en-US" dirty="0" smtClean="0"/>
              <a:t>Speed of speech</a:t>
            </a:r>
          </a:p>
          <a:p>
            <a:pPr lvl="1"/>
            <a:r>
              <a:rPr lang="en-US" dirty="0" smtClean="0"/>
              <a:t>Clarity of speech</a:t>
            </a:r>
          </a:p>
          <a:p>
            <a:pPr lvl="1"/>
            <a:r>
              <a:rPr lang="en-US" dirty="0" smtClean="0"/>
              <a:t>Body language</a:t>
            </a:r>
          </a:p>
          <a:p>
            <a:pPr lvl="1"/>
            <a:r>
              <a:rPr lang="en-US" dirty="0" smtClean="0"/>
              <a:t>Positivity index (what kind of speech does it come off as?)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52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How’d we do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6350"/>
            <a:ext cx="7556313" cy="31087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Google Speech API</a:t>
            </a:r>
          </a:p>
          <a:p>
            <a:pPr lvl="1"/>
            <a:r>
              <a:rPr lang="en-US" dirty="0" smtClean="0"/>
              <a:t>Speech to text parsing in many different languages</a:t>
            </a:r>
          </a:p>
          <a:p>
            <a:r>
              <a:rPr lang="en-US" dirty="0" smtClean="0"/>
              <a:t>Semantria JavaScript SDK</a:t>
            </a:r>
          </a:p>
          <a:p>
            <a:pPr lvl="1"/>
            <a:r>
              <a:rPr lang="en-US" dirty="0" smtClean="0"/>
              <a:t>Natural Language Processing Analytics</a:t>
            </a:r>
          </a:p>
          <a:p>
            <a:pPr lvl="1"/>
            <a:r>
              <a:rPr lang="en-US" dirty="0" smtClean="0"/>
              <a:t>English, Spanish, German, French, and </a:t>
            </a:r>
            <a:r>
              <a:rPr lang="en-US" dirty="0" smtClean="0"/>
              <a:t>Portuguese</a:t>
            </a:r>
          </a:p>
          <a:p>
            <a:r>
              <a:rPr lang="en-US" dirty="0" smtClean="0"/>
              <a:t>Javascript libraries – </a:t>
            </a:r>
            <a:r>
              <a:rPr lang="en-US" dirty="0" err="1"/>
              <a:t>A</a:t>
            </a:r>
            <a:r>
              <a:rPr lang="en-US" dirty="0" err="1" smtClean="0"/>
              <a:t>ngular.js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err="1"/>
              <a:t>Q</a:t>
            </a:r>
            <a:r>
              <a:rPr lang="en-US" dirty="0" err="1" smtClean="0"/>
              <a:t>uery.js</a:t>
            </a:r>
            <a:endParaRPr lang="en-US" dirty="0" smtClean="0"/>
          </a:p>
          <a:p>
            <a:r>
              <a:rPr lang="en-US" dirty="0" smtClean="0"/>
              <a:t>Several motion sensing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42812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Features: </a:t>
            </a:r>
            <a:r>
              <a:rPr lang="en-US" dirty="0" smtClean="0"/>
              <a:t>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detecting contextual polarity of text</a:t>
            </a:r>
          </a:p>
          <a:p>
            <a:pPr lvl="1"/>
            <a:r>
              <a:rPr lang="en-US" dirty="0" smtClean="0"/>
              <a:t>Positive, negative, or neutral</a:t>
            </a:r>
          </a:p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How people feel about a particular topic</a:t>
            </a:r>
          </a:p>
          <a:p>
            <a:r>
              <a:rPr lang="en-US" dirty="0"/>
              <a:t>Process of detecting contextual polarity of text</a:t>
            </a:r>
          </a:p>
          <a:p>
            <a:pPr lvl="1"/>
            <a:r>
              <a:rPr lang="en-US" dirty="0"/>
              <a:t>Positive, negative, or </a:t>
            </a:r>
            <a:r>
              <a:rPr lang="en-US" dirty="0" smtClean="0"/>
              <a:t>neutral</a:t>
            </a:r>
          </a:p>
          <a:p>
            <a:pPr lvl="1"/>
            <a:r>
              <a:rPr lang="en-US" dirty="0" smtClean="0"/>
              <a:t>Weight for each phrase is tuned between -1 and 1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09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 It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F</a:t>
            </a:r>
            <a:r>
              <a:rPr lang="en-US" dirty="0" smtClean="0"/>
              <a:t>its </a:t>
            </a:r>
            <a:r>
              <a:rPr lang="en-US" dirty="0"/>
              <a:t>T</a:t>
            </a:r>
            <a:r>
              <a:rPr lang="en-US" dirty="0" smtClean="0"/>
              <a:t>ogether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09600" y="1809750"/>
            <a:ext cx="1066800" cy="1066800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828800" y="2114550"/>
            <a:ext cx="1600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3657600" y="1885950"/>
            <a:ext cx="1295400" cy="762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181600" y="2114550"/>
            <a:ext cx="1600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162800" y="1733550"/>
            <a:ext cx="533400" cy="533400"/>
          </a:xfrm>
          <a:prstGeom prst="cub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162800" y="3790950"/>
            <a:ext cx="533400" cy="533400"/>
          </a:xfrm>
          <a:prstGeom prst="cub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135255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UI/UX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17335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Talk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127635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Speech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44005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Semantria SDK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1733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6781800" y="2952750"/>
            <a:ext cx="11811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67600" y="264795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to text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3096494">
            <a:off x="5209217" y="3203382"/>
            <a:ext cx="1600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325568">
            <a:off x="5620165" y="29127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1828800" y="2495550"/>
            <a:ext cx="1600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28800" y="264795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Comments,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5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885950"/>
            <a:ext cx="6172200" cy="990600"/>
          </a:xfrm>
        </p:spPr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0</TotalTime>
  <Words>193</Words>
  <Application>Microsoft Macintosh PowerPoint</Application>
  <PresentationFormat>On-screen Show (16:9)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Waveform</vt:lpstr>
      <vt:lpstr>Advantage</vt:lpstr>
      <vt:lpstr>Adjacency</vt:lpstr>
      <vt:lpstr>Daniel Gorelick, Naib Mobassir, Oliver Scott, Hung Vong      </vt:lpstr>
      <vt:lpstr>Why?</vt:lpstr>
      <vt:lpstr>The plan</vt:lpstr>
      <vt:lpstr>How’d we do it?</vt:lpstr>
      <vt:lpstr>The Features: Sentiment</vt:lpstr>
      <vt:lpstr>How It All Fits Together</vt:lpstr>
      <vt:lpstr>[Demo]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2015-03-29T14:41:50Z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