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8" r:id="rId2"/>
    <p:sldId id="257" r:id="rId3"/>
    <p:sldId id="286" r:id="rId4"/>
    <p:sldId id="259" r:id="rId5"/>
    <p:sldId id="287" r:id="rId6"/>
    <p:sldId id="260" r:id="rId7"/>
    <p:sldId id="400" r:id="rId8"/>
    <p:sldId id="283" r:id="rId9"/>
    <p:sldId id="284" r:id="rId10"/>
    <p:sldId id="264" r:id="rId11"/>
    <p:sldId id="265" r:id="rId12"/>
    <p:sldId id="403" r:id="rId13"/>
    <p:sldId id="402" r:id="rId14"/>
    <p:sldId id="401" r:id="rId15"/>
    <p:sldId id="288" r:id="rId16"/>
    <p:sldId id="261" r:id="rId17"/>
    <p:sldId id="262" r:id="rId18"/>
    <p:sldId id="285" r:id="rId19"/>
    <p:sldId id="404" r:id="rId20"/>
    <p:sldId id="289" r:id="rId21"/>
    <p:sldId id="266" r:id="rId22"/>
    <p:sldId id="290" r:id="rId23"/>
    <p:sldId id="263" r:id="rId24"/>
    <p:sldId id="267" r:id="rId25"/>
    <p:sldId id="291" r:id="rId26"/>
    <p:sldId id="292" r:id="rId27"/>
    <p:sldId id="273" r:id="rId28"/>
    <p:sldId id="272" r:id="rId29"/>
    <p:sldId id="368" r:id="rId30"/>
    <p:sldId id="271" r:id="rId31"/>
    <p:sldId id="269" r:id="rId32"/>
    <p:sldId id="372" r:id="rId33"/>
    <p:sldId id="378" r:id="rId34"/>
    <p:sldId id="380" r:id="rId35"/>
    <p:sldId id="379" r:id="rId36"/>
    <p:sldId id="382" r:id="rId37"/>
    <p:sldId id="381" r:id="rId38"/>
    <p:sldId id="383" r:id="rId39"/>
    <p:sldId id="274" r:id="rId40"/>
    <p:sldId id="275" r:id="rId41"/>
    <p:sldId id="375" r:id="rId42"/>
    <p:sldId id="376" r:id="rId43"/>
    <p:sldId id="393" r:id="rId44"/>
    <p:sldId id="394" r:id="rId45"/>
    <p:sldId id="396" r:id="rId46"/>
    <p:sldId id="399" r:id="rId47"/>
    <p:sldId id="276" r:id="rId48"/>
    <p:sldId id="278" r:id="rId49"/>
    <p:sldId id="397" r:id="rId50"/>
    <p:sldId id="277" r:id="rId51"/>
    <p:sldId id="386" r:id="rId52"/>
    <p:sldId id="405" r:id="rId53"/>
    <p:sldId id="384" r:id="rId54"/>
    <p:sldId id="279" r:id="rId55"/>
    <p:sldId id="387" r:id="rId56"/>
    <p:sldId id="388" r:id="rId57"/>
    <p:sldId id="389" r:id="rId58"/>
    <p:sldId id="390" r:id="rId59"/>
    <p:sldId id="391" r:id="rId60"/>
    <p:sldId id="280" r:id="rId61"/>
    <p:sldId id="385" r:id="rId62"/>
    <p:sldId id="281" r:id="rId63"/>
    <p:sldId id="282" r:id="rId6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5"/>
    <p:restoredTop sz="62620" autoAdjust="0"/>
  </p:normalViewPr>
  <p:slideViewPr>
    <p:cSldViewPr>
      <p:cViewPr varScale="1">
        <p:scale>
          <a:sx n="77" d="100"/>
          <a:sy n="77" d="100"/>
        </p:scale>
        <p:origin x="240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07BF5F-D5F5-493D-80B4-A83F236FC1CC}" type="datetimeFigureOut">
              <a:rPr lang="es-ES" smtClean="0"/>
              <a:t>23/10/22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D9EDC-506A-4A8A-A1DF-A717CC939618}" type="slidenum">
              <a:rPr lang="es-ES" smtClean="0"/>
              <a:t>‹Nº›</a:t>
            </a:fld>
            <a:endParaRPr lang="es-ES"/>
          </a:p>
        </p:txBody>
      </p:sp>
    </p:spTree>
    <p:extLst>
      <p:ext uri="{BB962C8B-B14F-4D97-AF65-F5344CB8AC3E}">
        <p14:creationId xmlns:p14="http://schemas.microsoft.com/office/powerpoint/2010/main" val="364440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Buenos días a todos y bienvenidos al curso de secuenciación de genomas bacterianos. Las dos siguientes horas vamos a hacer una breve introducción al sistema operativo de </a:t>
            </a:r>
            <a:r>
              <a:rPr lang="es-ES" dirty="0" err="1"/>
              <a:t>linux</a:t>
            </a:r>
            <a:r>
              <a:rPr lang="es-ES" dirty="0"/>
              <a:t>, ya que es el que vamos a utilizar a lo largo de todo el curso y unos ejercicios prácticos.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a:t>
            </a:fld>
            <a:endParaRPr lang="es-ES"/>
          </a:p>
        </p:txBody>
      </p:sp>
    </p:spTree>
    <p:extLst>
      <p:ext uri="{BB962C8B-B14F-4D97-AF65-F5344CB8AC3E}">
        <p14:creationId xmlns:p14="http://schemas.microsoft.com/office/powerpoint/2010/main" val="3166213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sistema operativo está formado por 3 partes fundamentales que son:</a:t>
            </a:r>
          </a:p>
          <a:p>
            <a:pPr marL="171450" indent="-171450">
              <a:buFont typeface="Arial" panose="020B0604020202020204" pitchFamily="34" charset="0"/>
              <a:buChar char="•"/>
            </a:pPr>
            <a:r>
              <a:rPr lang="es-ES" dirty="0"/>
              <a:t>El </a:t>
            </a:r>
            <a:r>
              <a:rPr lang="es-ES" dirty="0" err="1"/>
              <a:t>Kernel</a:t>
            </a:r>
            <a:r>
              <a:rPr lang="es-ES" dirty="0"/>
              <a:t> o núcleo</a:t>
            </a:r>
          </a:p>
          <a:p>
            <a:pPr marL="171450" indent="-171450">
              <a:buFont typeface="Arial" panose="020B0604020202020204" pitchFamily="34" charset="0"/>
              <a:buChar char="•"/>
            </a:pPr>
            <a:r>
              <a:rPr lang="es-ES" dirty="0"/>
              <a:t>El sistema de ficheros</a:t>
            </a:r>
          </a:p>
          <a:p>
            <a:pPr marL="171450" indent="-171450">
              <a:buFont typeface="Arial" panose="020B0604020202020204" pitchFamily="34" charset="0"/>
              <a:buChar char="•"/>
            </a:pPr>
            <a:r>
              <a:rPr lang="es-ES" dirty="0"/>
              <a:t>La interfaz de usuario o </a:t>
            </a:r>
            <a:r>
              <a:rPr lang="es-ES" dirty="0" err="1"/>
              <a:t>shell</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10</a:t>
            </a:fld>
            <a:endParaRPr lang="es-ES"/>
          </a:p>
        </p:txBody>
      </p:sp>
    </p:spTree>
    <p:extLst>
      <p:ext uri="{BB962C8B-B14F-4D97-AF65-F5344CB8AC3E}">
        <p14:creationId xmlns:p14="http://schemas.microsoft.com/office/powerpoint/2010/main" val="248857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La Shell es el programa informático que provee una interfaz de usuario para acceder a los servicios del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11</a:t>
            </a:fld>
            <a:endParaRPr lang="es-ES"/>
          </a:p>
        </p:txBody>
      </p:sp>
    </p:spTree>
    <p:extLst>
      <p:ext uri="{BB962C8B-B14F-4D97-AF65-F5344CB8AC3E}">
        <p14:creationId xmlns:p14="http://schemas.microsoft.com/office/powerpoint/2010/main" val="3771661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Históricamente, las dos formas más comunes de una interfaz de usuario han sido: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La interfaz de línea de comandos</a:t>
            </a:r>
            <a:r>
              <a:rPr lang="es-ES" dirty="0"/>
              <a:t>, donde los comandos de la computadora se escriben en una terminal en un lenguaje específico.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Y la interfaz gráfica de usuario</a:t>
            </a:r>
            <a:r>
              <a:rPr lang="es-ES" dirty="0"/>
              <a:t>, donde está presente un entorno visual como en Windows donde hay iconos, un puntero, </a:t>
            </a:r>
            <a:r>
              <a:rPr lang="es-ES" dirty="0" err="1"/>
              <a:t>menus</a:t>
            </a:r>
            <a:r>
              <a:rPr lang="es-ES" dirty="0"/>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12</a:t>
            </a:fld>
            <a:endParaRPr lang="es-ES"/>
          </a:p>
        </p:txBody>
      </p:sp>
    </p:spTree>
    <p:extLst>
      <p:ext uri="{BB962C8B-B14F-4D97-AF65-F5344CB8AC3E}">
        <p14:creationId xmlns:p14="http://schemas.microsoft.com/office/powerpoint/2010/main" val="4188578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sistema de ficheros es un componente que controla cómo se almacenan y recuperan los datos. El sistema de ficheros de </a:t>
            </a:r>
            <a:r>
              <a:rPr lang="es-ES" dirty="0" err="1"/>
              <a:t>linux</a:t>
            </a:r>
            <a:r>
              <a:rPr lang="es-ES" dirty="0"/>
              <a:t> os lo vamos a explicar en profundidad a continuación.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13</a:t>
            </a:fld>
            <a:endParaRPr lang="es-ES"/>
          </a:p>
        </p:txBody>
      </p:sp>
    </p:spTree>
    <p:extLst>
      <p:ext uri="{BB962C8B-B14F-4D97-AF65-F5344CB8AC3E}">
        <p14:creationId xmlns:p14="http://schemas.microsoft.com/office/powerpoint/2010/main" val="401977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Y finalmente el </a:t>
            </a:r>
            <a:r>
              <a:rPr lang="es-ES" dirty="0" err="1"/>
              <a:t>Kernel</a:t>
            </a:r>
            <a:r>
              <a:rPr lang="es-ES" dirty="0"/>
              <a:t> o núcleo sería es un software que constituye una parte fundamental del sistema operativo, básicamente, es el encargado de gestionar recursos, y comunicarse con el hardware como ya hemos visto. Es decir, administra el acceso a la memoria, determina qué programas obtienen acceso a qué recursos de hardware, organiza los datos para almacenamiento no volátil a largo plazo con el sistemas de ficheros, etc.</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14</a:t>
            </a:fld>
            <a:endParaRPr lang="es-ES"/>
          </a:p>
        </p:txBody>
      </p:sp>
    </p:spTree>
    <p:extLst>
      <p:ext uri="{BB962C8B-B14F-4D97-AF65-F5344CB8AC3E}">
        <p14:creationId xmlns:p14="http://schemas.microsoft.com/office/powerpoint/2010/main" val="283842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También os hemos dicho que es open </a:t>
            </a:r>
            <a:r>
              <a:rPr lang="es-ES" dirty="0" err="1"/>
              <a:t>source</a:t>
            </a:r>
            <a:r>
              <a:rPr lang="es-ES" dirty="0"/>
              <a:t> o de </a:t>
            </a:r>
            <a:r>
              <a:rPr lang="es-ES" dirty="0" err="1"/>
              <a:t>codigo</a:t>
            </a:r>
            <a:r>
              <a:rPr lang="es-ES" dirty="0"/>
              <a:t> abierto.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15</a:t>
            </a:fld>
            <a:endParaRPr lang="es-ES"/>
          </a:p>
        </p:txBody>
      </p:sp>
    </p:spTree>
    <p:extLst>
      <p:ext uri="{BB962C8B-B14F-4D97-AF65-F5344CB8AC3E}">
        <p14:creationId xmlns:p14="http://schemas.microsoft.com/office/powerpoint/2010/main" val="3350184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Esto quiere decir que un producto incluye permiso para usar su código fuente, documentos de diseño o contenido. Se base en participantes orientados a objetivos y, sin embargo, poco coordinados que interactúan para crear un producto. Las premisas que debe tener la licencia de todo software de código abierto 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Libre redistribución: </a:t>
            </a:r>
            <a:r>
              <a:rPr lang="es-ES" sz="1200" b="0" i="0" kern="1200" dirty="0">
                <a:solidFill>
                  <a:schemeClr val="tx1"/>
                </a:solidFill>
                <a:effectLst/>
                <a:latin typeface="+mn-lt"/>
                <a:ea typeface="+mn-ea"/>
                <a:cs typeface="+mn-cs"/>
              </a:rPr>
              <a:t>Es decir, yo no puedo coger ese código y su licencia que son gratuitos y venderlos a terceros.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Código fuente: </a:t>
            </a:r>
            <a:r>
              <a:rPr lang="es-ES" sz="1200" b="0" i="0" kern="1200" dirty="0">
                <a:solidFill>
                  <a:schemeClr val="tx1"/>
                </a:solidFill>
                <a:effectLst/>
                <a:latin typeface="+mn-lt"/>
                <a:ea typeface="+mn-ea"/>
                <a:cs typeface="+mn-cs"/>
              </a:rPr>
              <a:t>El programa debe incluir el código fuente y debe estar preferentemente en un formato en el que el programador pueda modificar el programa.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Trabajos derivados: </a:t>
            </a:r>
            <a:r>
              <a:rPr lang="es-ES" sz="1200" b="0" i="0" kern="1200" dirty="0">
                <a:solidFill>
                  <a:schemeClr val="tx1"/>
                </a:solidFill>
                <a:effectLst/>
                <a:latin typeface="+mn-lt"/>
                <a:ea typeface="+mn-ea"/>
                <a:cs typeface="+mn-cs"/>
              </a:rPr>
              <a:t>La licencia debe permitir modificaciones y trabajos derivados, y debe permitir que sean distribuidos bajo los mismos términos de la licencia del programa original, gratis.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Integridad del autor del código fuente</a:t>
            </a:r>
            <a:r>
              <a:rPr lang="es-ES" sz="1200" b="0" i="0" kern="1200" dirty="0">
                <a:solidFill>
                  <a:schemeClr val="tx1"/>
                </a:solidFill>
                <a:effectLst/>
                <a:latin typeface="+mn-lt"/>
                <a:ea typeface="+mn-ea"/>
                <a:cs typeface="+mn-cs"/>
              </a:rPr>
              <a:t>: La licencia puede exigir que los trabajos derivados lleven un nombre diferente o un número de versión respecto del software original.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No discriminación contra personas o grupos: </a:t>
            </a:r>
            <a:r>
              <a:rPr lang="es-ES" sz="1200" b="0" i="0" kern="1200" dirty="0">
                <a:solidFill>
                  <a:schemeClr val="tx1"/>
                </a:solidFill>
                <a:effectLst/>
                <a:latin typeface="+mn-lt"/>
                <a:ea typeface="+mn-ea"/>
                <a:cs typeface="+mn-cs"/>
              </a:rPr>
              <a:t>La licencia no puede discriminar en contra de una persona o grupo de personas.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No discriminación contra áreas de trabajo:</a:t>
            </a:r>
            <a:r>
              <a:rPr lang="es-ES" sz="1200" b="0" i="0" kern="1200" dirty="0">
                <a:solidFill>
                  <a:schemeClr val="tx1"/>
                </a:solidFill>
                <a:effectLst/>
                <a:latin typeface="+mn-lt"/>
                <a:ea typeface="+mn-ea"/>
                <a:cs typeface="+mn-cs"/>
              </a:rPr>
              <a:t> La licencia no debe restringir a nadie el uso de un programa en un área de trabajo específica. Por ejemplo, no puede restringir que el programa sea utilizado para un negocio o en investigación genética.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Distribución de la licencia:</a:t>
            </a:r>
            <a:r>
              <a:rPr lang="es-ES" sz="1200" b="0" i="0" kern="1200" dirty="0">
                <a:solidFill>
                  <a:schemeClr val="tx1"/>
                </a:solidFill>
                <a:effectLst/>
                <a:latin typeface="+mn-lt"/>
                <a:ea typeface="+mn-ea"/>
                <a:cs typeface="+mn-cs"/>
              </a:rPr>
              <a:t> Los derechos unidos al programa deben aplicarse a todos aquellos a los que el programa es redistribuido sin necesidad de iniciar una licencia adicional para esas partes.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no debe ser específica para un producto:</a:t>
            </a:r>
            <a:r>
              <a:rPr lang="es-ES" sz="1200" b="0" i="0" kern="1200" dirty="0">
                <a:solidFill>
                  <a:schemeClr val="tx1"/>
                </a:solidFill>
                <a:effectLst/>
                <a:latin typeface="+mn-lt"/>
                <a:ea typeface="+mn-ea"/>
                <a:cs typeface="+mn-cs"/>
              </a:rPr>
              <a:t> Los derechos unidos al programa no deben depender de que el programa sea parte de una distribución de software en particular.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no debe restringir otros programas: </a:t>
            </a:r>
            <a:r>
              <a:rPr lang="es-ES" sz="1200" b="0" i="0" kern="1200" dirty="0">
                <a:solidFill>
                  <a:schemeClr val="tx1"/>
                </a:solidFill>
                <a:effectLst/>
                <a:latin typeface="+mn-lt"/>
                <a:ea typeface="+mn-ea"/>
                <a:cs typeface="+mn-cs"/>
              </a:rPr>
              <a:t>La licencia no debe poner restricciones en otros programas que son distribuidos junto con el software licenciado. Por ejemplo, la licencia no puede insistir en que todos los demás programas distribuidos por el mismo medio deben ser software de código abierto.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debe ser neutral a la tecnología: </a:t>
            </a:r>
            <a:r>
              <a:rPr lang="es-ES" sz="1200" b="0" i="0" kern="1200" dirty="0">
                <a:solidFill>
                  <a:schemeClr val="tx1"/>
                </a:solidFill>
                <a:effectLst/>
                <a:latin typeface="+mn-lt"/>
                <a:ea typeface="+mn-ea"/>
                <a:cs typeface="+mn-cs"/>
              </a:rPr>
              <a:t>Ninguna provisión de la licencia puede basarse en una tecnología individual o estilo de interfaz.</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16</a:t>
            </a:fld>
            <a:endParaRPr lang="es-ES"/>
          </a:p>
        </p:txBody>
      </p:sp>
    </p:spTree>
    <p:extLst>
      <p:ext uri="{BB962C8B-B14F-4D97-AF65-F5344CB8AC3E}">
        <p14:creationId xmlns:p14="http://schemas.microsoft.com/office/powerpoint/2010/main" val="4080857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Una distribución (coloquialmente llamada distro) es una distribución de software basada en el </a:t>
            </a:r>
            <a:r>
              <a:rPr lang="es-ES" dirty="0" err="1"/>
              <a:t>kernel</a:t>
            </a:r>
            <a:r>
              <a:rPr lang="es-ES" dirty="0"/>
              <a:t> de Linux que incluye determinados paquetes de software para satisfacer las necesidades de un grupo específico de usuarios, dando así origen a ediciones domésticas, empresariales y para servidores.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Una distribución típica de GNU/Linux, además del núcleo Linux, las distribuciones incluyen habitualmente las bibliotecas y herramientas del proyecto GNU y el sistema de ventanas. Dependiendo del tipo de usuarios a los que la distribución esté dirigida se incluye también otro tipo de software como procesadores de texto, hoja de cálculo, reproductores multimedia, herramientas administrativas,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Por lo general están compuestas, total o mayoritariamente, de software libre, aunque a menudo incorporan aplicaciones o controladores propietarios.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17</a:t>
            </a:fld>
            <a:endParaRPr lang="es-ES"/>
          </a:p>
        </p:txBody>
      </p:sp>
    </p:spTree>
    <p:extLst>
      <p:ext uri="{BB962C8B-B14F-4D97-AF65-F5344CB8AC3E}">
        <p14:creationId xmlns:p14="http://schemas.microsoft.com/office/powerpoint/2010/main" val="1636649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La distribución de Linux que nosotros vamos a utilizar a lo largo del curso se llama Ubuntu. Y a continuación os explicaremos las principales características de Linux por las que nosotros trabajamos con este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18</a:t>
            </a:fld>
            <a:endParaRPr lang="es-ES"/>
          </a:p>
        </p:txBody>
      </p:sp>
    </p:spTree>
    <p:extLst>
      <p:ext uri="{BB962C8B-B14F-4D97-AF65-F5344CB8AC3E}">
        <p14:creationId xmlns:p14="http://schemas.microsoft.com/office/powerpoint/2010/main" val="3987963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Concretamente en el curso trabajaremos con la versión 20.04 LTS, que es la </a:t>
            </a:r>
            <a:r>
              <a:rPr lang="es-ES" dirty="0" err="1"/>
              <a:t>versió</a:t>
            </a:r>
            <a:r>
              <a:rPr lang="es-ES" dirty="0"/>
              <a:t> que se liberó en abril de 2020 y que es estable, por eso las siglas LTS, de Long </a:t>
            </a:r>
            <a:r>
              <a:rPr lang="es-ES" dirty="0" err="1"/>
              <a:t>term</a:t>
            </a:r>
            <a:r>
              <a:rPr lang="es-ES" dirty="0"/>
              <a:t> </a:t>
            </a:r>
            <a:r>
              <a:rPr lang="es-ES" dirty="0" err="1"/>
              <a:t>support</a:t>
            </a:r>
            <a:r>
              <a:rPr lang="es-ES" dirty="0"/>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19</a:t>
            </a:fld>
            <a:endParaRPr lang="es-ES"/>
          </a:p>
        </p:txBody>
      </p:sp>
    </p:spTree>
    <p:extLst>
      <p:ext uri="{BB962C8B-B14F-4D97-AF65-F5344CB8AC3E}">
        <p14:creationId xmlns:p14="http://schemas.microsoft.com/office/powerpoint/2010/main" val="64866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es el índice que vamos a seguir a lo largo de la próxima hora:</a:t>
            </a:r>
          </a:p>
          <a:p>
            <a:pPr marL="171450" indent="-171450">
              <a:buFont typeface="Arial" panose="020B0604020202020204" pitchFamily="34" charset="0"/>
              <a:buChar char="•"/>
            </a:pPr>
            <a:r>
              <a:rPr lang="es-ES" dirty="0"/>
              <a:t>Primero os haré una breve introducción al Sistema Operativo Linux</a:t>
            </a:r>
          </a:p>
          <a:p>
            <a:pPr marL="171450" indent="-171450">
              <a:buFont typeface="Arial" panose="020B0604020202020204" pitchFamily="34" charset="0"/>
              <a:buChar char="•"/>
            </a:pPr>
            <a:r>
              <a:rPr lang="es-ES" dirty="0"/>
              <a:t>Después os hablaré sobre el sistema de ficheros de </a:t>
            </a:r>
            <a:r>
              <a:rPr lang="es-ES" dirty="0" err="1"/>
              <a:t>linux</a:t>
            </a:r>
            <a:endParaRPr lang="es-ES" dirty="0"/>
          </a:p>
          <a:p>
            <a:pPr marL="171450" indent="-171450">
              <a:buFont typeface="Arial" panose="020B0604020202020204" pitchFamily="34" charset="0"/>
              <a:buChar char="•"/>
            </a:pPr>
            <a:r>
              <a:rPr lang="es-ES" dirty="0"/>
              <a:t>Siguiendo con los usuarios, privilegios y permisos en </a:t>
            </a:r>
            <a:r>
              <a:rPr lang="es-ES" dirty="0" err="1"/>
              <a:t>linux</a:t>
            </a:r>
            <a:endParaRPr lang="es-ES" dirty="0"/>
          </a:p>
          <a:p>
            <a:pPr marL="171450" indent="-171450">
              <a:buFont typeface="Arial" panose="020B0604020202020204" pitchFamily="34" charset="0"/>
              <a:buChar char="•"/>
            </a:pPr>
            <a:r>
              <a:rPr lang="es-ES" dirty="0"/>
              <a:t>Después os enseñaremos unos comandos básicos de </a:t>
            </a:r>
            <a:r>
              <a:rPr lang="es-ES" dirty="0" err="1"/>
              <a:t>linux</a:t>
            </a:r>
            <a:r>
              <a:rPr lang="es-ES" dirty="0"/>
              <a:t> que necesitaréis a lo largo de las prácticas</a:t>
            </a:r>
          </a:p>
          <a:p>
            <a:pPr marL="171450" indent="-171450">
              <a:buFont typeface="Arial" panose="020B0604020202020204" pitchFamily="34" charset="0"/>
              <a:buChar char="•"/>
            </a:pPr>
            <a:r>
              <a:rPr lang="es-ES" dirty="0"/>
              <a:t>Y finalmente os enseñaremos la sintaxis de la línea de comandos.</a:t>
            </a:r>
          </a:p>
          <a:p>
            <a:pPr marL="171450" indent="-171450">
              <a:buFont typeface="Arial" panose="020B0604020202020204" pitchFamily="34" charset="0"/>
              <a:buChar char="•"/>
            </a:pPr>
            <a:endParaRPr lang="es-ES" dirty="0"/>
          </a:p>
          <a:p>
            <a:pPr marL="0" indent="0">
              <a:buFont typeface="Arial" panose="020B0604020202020204" pitchFamily="34" charset="0"/>
              <a:buNone/>
            </a:pPr>
            <a:r>
              <a:rPr lang="es-ES" dirty="0"/>
              <a:t>Para los que disteis el curso de introducción a la bioinformática algunas de estas cosas ya os sonarán pero os sirven para refrescarlo.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a:t>
            </a:fld>
            <a:endParaRPr lang="es-ES"/>
          </a:p>
        </p:txBody>
      </p:sp>
    </p:spTree>
    <p:extLst>
      <p:ext uri="{BB962C8B-B14F-4D97-AF65-F5344CB8AC3E}">
        <p14:creationId xmlns:p14="http://schemas.microsoft.com/office/powerpoint/2010/main" val="3429311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de las características de </a:t>
            </a:r>
            <a:r>
              <a:rPr lang="es-ES" dirty="0" err="1"/>
              <a:t>linux</a:t>
            </a:r>
            <a:r>
              <a:rPr lang="es-ES" dirty="0"/>
              <a:t> es que es multi-tarea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20</a:t>
            </a:fld>
            <a:endParaRPr lang="es-ES"/>
          </a:p>
        </p:txBody>
      </p:sp>
    </p:spTree>
    <p:extLst>
      <p:ext uri="{BB962C8B-B14F-4D97-AF65-F5344CB8AC3E}">
        <p14:creationId xmlns:p14="http://schemas.microsoft.com/office/powerpoint/2010/main" val="314033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sistema operativo multi tarea permite al usuario realizar más de una tarea computacional al mismo tiempo. Esto que significa, nosotros cuando tenemos el ordenador abrimos por un lado el </a:t>
            </a:r>
            <a:r>
              <a:rPr lang="es-ES" dirty="0" err="1"/>
              <a:t>power</a:t>
            </a:r>
            <a:r>
              <a:rPr lang="es-ES" dirty="0"/>
              <a:t> </a:t>
            </a:r>
            <a:r>
              <a:rPr lang="es-ES" dirty="0" err="1"/>
              <a:t>point</a:t>
            </a:r>
            <a:r>
              <a:rPr lang="es-ES" dirty="0"/>
              <a:t>, por otro el </a:t>
            </a:r>
            <a:r>
              <a:rPr lang="es-ES" dirty="0" err="1"/>
              <a:t>firefox</a:t>
            </a:r>
            <a:r>
              <a:rPr lang="es-ES" dirty="0"/>
              <a:t> y por otro el calendario, y el procesador es capaz de tener las 3 tareas funcionando al mismo tiempo. Como veis en la barra de abajo, la realidad es que no hace las tres tareas a la vez, lo que hace es dedicar lapsos de tiempo tan pequeños a cada una de ellas, que a nosotros nos da la sensación de que funcionan a la vez, como las películas antiguas, que son fotos de momentos pausados puestos uno detrás de otro y que se mueven en lapsos de tiempo tan pequeños que nos parece que se mueve.</a:t>
            </a:r>
          </a:p>
          <a:p>
            <a:endParaRPr lang="es-ES" dirty="0"/>
          </a:p>
          <a:p>
            <a:r>
              <a:rPr lang="es-ES" dirty="0"/>
              <a:t>El sistema operativo es capaz de seguir en qué momento te encuentras en cada una de las tareas o programas que tienes abiertos e ir de uno a otro sin perder información.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21</a:t>
            </a:fld>
            <a:endParaRPr lang="es-ES"/>
          </a:p>
        </p:txBody>
      </p:sp>
    </p:spTree>
    <p:extLst>
      <p:ext uri="{BB962C8B-B14F-4D97-AF65-F5344CB8AC3E}">
        <p14:creationId xmlns:p14="http://schemas.microsoft.com/office/powerpoint/2010/main" val="2728662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la última característica, pero menos importante, es que </a:t>
            </a:r>
            <a:r>
              <a:rPr lang="es-ES" dirty="0" err="1"/>
              <a:t>Linx</a:t>
            </a:r>
            <a:r>
              <a:rPr lang="es-ES" dirty="0"/>
              <a:t> es multi-usuario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22</a:t>
            </a:fld>
            <a:endParaRPr lang="es-ES"/>
          </a:p>
        </p:txBody>
      </p:sp>
    </p:spTree>
    <p:extLst>
      <p:ext uri="{BB962C8B-B14F-4D97-AF65-F5344CB8AC3E}">
        <p14:creationId xmlns:p14="http://schemas.microsoft.com/office/powerpoint/2010/main" val="3080734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software multi-usuario es un software que permite acceder a múltiples usuarios al mismo tiempo.</a:t>
            </a:r>
          </a:p>
          <a:p>
            <a:endParaRPr lang="es-ES" dirty="0"/>
          </a:p>
          <a:p>
            <a:r>
              <a:rPr lang="es-ES" dirty="0"/>
              <a:t>Un ejemplo sería un servidor donde distintos usuarios de forma remota tienen acceso a la terminal al mismo tiempo. Esto si se mira en conjunto con: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23</a:t>
            </a:fld>
            <a:endParaRPr lang="es-ES"/>
          </a:p>
        </p:txBody>
      </p:sp>
    </p:spTree>
    <p:extLst>
      <p:ext uri="{BB962C8B-B14F-4D97-AF65-F5344CB8AC3E}">
        <p14:creationId xmlns:p14="http://schemas.microsoft.com/office/powerpoint/2010/main" val="998554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virtualización resulta muy </a:t>
            </a:r>
            <a:r>
              <a:rPr lang="es-ES" dirty="0" err="1"/>
              <a:t>util</a:t>
            </a:r>
            <a:r>
              <a:rPr lang="es-ES" dirty="0"/>
              <a:t>. La virtualización es el proceso de crear una versión virtual de algo. La estructura tradicional es la que ya hemos visto, en la que el hardware que es el ordenador, se relaciona con el sistema operativo, que a su vez se relaciona con las aplicaciones. La virtualización sería el proceso por el que la capa de sistema operativo que se relaciona con el hardware es reemplazada por una capa de virtualización que se relaciona con el hardware y a su vez sobre esa capa se montan distintos sistemas operativos con sus aplicaciones sobre el mismo ordenador. </a:t>
            </a:r>
          </a:p>
          <a:p>
            <a:endParaRPr lang="es-ES" dirty="0"/>
          </a:p>
          <a:p>
            <a:r>
              <a:rPr lang="es-ES" dirty="0"/>
              <a:t>Eso es lo que tenemos en el curso. Hay un ordenador, con su hardware y su capa de virtualización, sobre el que se han montado los sistemas operativos de cada uno de vuestros ordenadores, por ejemplo este es bioinfo01, este bioinfo02, y cada uno de vosotros tiene acceso a su sistema operativo, pero nosotros también tenemos acceso a ese sistema operativo, de forma que dos personas podemos conectarnos a la vez a cada uno de estos bloques pequeños, pero 15 personas estáis conectadas a la vez a este mismo ordenador.</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24</a:t>
            </a:fld>
            <a:endParaRPr lang="es-ES"/>
          </a:p>
        </p:txBody>
      </p:sp>
    </p:spTree>
    <p:extLst>
      <p:ext uri="{BB962C8B-B14F-4D97-AF65-F5344CB8AC3E}">
        <p14:creationId xmlns:p14="http://schemas.microsoft.com/office/powerpoint/2010/main" val="3478632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que ya sabemos lo que es Linux, vamos a ver cual es su sistema de archivos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25</a:t>
            </a:fld>
            <a:endParaRPr lang="es-ES"/>
          </a:p>
        </p:txBody>
      </p:sp>
    </p:spTree>
    <p:extLst>
      <p:ext uri="{BB962C8B-B14F-4D97-AF65-F5344CB8AC3E}">
        <p14:creationId xmlns:p14="http://schemas.microsoft.com/office/powerpoint/2010/main" val="17155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Que hemos visto que es uno de los tres elementos que configuran 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26</a:t>
            </a:fld>
            <a:endParaRPr lang="es-ES"/>
          </a:p>
        </p:txBody>
      </p:sp>
    </p:spTree>
    <p:extLst>
      <p:ext uri="{BB962C8B-B14F-4D97-AF65-F5344CB8AC3E}">
        <p14:creationId xmlns:p14="http://schemas.microsoft.com/office/powerpoint/2010/main" val="1912829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sistema de ficheros es el modo en que el sistema operativo organiza los ficheros en el disco duro, gestionándolo de manera que los datos estén de forma estructurada y sin errores. Estas son las principales características del sistema de ficheros de Linux:</a:t>
            </a:r>
          </a:p>
          <a:p>
            <a:endParaRPr lang="es-ES" dirty="0"/>
          </a:p>
          <a:p>
            <a:pPr marL="228600" indent="-228600">
              <a:buFont typeface="+mj-lt"/>
              <a:buAutoNum type="arabicPeriod"/>
            </a:pPr>
            <a:r>
              <a:rPr lang="es-ES" dirty="0"/>
              <a:t>En Linux, todo son ficheros, tanto los archivos de texto, como los directorios o carpetas, como los dispositivos que están conectados al ordenador, todo está representado como si fueran ficheros.</a:t>
            </a:r>
          </a:p>
          <a:p>
            <a:pPr marL="228600" indent="-228600">
              <a:buFont typeface="+mj-lt"/>
              <a:buAutoNum type="arabicPeriod"/>
            </a:pPr>
            <a:r>
              <a:rPr lang="es-ES" dirty="0"/>
              <a:t>Todo tiene rutas, que hay que especificar</a:t>
            </a:r>
          </a:p>
          <a:p>
            <a:pPr marL="228600" indent="-228600">
              <a:buFont typeface="+mj-lt"/>
              <a:buAutoNum type="arabicPeriod"/>
            </a:pPr>
            <a:r>
              <a:rPr lang="es-ES" dirty="0"/>
              <a:t>Es sensible a las mayúsculas y minúsculas.</a:t>
            </a:r>
          </a:p>
          <a:p>
            <a:pPr marL="228600" indent="-228600">
              <a:buFont typeface="+mj-lt"/>
              <a:buAutoNum type="arabicPeriod"/>
            </a:pPr>
            <a:r>
              <a:rPr lang="es-ES" dirty="0"/>
              <a:t>Además, no existe el concepto de extensiones y existen los archivos ocultos. Pero, ¿como diferencia el ordenador un tipo de fichero de otros? </a:t>
            </a:r>
          </a:p>
          <a:p>
            <a:pPr marL="228600" indent="-228600">
              <a:buFont typeface="+mj-lt"/>
              <a:buAutoNum type="arabicPeriod"/>
            </a:pPr>
            <a:r>
              <a:rPr lang="es-ES" dirty="0"/>
              <a:t>Pues con los permisos. Los ficheros tienen permisos que explicaremos a continuación y ayuda a diferenciar los archivos de los directorios.</a:t>
            </a:r>
          </a:p>
          <a:p>
            <a:pPr marL="228600" indent="-228600">
              <a:buFont typeface="+mj-lt"/>
              <a:buAutoNum type="arabicPeriod"/>
            </a:pPr>
            <a:r>
              <a:rPr lang="es-ES" dirty="0"/>
              <a:t>La estructura de ficheros de Linux es una estructura jerárquica en forma de árbol invertido, donde el directorio principal (directorio raíz) es el directorio /, del que cuelga toda la estructura del sistema.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27</a:t>
            </a:fld>
            <a:endParaRPr lang="es-ES"/>
          </a:p>
        </p:txBody>
      </p:sp>
    </p:spTree>
    <p:extLst>
      <p:ext uri="{BB962C8B-B14F-4D97-AF65-F5344CB8AC3E}">
        <p14:creationId xmlns:p14="http://schemas.microsoft.com/office/powerpoint/2010/main" val="317867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kern="1200" dirty="0">
                <a:solidFill>
                  <a:schemeClr val="tx1"/>
                </a:solidFill>
                <a:latin typeface="+mn-lt"/>
                <a:ea typeface="+mn-ea"/>
                <a:cs typeface="+mn-cs"/>
              </a:rPr>
              <a:t>Como ya os hemos dicho, la estructura de ficheros de Linux es una estructura jerárquica en forma de árbol invertido, donde el directorio principal (directorio raíz, </a:t>
            </a:r>
            <a:r>
              <a:rPr lang="es-ES" sz="1200" kern="1200" dirty="0" err="1">
                <a:solidFill>
                  <a:schemeClr val="tx1"/>
                </a:solidFill>
                <a:latin typeface="+mn-lt"/>
                <a:ea typeface="+mn-ea"/>
                <a:cs typeface="+mn-cs"/>
              </a:rPr>
              <a:t>root</a:t>
            </a:r>
            <a:r>
              <a:rPr lang="es-ES" sz="1200" kern="1200" dirty="0">
                <a:solidFill>
                  <a:schemeClr val="tx1"/>
                </a:solidFill>
                <a:latin typeface="+mn-lt"/>
                <a:ea typeface="+mn-ea"/>
                <a:cs typeface="+mn-cs"/>
              </a:rPr>
              <a:t>) es el directorio /, del que cuelga toda la estructura del sistema. Dentro del directorio raíz encontramos varios subdirectorios importantes, los que más nos interesan a nosotros son</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primero /</a:t>
            </a:r>
            <a:r>
              <a:rPr lang="es-ES" sz="1200" kern="1200" dirty="0" err="1">
                <a:solidFill>
                  <a:schemeClr val="tx1"/>
                </a:solidFill>
                <a:latin typeface="+mn-lt"/>
                <a:ea typeface="+mn-ea"/>
                <a:cs typeface="+mn-cs"/>
              </a:rPr>
              <a:t>bin</a:t>
            </a:r>
            <a:r>
              <a:rPr lang="es-ES" sz="1200" kern="1200" dirty="0">
                <a:solidFill>
                  <a:schemeClr val="tx1"/>
                </a:solidFill>
                <a:latin typeface="+mn-lt"/>
                <a:ea typeface="+mn-ea"/>
                <a:cs typeface="+mn-cs"/>
              </a:rPr>
              <a:t> es el que </a:t>
            </a:r>
            <a:r>
              <a:rPr lang="es-ES" b="0" i="0" dirty="0">
                <a:solidFill>
                  <a:srgbClr val="000000"/>
                </a:solidFill>
                <a:effectLst/>
                <a:latin typeface="Verdana" panose="020B0604030504040204" pitchFamily="34" charset="0"/>
              </a:rPr>
              <a:t>contiene ficheros de comandos ejecutables utilizables por todos los usuarios. Aquí tenemos los programas que pueden lanzar todos los usuarios del sistema.</a:t>
            </a:r>
            <a:r>
              <a:rPr lang="es-ES" sz="1200" kern="1200" dirty="0">
                <a:solidFill>
                  <a:schemeClr val="tx1"/>
                </a:solidFill>
                <a:latin typeface="+mn-lt"/>
                <a:ea typeface="+mn-ea"/>
                <a:cs typeface="+mn-cs"/>
              </a:rPr>
              <a:t> </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cuarto que veis es /</a:t>
            </a:r>
            <a:r>
              <a:rPr lang="es-ES" sz="1200" kern="1200" dirty="0" err="1">
                <a:solidFill>
                  <a:schemeClr val="tx1"/>
                </a:solidFill>
                <a:latin typeface="+mn-lt"/>
                <a:ea typeface="+mn-ea"/>
                <a:cs typeface="+mn-cs"/>
              </a:rPr>
              <a:t>usr</a:t>
            </a:r>
            <a:r>
              <a:rPr lang="es-ES" sz="1200" kern="1200" dirty="0">
                <a:solidFill>
                  <a:schemeClr val="tx1"/>
                </a:solidFill>
                <a:latin typeface="+mn-lt"/>
                <a:ea typeface="+mn-ea"/>
                <a:cs typeface="+mn-cs"/>
              </a:rPr>
              <a:t>, de usuario que </a:t>
            </a:r>
            <a:r>
              <a:rPr lang="es-ES" b="0" i="0" dirty="0">
                <a:solidFill>
                  <a:srgbClr val="000000"/>
                </a:solidFill>
                <a:effectLst/>
                <a:latin typeface="Verdana" panose="020B0604030504040204" pitchFamily="34" charset="0"/>
              </a:rPr>
              <a:t>contiene utilidades y programas generales de usuario.</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quinto /</a:t>
            </a:r>
            <a:r>
              <a:rPr lang="es-ES" sz="1200" kern="1200" dirty="0" err="1">
                <a:solidFill>
                  <a:schemeClr val="tx1"/>
                </a:solidFill>
                <a:latin typeface="+mn-lt"/>
                <a:ea typeface="+mn-ea"/>
                <a:cs typeface="+mn-cs"/>
              </a:rPr>
              <a:t>var</a:t>
            </a:r>
            <a:r>
              <a:rPr lang="es-ES" sz="1200" kern="1200" dirty="0">
                <a:solidFill>
                  <a:schemeClr val="tx1"/>
                </a:solidFill>
                <a:latin typeface="+mn-lt"/>
                <a:ea typeface="+mn-ea"/>
                <a:cs typeface="+mn-cs"/>
              </a:rPr>
              <a:t> contiene ficheros para el administrador. Este directorio contiene información variable, como registros, datos de los servidores, etc.</a:t>
            </a:r>
          </a:p>
          <a:p>
            <a:pPr marL="171450" indent="-171450" algn="l">
              <a:buFont typeface="Arial" panose="020B0604020202020204" pitchFamily="34" charset="0"/>
              <a:buChar char="•"/>
            </a:pPr>
            <a:r>
              <a:rPr lang="es-ES" sz="1200" kern="1200" dirty="0">
                <a:solidFill>
                  <a:schemeClr val="tx1"/>
                </a:solidFill>
                <a:latin typeface="+mn-lt"/>
                <a:ea typeface="+mn-ea"/>
                <a:cs typeface="+mn-cs"/>
              </a:rPr>
              <a:t>En la última columna tenemos distintos directorios que cuelga del directorio raíz y que son los que vamos a ver nosotros:</a:t>
            </a:r>
          </a:p>
          <a:p>
            <a:pPr marL="628650" lvl="1" indent="-171450" algn="l">
              <a:buFont typeface="Arial" panose="020B0604020202020204" pitchFamily="34" charset="0"/>
              <a:buChar char="•"/>
            </a:pPr>
            <a:endParaRPr lang="es-ES" sz="1200" kern="1200" dirty="0">
              <a:solidFill>
                <a:schemeClr val="tx1"/>
              </a:solidFill>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28</a:t>
            </a:fld>
            <a:endParaRPr lang="es-ES"/>
          </a:p>
        </p:txBody>
      </p:sp>
    </p:spTree>
    <p:extLst>
      <p:ext uri="{BB962C8B-B14F-4D97-AF65-F5344CB8AC3E}">
        <p14:creationId xmlns:p14="http://schemas.microsoft.com/office/powerpoint/2010/main" val="3215474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/home es un directorio donde se encuentran los directorios personales de los usuarios del sistema. Donde están las carpetas de cada usuario del ordenador como su escritorio.</a:t>
            </a:r>
          </a:p>
          <a:p>
            <a:r>
              <a:rPr lang="es-ES" dirty="0"/>
              <a:t>/</a:t>
            </a:r>
            <a:r>
              <a:rPr lang="es-ES" dirty="0" err="1"/>
              <a:t>mnt</a:t>
            </a:r>
            <a:r>
              <a:rPr lang="es-ES" dirty="0"/>
              <a:t>, a veces también se le llama /media y es el directorio que contiene todas las unidades físicas que tenemos montadas: discos duros, unidades de DVD, pen drives, etc.</a:t>
            </a:r>
          </a:p>
          <a:p>
            <a:r>
              <a:rPr lang="es-ES" dirty="0"/>
              <a:t>/</a:t>
            </a:r>
            <a:r>
              <a:rPr lang="es-ES" dirty="0" err="1"/>
              <a:t>opt</a:t>
            </a:r>
            <a:r>
              <a:rPr lang="es-ES" dirty="0"/>
              <a:t> sirve para admitir ficheros nuevos creados tras la modificación del sistema. Es un punto de montaje desde el que se instalan los paquetes de aplicación adicionales. En nuestro caso es donde se realiza la instalación del software bioinformático.</a:t>
            </a:r>
          </a:p>
        </p:txBody>
      </p:sp>
    </p:spTree>
    <p:extLst>
      <p:ext uri="{BB962C8B-B14F-4D97-AF65-F5344CB8AC3E}">
        <p14:creationId xmlns:p14="http://schemas.microsoft.com/office/powerpoint/2010/main" val="1119060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Vamos a empezar por el Sistema Operativo. OS por sus siglas en inglés </a:t>
            </a:r>
            <a:r>
              <a:rPr lang="es-ES" err="1"/>
              <a:t>Operative</a:t>
            </a:r>
            <a:r>
              <a:rPr lang="es-ES"/>
              <a:t> </a:t>
            </a:r>
            <a:r>
              <a:rPr lang="es-ES" err="1"/>
              <a:t>System</a:t>
            </a:r>
            <a:endParaRPr lang="es-ES"/>
          </a:p>
        </p:txBody>
      </p:sp>
      <p:sp>
        <p:nvSpPr>
          <p:cNvPr id="4" name="Marcador de número de diapositiva 3"/>
          <p:cNvSpPr>
            <a:spLocks noGrp="1"/>
          </p:cNvSpPr>
          <p:nvPr>
            <p:ph type="sldNum" sz="quarter" idx="5"/>
          </p:nvPr>
        </p:nvSpPr>
        <p:spPr/>
        <p:txBody>
          <a:bodyPr/>
          <a:lstStyle/>
          <a:p>
            <a:fld id="{841D9EDC-506A-4A8A-A1DF-A717CC939618}" type="slidenum">
              <a:rPr lang="es-ES" smtClean="0"/>
              <a:t>3</a:t>
            </a:fld>
            <a:endParaRPr lang="es-ES"/>
          </a:p>
        </p:txBody>
      </p:sp>
    </p:spTree>
    <p:extLst>
      <p:ext uri="{BB962C8B-B14F-4D97-AF65-F5344CB8AC3E}">
        <p14:creationId xmlns:p14="http://schemas.microsoft.com/office/powerpoint/2010/main" val="2975225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la izquierda tenéis el sistema de ficheros de Linux y a la derecha el sistema de ficheros de Windows. Como veis la estructura es totalmente diferente. En Linux no importan las particiones que tengas, como el disco C, D o F, como ya os hemos dicho todo cuelga del directorio padre que es barra (/) y a partir de ahí se estructura todo el sistema. Por ejemplo en Linux la carpeta Home que es el equivalente a la carpeta de Usuarios de Windows siempre está colgando del directorio barra, pero en Windows lo puedes tener en la partición C o en la partición D como en la imagen del ejemplo.</a:t>
            </a:r>
          </a:p>
          <a:p>
            <a:endParaRPr lang="es-ES" dirty="0"/>
          </a:p>
          <a:p>
            <a:r>
              <a:rPr lang="es-ES" dirty="0"/>
              <a:t>Otro ejemplo es cuando metes un CD en el ordenador. En Linux, todo lo que enchufes en el ordenador se encuentra dentro de la carpeta </a:t>
            </a:r>
            <a:r>
              <a:rPr lang="es-ES" dirty="0" err="1"/>
              <a:t>mnt</a:t>
            </a:r>
            <a:r>
              <a:rPr lang="es-ES" dirty="0"/>
              <a:t> que cuelga de barra. </a:t>
            </a:r>
            <a:r>
              <a:rPr lang="es-ES" dirty="0" err="1"/>
              <a:t>Mnt</a:t>
            </a:r>
            <a:r>
              <a:rPr lang="es-ES" dirty="0"/>
              <a:t> significa </a:t>
            </a:r>
            <a:r>
              <a:rPr lang="es-ES" dirty="0" err="1"/>
              <a:t>mount</a:t>
            </a:r>
            <a:r>
              <a:rPr lang="es-ES" dirty="0"/>
              <a:t>, montado, porque el CD que estás metiendo en el ordenador se Monta para que tu puedas acceder a el. En </a:t>
            </a:r>
            <a:r>
              <a:rPr lang="es-ES" dirty="0" err="1"/>
              <a:t>windows</a:t>
            </a:r>
            <a:r>
              <a:rPr lang="es-ES" dirty="0"/>
              <a:t> cuando se monta un dispositivo aparece dentro de la carpeta </a:t>
            </a:r>
            <a:r>
              <a:rPr lang="es-ES" dirty="0" err="1"/>
              <a:t>My</a:t>
            </a:r>
            <a:r>
              <a:rPr lang="es-ES" dirty="0"/>
              <a:t> </a:t>
            </a:r>
            <a:r>
              <a:rPr lang="es-ES" dirty="0" err="1"/>
              <a:t>Computer</a:t>
            </a:r>
            <a:r>
              <a:rPr lang="es-ES" dirty="0"/>
              <a:t> como un nuevo disco.</a:t>
            </a: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30</a:t>
            </a:fld>
            <a:endParaRPr lang="es-ES"/>
          </a:p>
        </p:txBody>
      </p:sp>
    </p:spTree>
    <p:extLst>
      <p:ext uri="{BB962C8B-B14F-4D97-AF65-F5344CB8AC3E}">
        <p14:creationId xmlns:p14="http://schemas.microsoft.com/office/powerpoint/2010/main" val="1575092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ya os hemos dicho, hay que indicar las rutas. La ruta o </a:t>
            </a:r>
            <a:r>
              <a:rPr lang="es-ES" dirty="0" err="1"/>
              <a:t>path</a:t>
            </a:r>
            <a:r>
              <a:rPr lang="es-ES" dirty="0"/>
              <a:t> de un fichero es la secuencia de directorios que se ha de recorrer para acceder a él, separados por una barra cada uno de ellos, es decir, es la dirección donde se encentra el fichero.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Teniendo en cuanta esta estructura de ficheros en árbol que hemos visto hace un momento, podemos deducir que existen distintas formas de definir la ruta a un archivo:</a:t>
            </a:r>
          </a:p>
          <a:p>
            <a:pPr marL="171450" indent="-171450">
              <a:buFont typeface="Arial" panose="020B0604020202020204" pitchFamily="34" charset="0"/>
              <a:buChar char="•"/>
            </a:pPr>
            <a:r>
              <a:rPr lang="es-ES" dirty="0"/>
              <a:t>Una sería la </a:t>
            </a:r>
            <a:r>
              <a:rPr lang="es-ES" b="1" dirty="0"/>
              <a:t>ruta absoluta</a:t>
            </a:r>
            <a:r>
              <a:rPr lang="es-ES" dirty="0"/>
              <a:t>, que determina la ruta a un fichero tomando como punto de partida el directorio padre (/) o raíz, de forma que es estático y siempre es igual.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Por ejemplo </a:t>
            </a:r>
            <a:r>
              <a:rPr lang="es-ES" b="0" dirty="0"/>
              <a:t>desde </a:t>
            </a:r>
            <a:r>
              <a:rPr lang="es-ES" sz="1400" b="0" spc="-5" dirty="0"/>
              <a:t>/ el directorio </a:t>
            </a:r>
            <a:r>
              <a:rPr lang="es-ES" sz="1200" b="0" spc="-5" dirty="0"/>
              <a:t>home, separado </a:t>
            </a:r>
            <a:r>
              <a:rPr lang="es-ES" sz="1200" spc="-5" dirty="0"/>
              <a:t>por barra del siguiente directorio que es alumn</a:t>
            </a:r>
            <a:r>
              <a:rPr lang="es-ES" sz="1200" dirty="0"/>
              <a:t>o</a:t>
            </a:r>
            <a:r>
              <a:rPr lang="es-ES" sz="1200" spc="-10" dirty="0"/>
              <a:t>1, barra el siguiente directorio que es d</a:t>
            </a:r>
            <a:r>
              <a:rPr lang="es-ES" sz="1200" spc="-5" dirty="0"/>
              <a:t>ir</a:t>
            </a:r>
            <a:r>
              <a:rPr lang="es-ES" sz="1200" spc="-10" dirty="0"/>
              <a:t>1 y barra separado del archivo final que es </a:t>
            </a:r>
            <a:r>
              <a:rPr lang="es-ES" sz="1200" spc="-5" dirty="0"/>
              <a:t>li</a:t>
            </a:r>
            <a:r>
              <a:rPr lang="es-ES" sz="1200" spc="-10" dirty="0"/>
              <a:t>b</a:t>
            </a:r>
            <a:r>
              <a:rPr lang="es-ES" sz="1200" dirty="0"/>
              <a:t>r</a:t>
            </a:r>
            <a:r>
              <a:rPr lang="es-ES" sz="1200" spc="-10" dirty="0"/>
              <a:t>o</a:t>
            </a:r>
            <a:r>
              <a:rPr lang="es-ES" sz="1200" dirty="0"/>
              <a:t>.</a:t>
            </a:r>
            <a:r>
              <a:rPr lang="es-ES" sz="1200" spc="-10" dirty="0"/>
              <a:t>t</a:t>
            </a:r>
            <a:r>
              <a:rPr lang="es-ES" sz="1200" spc="-20" dirty="0"/>
              <a:t>x</a:t>
            </a:r>
            <a:r>
              <a:rPr lang="es-ES" sz="1200" dirty="0"/>
              <a:t>t</a:t>
            </a:r>
            <a:endParaRPr lang="es-ES" dirty="0"/>
          </a:p>
          <a:p>
            <a:pPr marL="171450" indent="-171450">
              <a:buFont typeface="Arial" panose="020B0604020202020204" pitchFamily="34" charset="0"/>
              <a:buChar char="•"/>
            </a:pPr>
            <a:r>
              <a:rPr lang="es-ES" dirty="0"/>
              <a:t>Otra forma es la </a:t>
            </a:r>
            <a:r>
              <a:rPr lang="es-ES" b="1" dirty="0"/>
              <a:t>ruta relativa </a:t>
            </a:r>
            <a:r>
              <a:rPr lang="es-ES" dirty="0"/>
              <a:t>que determina la ruta a un fichero tomando como punto de partida el directorio o en el que nos encontramos actualmente. De forma que es variable porque es dependiente de nuestro directorio actual, y necesitamos un código para indicar el directorio actual (que sería el punto) y el directorio anterior o padre (que serían los dos puntos)  En el ejemplo anterior:</a:t>
            </a:r>
          </a:p>
          <a:p>
            <a:pPr marL="628650" lvl="1" indent="-171450">
              <a:buFont typeface="Arial" panose="020B0604020202020204" pitchFamily="34" charset="0"/>
              <a:buChar char="•"/>
            </a:pPr>
            <a:r>
              <a:rPr lang="es-ES" dirty="0"/>
              <a:t>Si nos encontrásemos en el directorio home, la ruta sería ./alumno1/dir1/libro.txt. El punto es porque determina el directorio en el que nos encontramos actualmente</a:t>
            </a:r>
          </a:p>
          <a:p>
            <a:pPr marL="628650" lvl="1" indent="-171450">
              <a:buFont typeface="Arial" panose="020B0604020202020204" pitchFamily="34" charset="0"/>
              <a:buChar char="•"/>
            </a:pPr>
            <a:r>
              <a:rPr lang="es-ES" dirty="0"/>
              <a:t>Si nos encontrásemos en el directorio alumno 1 sería dir1/libro.txt o ./dir1/libro.txt, es exactamente lo mismo</a:t>
            </a:r>
          </a:p>
          <a:p>
            <a:pPr marL="628650" lvl="1" indent="-171450">
              <a:buFont typeface="Arial" panose="020B0604020202020204" pitchFamily="34" charset="0"/>
              <a:buChar char="•"/>
            </a:pPr>
            <a:r>
              <a:rPr lang="es-ES" dirty="0"/>
              <a:t>O si nos encontrásemos dentro del directorio dir1 sería Libro.txt</a:t>
            </a:r>
          </a:p>
          <a:p>
            <a:endParaRPr lang="es-ES" dirty="0"/>
          </a:p>
          <a:p>
            <a:r>
              <a:rPr lang="es-ES" dirty="0"/>
              <a:t>Para que lo entendáis con un ejemplo del día a día, explicando las direcciones en carretera para llegar hasta </a:t>
            </a:r>
            <a:r>
              <a:rPr lang="es-ES" dirty="0" err="1"/>
              <a:t>majadahonda</a:t>
            </a:r>
            <a:endParaRPr lang="es-ES" dirty="0"/>
          </a:p>
          <a:p>
            <a:pPr marL="171450" indent="-171450">
              <a:buFont typeface="Arial" panose="020B0604020202020204" pitchFamily="34" charset="0"/>
              <a:buChar char="•"/>
            </a:pPr>
            <a:r>
              <a:rPr lang="es-ES" dirty="0"/>
              <a:t>La ruta absoluta sería la ruta de como llegar desde la raíz, que es el Km0 en la plaza de Sol, hasta Majadahonda. La ruta desde el inicio de las carreteras en el Km0 a Majadahonda es la misma en tu casa que en Bilbao.</a:t>
            </a:r>
          </a:p>
          <a:p>
            <a:pPr marL="171450" indent="-171450">
              <a:buFont typeface="Arial" panose="020B0604020202020204" pitchFamily="34" charset="0"/>
              <a:buChar char="•"/>
            </a:pPr>
            <a:r>
              <a:rPr lang="es-ES" dirty="0"/>
              <a:t>La ruta relativa sería la ruta que tienes que hacer desde tu casa para llegar al ISCIII. Esta ruta solo vale si estás en tu casa, pero la ruta desde el Km0 vale estés donde estés.</a:t>
            </a: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31</a:t>
            </a:fld>
            <a:endParaRPr lang="es-ES"/>
          </a:p>
        </p:txBody>
      </p:sp>
    </p:spTree>
    <p:extLst>
      <p:ext uri="{BB962C8B-B14F-4D97-AF65-F5344CB8AC3E}">
        <p14:creationId xmlns:p14="http://schemas.microsoft.com/office/powerpoint/2010/main" val="2503333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Aquí tenemos algunos ejemplos:</a:t>
            </a:r>
          </a:p>
          <a:p>
            <a:r>
              <a:rPr lang="es-ES" dirty="0"/>
              <a:t>En la imagen de la derecha nos encontramos dentro del directorio Dir1. Si queremos representar el recorrido hasta el </a:t>
            </a:r>
            <a:r>
              <a:rPr lang="es-ES" dirty="0" err="1"/>
              <a:t>directiorio</a:t>
            </a:r>
            <a:r>
              <a:rPr lang="es-ES" dirty="0"/>
              <a:t> home es: ../../ es decir, dos directorios por encima. Con un solo .. Estaríamos en alumno1 y con otro ../ dentro de alumno1 llegamos al home.</a:t>
            </a:r>
          </a:p>
          <a:p>
            <a:endParaRPr lang="es-ES" dirty="0"/>
          </a:p>
          <a:p>
            <a:r>
              <a:rPr lang="es-ES" dirty="0"/>
              <a:t>Si quisiéramos ir al directorio alumno2, primero tenemos que llegar hasta el directorio home, y desde ahí ir a alumno2, así que sería ../../alumno2.</a:t>
            </a:r>
          </a:p>
          <a:p>
            <a:endParaRPr lang="es-ES" dirty="0"/>
          </a:p>
          <a:p>
            <a:r>
              <a:rPr lang="es-ES" dirty="0"/>
              <a:t>Si quisiéramos ir a Dir2 desde Dir1 donde estamos, primero tenemos que ir a alumno1 y desde ahí a Dir2, así que sería ../Dir2.</a:t>
            </a:r>
          </a:p>
        </p:txBody>
      </p:sp>
    </p:spTree>
    <p:extLst>
      <p:ext uri="{BB962C8B-B14F-4D97-AF65-F5344CB8AC3E}">
        <p14:creationId xmlns:p14="http://schemas.microsoft.com/office/powerpoint/2010/main" val="3323760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Vamos a ver si lo habéis entendido. Si nos encontramos dentro del directorio alumno1</a:t>
            </a:r>
          </a:p>
          <a:p>
            <a:pPr marL="171450" indent="-171450">
              <a:buFont typeface="Arial" panose="020B0604020202020204" pitchFamily="34" charset="0"/>
              <a:buChar char="•"/>
            </a:pPr>
            <a:r>
              <a:rPr lang="es-ES"/>
              <a:t>quién es el directorio padre? Home</a:t>
            </a:r>
          </a:p>
          <a:p>
            <a:pPr marL="171450" indent="-171450">
              <a:buFont typeface="Arial" panose="020B0604020202020204" pitchFamily="34" charset="0"/>
              <a:buChar char="•"/>
            </a:pPr>
            <a:r>
              <a:rPr lang="es-ES"/>
              <a:t>Y quien o quienes serían los directorios hijos?: </a:t>
            </a:r>
            <a:r>
              <a:rPr lang="es-ES" err="1"/>
              <a:t>Dir</a:t>
            </a:r>
            <a:r>
              <a:rPr lang="es-ES"/>
              <a:t> y Dir2</a:t>
            </a:r>
          </a:p>
        </p:txBody>
      </p:sp>
    </p:spTree>
    <p:extLst>
      <p:ext uri="{BB962C8B-B14F-4D97-AF65-F5344CB8AC3E}">
        <p14:creationId xmlns:p14="http://schemas.microsoft.com/office/powerpoint/2010/main" val="329144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Esta es la respuesta!</a:t>
            </a:r>
          </a:p>
        </p:txBody>
      </p:sp>
    </p:spTree>
    <p:extLst>
      <p:ext uri="{BB962C8B-B14F-4D97-AF65-F5344CB8AC3E}">
        <p14:creationId xmlns:p14="http://schemas.microsoft.com/office/powerpoint/2010/main" val="3024725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Otro ejercicio:</a:t>
            </a:r>
          </a:p>
          <a:p>
            <a:r>
              <a:rPr lang="es-ES"/>
              <a:t>Si nos encontramos en el directorio alumno1:</a:t>
            </a:r>
          </a:p>
          <a:p>
            <a:pPr marL="171450" indent="-171450">
              <a:buFont typeface="Arial" panose="020B0604020202020204" pitchFamily="34" charset="0"/>
              <a:buChar char="•"/>
            </a:pPr>
            <a:r>
              <a:rPr lang="es-ES"/>
              <a:t>Cual es la ruta absoluta a Libro1.txt: /home/alumno1/Dir1/Libro.txt</a:t>
            </a:r>
          </a:p>
          <a:p>
            <a:pPr marL="171450" indent="-171450">
              <a:buFont typeface="Arial" panose="020B0604020202020204" pitchFamily="34" charset="0"/>
              <a:buChar char="•"/>
            </a:pPr>
            <a:r>
              <a:rPr lang="es-ES"/>
              <a:t>Y la ruta relativa, desde alumno1?: ./Dir1/Libro.txt o Dir1/Libro.txt</a:t>
            </a:r>
          </a:p>
          <a:p>
            <a:endParaRPr lang="es-ES"/>
          </a:p>
        </p:txBody>
      </p:sp>
    </p:spTree>
    <p:extLst>
      <p:ext uri="{BB962C8B-B14F-4D97-AF65-F5344CB8AC3E}">
        <p14:creationId xmlns:p14="http://schemas.microsoft.com/office/powerpoint/2010/main" val="2813443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En la ruta absoluta, no importa el directorio en el que nos encontremos.</a:t>
            </a:r>
          </a:p>
        </p:txBody>
      </p:sp>
    </p:spTree>
    <p:extLst>
      <p:ext uri="{BB962C8B-B14F-4D97-AF65-F5344CB8AC3E}">
        <p14:creationId xmlns:p14="http://schemas.microsoft.com/office/powerpoint/2010/main" val="2366159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En la ruta relativa importa cual es el directorio actual, </a:t>
            </a:r>
            <a:r>
              <a:rPr lang="es-ES" err="1"/>
              <a:t>pwd</a:t>
            </a:r>
            <a:r>
              <a:rPr lang="es-ES"/>
              <a:t> o punto.</a:t>
            </a:r>
          </a:p>
        </p:txBody>
      </p:sp>
    </p:spTree>
    <p:extLst>
      <p:ext uri="{BB962C8B-B14F-4D97-AF65-F5344CB8AC3E}">
        <p14:creationId xmlns:p14="http://schemas.microsoft.com/office/powerpoint/2010/main" val="3790127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Ahora vamos a ver cuales son los usuarios de Linux y los privilegios o permisos.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38</a:t>
            </a:fld>
            <a:endParaRPr lang="es-ES"/>
          </a:p>
        </p:txBody>
      </p:sp>
    </p:spTree>
    <p:extLst>
      <p:ext uri="{BB962C8B-B14F-4D97-AF65-F5344CB8AC3E}">
        <p14:creationId xmlns:p14="http://schemas.microsoft.com/office/powerpoint/2010/main" val="1478756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principales características de los usuarios de Linux son:</a:t>
            </a:r>
          </a:p>
          <a:p>
            <a:pPr marL="171450" indent="-171450">
              <a:buFont typeface="Arial" panose="020B0604020202020204" pitchFamily="34" charset="0"/>
              <a:buChar char="•"/>
            </a:pPr>
            <a:r>
              <a:rPr lang="es-ES" dirty="0"/>
              <a:t>Los usuarios pueden estar asociados a una persona o a proceso de computación</a:t>
            </a:r>
          </a:p>
          <a:p>
            <a:pPr marL="171450" indent="-171450">
              <a:buFont typeface="Arial" panose="020B0604020202020204" pitchFamily="34" charset="0"/>
              <a:buChar char="•"/>
            </a:pPr>
            <a:r>
              <a:rPr lang="es-ES" dirty="0"/>
              <a:t>Todos los usuarios pueden pertenecer a uno o más grupos</a:t>
            </a:r>
          </a:p>
          <a:p>
            <a:pPr marL="171450" indent="-171450">
              <a:buFont typeface="Arial" panose="020B0604020202020204" pitchFamily="34" charset="0"/>
              <a:buChar char="•"/>
            </a:pPr>
            <a:r>
              <a:rPr lang="es-ES" dirty="0"/>
              <a:t>Todos los usuarios tienen una carpeta personal propia dentro de la carpeta home</a:t>
            </a:r>
          </a:p>
          <a:p>
            <a:pPr marL="171450" indent="-171450">
              <a:buFont typeface="Arial" panose="020B0604020202020204" pitchFamily="34" charset="0"/>
              <a:buChar char="•"/>
            </a:pPr>
            <a:r>
              <a:rPr lang="es-ES" dirty="0"/>
              <a:t>Los usuarios son los dueños (es decir tienen permisos de propietario) en todos los archivos que creados por ellos, directa o indirectamente</a:t>
            </a:r>
          </a:p>
          <a:p>
            <a:pPr marL="171450" indent="-171450">
              <a:buFont typeface="Arial" panose="020B0604020202020204" pitchFamily="34" charset="0"/>
              <a:buChar char="•"/>
            </a:pPr>
            <a:r>
              <a:rPr lang="es-ES" dirty="0"/>
              <a:t>Los usuarios pueden cambiar los permisos de los archivos que son suyos.</a:t>
            </a:r>
          </a:p>
          <a:p>
            <a:pPr marL="171450" indent="-171450">
              <a:buFont typeface="Arial" panose="020B0604020202020204" pitchFamily="34" charset="0"/>
              <a:buChar char="•"/>
            </a:pPr>
            <a:r>
              <a:rPr lang="es-ES" dirty="0"/>
              <a:t>Los usuarios poseen permisos sobre los procesos que ejecutan</a:t>
            </a:r>
          </a:p>
          <a:p>
            <a:pPr marL="171450" indent="-171450">
              <a:buFont typeface="Arial" panose="020B0604020202020204" pitchFamily="34" charset="0"/>
              <a:buChar char="•"/>
            </a:pPr>
            <a:r>
              <a:rPr lang="es-ES" dirty="0"/>
              <a:t>El super usuario </a:t>
            </a:r>
            <a:r>
              <a:rPr lang="es-ES" dirty="0" err="1"/>
              <a:t>root</a:t>
            </a:r>
            <a:r>
              <a:rPr lang="es-ES" dirty="0"/>
              <a:t> tiene permiso sobre todo. Esto es como los permisos de administrador, cuando queréis instalar algo en el ordenador </a:t>
            </a:r>
            <a:r>
              <a:rPr lang="es-ES" dirty="0" err="1"/>
              <a:t>windows</a:t>
            </a:r>
            <a:r>
              <a:rPr lang="es-ES" dirty="0"/>
              <a:t> del ISCIII y no os deja, es porque no sois el </a:t>
            </a:r>
            <a:r>
              <a:rPr lang="es-ES" dirty="0" err="1"/>
              <a:t>root</a:t>
            </a:r>
            <a:r>
              <a:rPr lang="es-ES" dirty="0"/>
              <a:t> del ordenador, es decir el administrador.</a:t>
            </a:r>
          </a:p>
          <a:p>
            <a:pPr marL="171450" indent="-171450">
              <a:buFont typeface="Arial" panose="020B0604020202020204" pitchFamily="34" charset="0"/>
              <a:buChar char="•"/>
            </a:pPr>
            <a:r>
              <a:rPr lang="es-ES" dirty="0"/>
              <a:t>Como todo usuario, </a:t>
            </a:r>
            <a:r>
              <a:rPr lang="es-ES" dirty="0" err="1"/>
              <a:t>root</a:t>
            </a:r>
            <a:r>
              <a:rPr lang="es-ES" dirty="0"/>
              <a:t> también tiene una carpeta home, pero la carpeta home del super usuario </a:t>
            </a:r>
            <a:r>
              <a:rPr lang="es-ES" dirty="0" err="1"/>
              <a:t>root</a:t>
            </a:r>
            <a:r>
              <a:rPr lang="es-ES" dirty="0"/>
              <a:t> esta en /</a:t>
            </a:r>
            <a:r>
              <a:rPr lang="es-ES" dirty="0" err="1"/>
              <a:t>root</a:t>
            </a:r>
            <a:r>
              <a:rPr lang="es-ES" dirty="0"/>
              <a:t>, no en /home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39</a:t>
            </a:fld>
            <a:endParaRPr lang="es-ES"/>
          </a:p>
        </p:txBody>
      </p:sp>
    </p:spTree>
    <p:extLst>
      <p:ext uri="{BB962C8B-B14F-4D97-AF65-F5344CB8AC3E}">
        <p14:creationId xmlns:p14="http://schemas.microsoft.com/office/powerpoint/2010/main" val="4044829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Linux, cuyo logo es el pingüino ese que veis a la derecha, es un Sistema Operativo, de código abierto, multi-tarea y multi-usuario. Cada uno de estos conceptos os los vamos a explicar a continuación de forma más detallada.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a:t>
            </a:fld>
            <a:endParaRPr lang="es-ES"/>
          </a:p>
        </p:txBody>
      </p:sp>
    </p:spTree>
    <p:extLst>
      <p:ext uri="{BB962C8B-B14F-4D97-AF65-F5344CB8AC3E}">
        <p14:creationId xmlns:p14="http://schemas.microsoft.com/office/powerpoint/2010/main" val="24260525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la parte de permisos. Los permisos como su propio nombre indica son los derechos de los usuarios para actuar sobre los archivos o directorios. Existen tres tipos de permisos de actuación sobre los ficheros:</a:t>
            </a:r>
          </a:p>
          <a:p>
            <a:pPr marL="171450" indent="-171450">
              <a:buFont typeface="Arial" panose="020B0604020202020204" pitchFamily="34" charset="0"/>
              <a:buChar char="•"/>
            </a:pPr>
            <a:r>
              <a:rPr lang="es-ES" dirty="0"/>
              <a:t>Permiso de lectura, que se abrevia con una r minúscula. Estos permisos permiten a la persona que tiene permisos de lectura ver el contenido de los archivos. En el caso de directorios, el permiso de lectura permite listar el contenido de los directorios.</a:t>
            </a:r>
          </a:p>
          <a:p>
            <a:pPr marL="171450" indent="-171450">
              <a:buFont typeface="Arial" panose="020B0604020202020204" pitchFamily="34" charset="0"/>
              <a:buChar char="•"/>
            </a:pPr>
            <a:r>
              <a:rPr lang="es-ES" dirty="0"/>
              <a:t>Permisos de escritura, que se abrevia con w minúscula, permite a los usuarios con este permiso modificar el contenido del archivo. En el caso de los directorios, este permiso permite editar el contenido (los archivos del directorio)</a:t>
            </a:r>
          </a:p>
          <a:p>
            <a:pPr marL="171450" indent="-171450">
              <a:buFont typeface="Arial" panose="020B0604020202020204" pitchFamily="34" charset="0"/>
              <a:buChar char="•"/>
            </a:pPr>
            <a:r>
              <a:rPr lang="es-ES" dirty="0"/>
              <a:t>Permisos de ejecución que se abrevia con la letra x minúscula, permiten ejecutar o correr un archivo que contiene un programa o script. Para el caso de los directorios, el permiso de ejecución permite moverte dentro del directorio y convertirlo en tu directorio actual (</a:t>
            </a:r>
            <a:r>
              <a:rPr lang="es-ES" dirty="0" err="1"/>
              <a:t>pwd</a:t>
            </a:r>
            <a:r>
              <a:rPr lang="es-ES" dirty="0"/>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40</a:t>
            </a:fld>
            <a:endParaRPr lang="es-ES"/>
          </a:p>
        </p:txBody>
      </p:sp>
    </p:spTree>
    <p:extLst>
      <p:ext uri="{BB962C8B-B14F-4D97-AF65-F5344CB8AC3E}">
        <p14:creationId xmlns:p14="http://schemas.microsoft.com/office/powerpoint/2010/main" val="2325965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55600" indent="-342900">
              <a:lnSpc>
                <a:spcPct val="100000"/>
              </a:lnSpc>
              <a:buFont typeface="Arial"/>
              <a:buChar char="•"/>
              <a:tabLst>
                <a:tab pos="356235" algn="l"/>
              </a:tabLst>
            </a:pPr>
            <a:r>
              <a:rPr lang="es-ES" b="0" u="none" spc="-10" dirty="0">
                <a:latin typeface="Arial"/>
                <a:cs typeface="Arial"/>
              </a:rPr>
              <a:t>Lo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p</a:t>
            </a:r>
            <a:r>
              <a:rPr lang="es-ES" b="0" u="none" spc="-15" dirty="0">
                <a:latin typeface="Arial"/>
                <a:cs typeface="Arial"/>
              </a:rPr>
              <a:t>e</a:t>
            </a:r>
            <a:r>
              <a:rPr lang="es-ES" b="0" u="none" dirty="0">
                <a:latin typeface="Arial"/>
                <a:cs typeface="Arial"/>
              </a:rPr>
              <a:t>rm</a:t>
            </a:r>
            <a:r>
              <a:rPr lang="es-ES" b="0" u="none" spc="-10" dirty="0">
                <a:latin typeface="Arial"/>
                <a:cs typeface="Arial"/>
              </a:rPr>
              <a:t>i</a:t>
            </a:r>
            <a:r>
              <a:rPr lang="es-ES" b="0" u="none" dirty="0">
                <a:latin typeface="Arial"/>
                <a:cs typeface="Arial"/>
              </a:rPr>
              <a:t>s</a:t>
            </a:r>
            <a:r>
              <a:rPr lang="es-ES" b="0" u="none" spc="-10" dirty="0">
                <a:latin typeface="Arial"/>
                <a:cs typeface="Arial"/>
              </a:rPr>
              <a:t>o</a:t>
            </a:r>
            <a:r>
              <a:rPr lang="es-ES" b="0" u="none" dirty="0">
                <a:latin typeface="Arial"/>
                <a:cs typeface="Arial"/>
              </a:rPr>
              <a:t>s</a:t>
            </a:r>
            <a:r>
              <a:rPr lang="es-ES" b="0" u="none" spc="60" dirty="0">
                <a:latin typeface="Times New Roman"/>
                <a:cs typeface="Times New Roman"/>
              </a:rPr>
              <a:t> </a:t>
            </a:r>
            <a:r>
              <a:rPr lang="es-ES" b="0" u="none" spc="-10" dirty="0">
                <a:latin typeface="Arial"/>
                <a:cs typeface="Arial"/>
              </a:rPr>
              <a:t>d</a:t>
            </a:r>
            <a:r>
              <a:rPr lang="es-ES" b="0" u="none" dirty="0">
                <a:latin typeface="Arial"/>
                <a:cs typeface="Arial"/>
              </a:rPr>
              <a:t>e</a:t>
            </a:r>
            <a:r>
              <a:rPr lang="es-ES" b="0" u="none" spc="55" dirty="0">
                <a:latin typeface="Times New Roman"/>
                <a:cs typeface="Times New Roman"/>
              </a:rPr>
              <a:t> </a:t>
            </a:r>
            <a:r>
              <a:rPr lang="es-ES" b="0" u="none" spc="-10" dirty="0">
                <a:latin typeface="Arial"/>
                <a:cs typeface="Arial"/>
              </a:rPr>
              <a:t>u</a:t>
            </a:r>
            <a:r>
              <a:rPr lang="es-ES" b="0" u="none" dirty="0">
                <a:latin typeface="Arial"/>
                <a:cs typeface="Arial"/>
              </a:rPr>
              <a:t>n</a:t>
            </a:r>
            <a:r>
              <a:rPr lang="es-ES" b="0" u="none" spc="45" dirty="0">
                <a:latin typeface="Times New Roman"/>
                <a:cs typeface="Times New Roman"/>
              </a:rPr>
              <a:t> </a:t>
            </a:r>
            <a:r>
              <a:rPr lang="es-ES" b="0" u="none" dirty="0">
                <a:latin typeface="Arial"/>
                <a:cs typeface="Arial"/>
              </a:rPr>
              <a:t>f</a:t>
            </a:r>
            <a:r>
              <a:rPr lang="es-ES" b="0" u="none" spc="-5" dirty="0">
                <a:latin typeface="Arial"/>
                <a:cs typeface="Arial"/>
              </a:rPr>
              <a:t>ic</a:t>
            </a:r>
            <a:r>
              <a:rPr lang="es-ES" b="0" u="none" spc="-15" dirty="0">
                <a:latin typeface="Arial"/>
                <a:cs typeface="Arial"/>
              </a:rPr>
              <a:t>h</a:t>
            </a:r>
            <a:r>
              <a:rPr lang="es-ES" b="0" u="none" spc="-10" dirty="0">
                <a:latin typeface="Arial"/>
                <a:cs typeface="Arial"/>
              </a:rPr>
              <a:t>e</a:t>
            </a:r>
            <a:r>
              <a:rPr lang="es-ES" b="0" u="none" dirty="0">
                <a:latin typeface="Arial"/>
                <a:cs typeface="Arial"/>
              </a:rPr>
              <a:t>ro</a:t>
            </a:r>
            <a:r>
              <a:rPr lang="es-ES" b="0" u="none" spc="55" dirty="0">
                <a:latin typeface="Times New Roman"/>
                <a:cs typeface="Times New Roman"/>
              </a:rPr>
              <a:t> </a:t>
            </a:r>
            <a:r>
              <a:rPr lang="es-ES" b="0" u="none" dirty="0">
                <a:latin typeface="Arial"/>
                <a:cs typeface="Arial"/>
              </a:rPr>
              <a:t>s</a:t>
            </a:r>
            <a:r>
              <a:rPr lang="es-ES" b="0" u="none" spc="-10" dirty="0">
                <a:latin typeface="Arial"/>
                <a:cs typeface="Arial"/>
              </a:rPr>
              <a:t>o</a:t>
            </a:r>
            <a:r>
              <a:rPr lang="es-ES" b="0" u="none" spc="-5" dirty="0">
                <a:latin typeface="Arial"/>
                <a:cs typeface="Arial"/>
              </a:rPr>
              <a:t>l</a:t>
            </a:r>
            <a:r>
              <a:rPr lang="es-ES" b="0" u="none" dirty="0">
                <a:latin typeface="Arial"/>
                <a:cs typeface="Arial"/>
              </a:rPr>
              <a:t>o</a:t>
            </a:r>
            <a:r>
              <a:rPr lang="es-ES" b="0" u="none" spc="40" dirty="0">
                <a:latin typeface="Times New Roman"/>
                <a:cs typeface="Times New Roman"/>
              </a:rPr>
              <a:t> </a:t>
            </a:r>
            <a:r>
              <a:rPr lang="es-ES" b="0" u="none" spc="-5" dirty="0">
                <a:latin typeface="Arial"/>
                <a:cs typeface="Arial"/>
              </a:rPr>
              <a:t>p</a:t>
            </a:r>
            <a:r>
              <a:rPr lang="es-ES" b="0" u="none" spc="-10" dirty="0">
                <a:latin typeface="Arial"/>
                <a:cs typeface="Arial"/>
              </a:rPr>
              <a:t>uede</a:t>
            </a:r>
            <a:r>
              <a:rPr lang="es-ES" b="0" u="none" dirty="0">
                <a:latin typeface="Arial"/>
                <a:cs typeface="Arial"/>
              </a:rPr>
              <a:t>n</a:t>
            </a:r>
            <a:r>
              <a:rPr lang="es-ES" b="0" u="none" spc="70" dirty="0">
                <a:latin typeface="Times New Roman"/>
                <a:cs typeface="Times New Roman"/>
              </a:rPr>
              <a:t> </a:t>
            </a:r>
            <a:r>
              <a:rPr lang="es-ES" b="0" u="none" dirty="0">
                <a:latin typeface="Arial"/>
                <a:cs typeface="Arial"/>
              </a:rPr>
              <a:t>s</a:t>
            </a:r>
            <a:r>
              <a:rPr lang="es-ES" b="0" u="none" spc="-10" dirty="0">
                <a:latin typeface="Arial"/>
                <a:cs typeface="Arial"/>
              </a:rPr>
              <a:t>e</a:t>
            </a:r>
            <a:r>
              <a:rPr lang="es-ES" b="0" u="none" dirty="0">
                <a:latin typeface="Arial"/>
                <a:cs typeface="Arial"/>
              </a:rPr>
              <a:t>r</a:t>
            </a:r>
            <a:r>
              <a:rPr lang="es-ES" b="0" u="none" spc="50" dirty="0">
                <a:latin typeface="Times New Roman"/>
                <a:cs typeface="Times New Roman"/>
              </a:rPr>
              <a:t> </a:t>
            </a:r>
            <a:r>
              <a:rPr lang="es-ES" b="0" u="none" spc="-5" dirty="0">
                <a:latin typeface="Arial"/>
                <a:cs typeface="Arial"/>
              </a:rPr>
              <a:t>a</a:t>
            </a:r>
            <a:r>
              <a:rPr lang="es-ES" b="0" u="none" spc="-10" dirty="0">
                <a:latin typeface="Arial"/>
                <a:cs typeface="Arial"/>
              </a:rPr>
              <a:t>l</a:t>
            </a:r>
            <a:r>
              <a:rPr lang="es-ES" b="0" u="none" dirty="0">
                <a:latin typeface="Arial"/>
                <a:cs typeface="Arial"/>
              </a:rPr>
              <a:t>ter</a:t>
            </a:r>
            <a:r>
              <a:rPr lang="es-ES" b="0" u="none" spc="-15" dirty="0">
                <a:latin typeface="Arial"/>
                <a:cs typeface="Arial"/>
              </a:rPr>
              <a:t>a</a:t>
            </a:r>
            <a:r>
              <a:rPr lang="es-ES" b="0" u="none" spc="-10" dirty="0">
                <a:latin typeface="Arial"/>
                <a:cs typeface="Arial"/>
              </a:rPr>
              <a:t>do</a:t>
            </a:r>
            <a:r>
              <a:rPr lang="es-ES" b="0" u="none" dirty="0">
                <a:latin typeface="Arial"/>
                <a:cs typeface="Arial"/>
              </a:rPr>
              <a:t>s</a:t>
            </a:r>
            <a:r>
              <a:rPr lang="es-ES" b="0" u="none" spc="60" dirty="0">
                <a:latin typeface="Times New Roman"/>
                <a:cs typeface="Times New Roman"/>
              </a:rPr>
              <a:t> </a:t>
            </a:r>
            <a:r>
              <a:rPr lang="es-ES" b="0" u="none" spc="-10" dirty="0">
                <a:latin typeface="Arial"/>
                <a:cs typeface="Arial"/>
              </a:rPr>
              <a:t>po</a:t>
            </a:r>
            <a:r>
              <a:rPr lang="es-ES" b="0" u="none" dirty="0">
                <a:latin typeface="Arial"/>
                <a:cs typeface="Arial"/>
              </a:rPr>
              <a:t>r</a:t>
            </a:r>
            <a:r>
              <a:rPr lang="es-ES" b="0" u="none" spc="60" dirty="0">
                <a:latin typeface="Times New Roman"/>
                <a:cs typeface="Times New Roman"/>
              </a:rPr>
              <a:t> </a:t>
            </a:r>
            <a:r>
              <a:rPr lang="es-ES" b="0" u="none" dirty="0">
                <a:latin typeface="Arial"/>
                <a:cs typeface="Arial"/>
              </a:rPr>
              <a:t>su</a:t>
            </a:r>
            <a:r>
              <a:rPr lang="es-ES" b="0" u="none" spc="40" dirty="0">
                <a:latin typeface="Times New Roman"/>
                <a:cs typeface="Times New Roman"/>
              </a:rPr>
              <a:t> </a:t>
            </a:r>
            <a:r>
              <a:rPr lang="es-ES" b="0" u="none" spc="-5" dirty="0">
                <a:latin typeface="Arial"/>
                <a:cs typeface="Arial"/>
              </a:rPr>
              <a:t>pr</a:t>
            </a:r>
            <a:r>
              <a:rPr lang="es-ES" b="0" u="none" spc="-10" dirty="0">
                <a:latin typeface="Arial"/>
                <a:cs typeface="Arial"/>
              </a:rPr>
              <a:t>op</a:t>
            </a:r>
            <a:r>
              <a:rPr lang="es-ES" b="0" u="none" spc="-5" dirty="0">
                <a:latin typeface="Arial"/>
                <a:cs typeface="Arial"/>
              </a:rPr>
              <a:t>i</a:t>
            </a:r>
            <a:r>
              <a:rPr lang="es-ES" b="0" u="none" spc="-15" dirty="0">
                <a:latin typeface="Arial"/>
                <a:cs typeface="Arial"/>
              </a:rPr>
              <a:t>e</a:t>
            </a:r>
            <a:r>
              <a:rPr lang="es-ES" b="0" u="none" dirty="0">
                <a:latin typeface="Arial"/>
                <a:cs typeface="Arial"/>
              </a:rPr>
              <a:t>tar</a:t>
            </a:r>
            <a:r>
              <a:rPr lang="es-ES" b="0" u="none" spc="-10" dirty="0">
                <a:latin typeface="Arial"/>
                <a:cs typeface="Arial"/>
              </a:rPr>
              <a:t>io</a:t>
            </a:r>
            <a:r>
              <a:rPr lang="es-ES" b="0" u="none" dirty="0">
                <a:latin typeface="Arial"/>
                <a:cs typeface="Arial"/>
              </a:rPr>
              <a:t>, </a:t>
            </a:r>
            <a:r>
              <a:rPr lang="es-ES" b="0" u="none" spc="-5" dirty="0">
                <a:latin typeface="Arial"/>
                <a:cs typeface="Arial"/>
              </a:rPr>
              <a:t>us</a:t>
            </a:r>
            <a:r>
              <a:rPr lang="es-ES" b="0" u="none" spc="-10" dirty="0">
                <a:latin typeface="Arial"/>
                <a:cs typeface="Arial"/>
              </a:rPr>
              <a:t>u</a:t>
            </a:r>
            <a:r>
              <a:rPr lang="es-ES" b="0" u="none" spc="-5" dirty="0">
                <a:latin typeface="Arial"/>
                <a:cs typeface="Arial"/>
              </a:rPr>
              <a:t>ar</a:t>
            </a:r>
            <a:r>
              <a:rPr lang="es-ES" b="0" u="none" spc="-10" dirty="0">
                <a:latin typeface="Arial"/>
                <a:cs typeface="Arial"/>
              </a:rPr>
              <a:t>i</a:t>
            </a:r>
            <a:r>
              <a:rPr lang="es-ES" b="0" u="none" spc="-5" dirty="0">
                <a:latin typeface="Arial"/>
                <a:cs typeface="Arial"/>
              </a:rPr>
              <a:t>o</a:t>
            </a:r>
            <a:r>
              <a:rPr lang="es-ES" b="0" u="none" dirty="0">
                <a:latin typeface="Arial"/>
                <a:cs typeface="Arial"/>
              </a:rPr>
              <a:t>s</a:t>
            </a:r>
            <a:r>
              <a:rPr lang="es-ES" b="0" u="none" spc="55" dirty="0">
                <a:latin typeface="Times New Roman"/>
                <a:cs typeface="Times New Roman"/>
              </a:rPr>
              <a:t> </a:t>
            </a:r>
            <a:r>
              <a:rPr lang="es-ES" b="0" u="none" spc="-5" dirty="0">
                <a:latin typeface="Arial"/>
                <a:cs typeface="Arial"/>
              </a:rPr>
              <a:t>q</a:t>
            </a:r>
            <a:r>
              <a:rPr lang="es-ES" b="0" u="none" spc="-10" dirty="0">
                <a:latin typeface="Arial"/>
                <a:cs typeface="Arial"/>
              </a:rPr>
              <a:t>u</a:t>
            </a:r>
            <a:r>
              <a:rPr lang="es-ES" b="0" u="none" dirty="0">
                <a:latin typeface="Arial"/>
                <a:cs typeface="Arial"/>
              </a:rPr>
              <a:t>e</a:t>
            </a:r>
            <a:r>
              <a:rPr lang="es-ES" b="0" u="none" spc="55" dirty="0">
                <a:latin typeface="Times New Roman"/>
                <a:cs typeface="Times New Roman"/>
              </a:rPr>
              <a:t> </a:t>
            </a:r>
            <a:r>
              <a:rPr lang="es-ES" b="0" u="none" spc="-5" dirty="0">
                <a:latin typeface="Arial"/>
                <a:cs typeface="Arial"/>
              </a:rPr>
              <a:t>p</a:t>
            </a:r>
            <a:r>
              <a:rPr lang="es-ES" b="0" u="none" spc="-10" dirty="0">
                <a:latin typeface="Arial"/>
                <a:cs typeface="Arial"/>
              </a:rPr>
              <a:t>e</a:t>
            </a:r>
            <a:r>
              <a:rPr lang="es-ES" b="0" u="none" dirty="0">
                <a:latin typeface="Arial"/>
                <a:cs typeface="Arial"/>
              </a:rPr>
              <a:t>rte</a:t>
            </a:r>
            <a:r>
              <a:rPr lang="es-ES" b="0" u="none" spc="-10" dirty="0">
                <a:latin typeface="Arial"/>
                <a:cs typeface="Arial"/>
              </a:rPr>
              <a:t>n</a:t>
            </a:r>
            <a:r>
              <a:rPr lang="es-ES" b="0" u="none" spc="-5" dirty="0">
                <a:latin typeface="Arial"/>
                <a:cs typeface="Arial"/>
              </a:rPr>
              <a:t>ezc</a:t>
            </a:r>
            <a:r>
              <a:rPr lang="es-ES" b="0" u="none" spc="-10" dirty="0">
                <a:latin typeface="Arial"/>
                <a:cs typeface="Arial"/>
              </a:rPr>
              <a:t>a</a:t>
            </a:r>
            <a:r>
              <a:rPr lang="es-ES" b="0" u="none" dirty="0">
                <a:latin typeface="Arial"/>
                <a:cs typeface="Arial"/>
              </a:rPr>
              <a:t>n</a:t>
            </a:r>
            <a:r>
              <a:rPr lang="es-ES" b="0" u="none" spc="70" dirty="0">
                <a:latin typeface="Times New Roman"/>
                <a:cs typeface="Times New Roman"/>
              </a:rPr>
              <a:t> </a:t>
            </a:r>
            <a:r>
              <a:rPr lang="es-ES" b="0" u="none" spc="-5" dirty="0">
                <a:latin typeface="Arial"/>
                <a:cs typeface="Arial"/>
              </a:rPr>
              <a:t>a</a:t>
            </a:r>
            <a:r>
              <a:rPr lang="es-ES" b="0" u="none" dirty="0">
                <a:latin typeface="Arial"/>
                <a:cs typeface="Arial"/>
              </a:rPr>
              <a:t>l</a:t>
            </a:r>
            <a:r>
              <a:rPr lang="es-ES" b="0" u="none" spc="40" dirty="0">
                <a:latin typeface="Times New Roman"/>
                <a:cs typeface="Times New Roman"/>
              </a:rPr>
              <a:t> </a:t>
            </a:r>
            <a:r>
              <a:rPr lang="es-ES" b="0" u="none" spc="-5" dirty="0">
                <a:latin typeface="Arial"/>
                <a:cs typeface="Arial"/>
              </a:rPr>
              <a:t>gr</a:t>
            </a:r>
            <a:r>
              <a:rPr lang="es-ES" b="0" u="none" spc="-10" dirty="0">
                <a:latin typeface="Arial"/>
                <a:cs typeface="Arial"/>
              </a:rPr>
              <a:t>u</a:t>
            </a:r>
            <a:r>
              <a:rPr lang="es-ES" b="0" u="none" spc="-5" dirty="0">
                <a:latin typeface="Arial"/>
                <a:cs typeface="Arial"/>
              </a:rPr>
              <a:t>p</a:t>
            </a:r>
            <a:r>
              <a:rPr lang="es-ES" b="0" u="none" dirty="0">
                <a:latin typeface="Arial"/>
                <a:cs typeface="Arial"/>
              </a:rPr>
              <a:t>o</a:t>
            </a:r>
            <a:r>
              <a:rPr lang="es-ES" b="0" u="none" spc="55" dirty="0">
                <a:latin typeface="Times New Roman"/>
                <a:cs typeface="Times New Roman"/>
              </a:rPr>
              <a:t> </a:t>
            </a:r>
            <a:r>
              <a:rPr lang="es-ES" b="0" u="none" dirty="0">
                <a:latin typeface="Arial"/>
                <a:cs typeface="Arial"/>
              </a:rPr>
              <a:t>y</a:t>
            </a:r>
            <a:r>
              <a:rPr lang="es-ES" b="0" u="none" spc="50" dirty="0">
                <a:latin typeface="Times New Roman"/>
                <a:cs typeface="Times New Roman"/>
              </a:rPr>
              <a:t> </a:t>
            </a:r>
            <a:r>
              <a:rPr lang="es-ES" b="0" u="none" spc="-5" dirty="0">
                <a:latin typeface="Arial"/>
                <a:cs typeface="Arial"/>
              </a:rPr>
              <a:t>p</a:t>
            </a:r>
            <a:r>
              <a:rPr lang="es-ES" b="0" u="none" spc="-10" dirty="0">
                <a:latin typeface="Arial"/>
                <a:cs typeface="Arial"/>
              </a:rPr>
              <a:t>o</a:t>
            </a:r>
            <a:r>
              <a:rPr lang="es-ES" b="0" u="none" dirty="0">
                <a:latin typeface="Arial"/>
                <a:cs typeface="Arial"/>
              </a:rPr>
              <a:t>r</a:t>
            </a:r>
            <a:r>
              <a:rPr lang="es-ES" b="0" u="none" spc="50" dirty="0">
                <a:latin typeface="Times New Roman"/>
                <a:cs typeface="Times New Roman"/>
              </a:rPr>
              <a:t> </a:t>
            </a:r>
            <a:r>
              <a:rPr lang="es-ES" b="0" u="none" spc="-5" dirty="0">
                <a:latin typeface="Arial"/>
                <a:cs typeface="Arial"/>
              </a:rPr>
              <a:t>a</a:t>
            </a:r>
            <a:r>
              <a:rPr lang="es-ES" b="0" u="none" dirty="0">
                <a:latin typeface="Arial"/>
                <a:cs typeface="Arial"/>
              </a:rPr>
              <a:t>l</a:t>
            </a:r>
            <a:r>
              <a:rPr lang="es-ES" b="0" u="none" spc="55" dirty="0">
                <a:latin typeface="Times New Roman"/>
                <a:cs typeface="Times New Roman"/>
              </a:rPr>
              <a:t> </a:t>
            </a:r>
            <a:r>
              <a:rPr lang="es-ES" b="0" u="none" spc="-5" dirty="0">
                <a:latin typeface="Arial"/>
                <a:cs typeface="Arial"/>
              </a:rPr>
              <a:t>a</a:t>
            </a:r>
            <a:r>
              <a:rPr lang="es-ES" b="0" u="none" spc="-10" dirty="0">
                <a:latin typeface="Arial"/>
                <a:cs typeface="Arial"/>
              </a:rPr>
              <a:t>d</a:t>
            </a:r>
            <a:r>
              <a:rPr lang="es-ES" b="0" u="none" dirty="0">
                <a:latin typeface="Arial"/>
                <a:cs typeface="Arial"/>
              </a:rPr>
              <a:t>mi</a:t>
            </a:r>
            <a:r>
              <a:rPr lang="es-ES" b="0" u="none" spc="-10" dirty="0">
                <a:latin typeface="Arial"/>
                <a:cs typeface="Arial"/>
              </a:rPr>
              <a:t>n</a:t>
            </a:r>
            <a:r>
              <a:rPr lang="es-ES" b="0" u="none" spc="-5" dirty="0">
                <a:latin typeface="Arial"/>
                <a:cs typeface="Arial"/>
              </a:rPr>
              <a:t>istra</a:t>
            </a:r>
            <a:r>
              <a:rPr lang="es-ES" b="0" u="none" spc="-10" dirty="0">
                <a:latin typeface="Arial"/>
                <a:cs typeface="Arial"/>
              </a:rPr>
              <a:t>d</a:t>
            </a:r>
            <a:r>
              <a:rPr lang="es-ES" b="0" u="none" spc="-5" dirty="0">
                <a:latin typeface="Arial"/>
                <a:cs typeface="Arial"/>
              </a:rPr>
              <a:t>or.</a:t>
            </a:r>
          </a:p>
          <a:p>
            <a:pPr marL="12700" indent="0">
              <a:lnSpc>
                <a:spcPct val="100000"/>
              </a:lnSpc>
              <a:buFont typeface="Arial"/>
              <a:buNone/>
              <a:tabLst>
                <a:tab pos="356235" algn="l"/>
              </a:tabLst>
            </a:pPr>
            <a:r>
              <a:rPr lang="es-ES" sz="1600" b="0" u="none" spc="-5" dirty="0">
                <a:latin typeface="Arial"/>
                <a:cs typeface="Arial"/>
              </a:rPr>
              <a:t>En el ejemplo de abajo se ve como se almacena esta información por el sistema.</a:t>
            </a:r>
            <a:endParaRPr lang="es-ES" sz="1600" b="0" u="none" dirty="0">
              <a:latin typeface="Times New Roman"/>
              <a:cs typeface="Times New Roman"/>
            </a:endParaRPr>
          </a:p>
          <a:p>
            <a:pPr marL="355600" indent="-342900">
              <a:lnSpc>
                <a:spcPct val="100000"/>
              </a:lnSpc>
              <a:buFont typeface="Arial"/>
              <a:buChar char="•"/>
              <a:tabLst>
                <a:tab pos="356235" algn="l"/>
              </a:tabLst>
            </a:pPr>
            <a:r>
              <a:rPr lang="es-ES" b="0" u="none" dirty="0">
                <a:latin typeface="Arial"/>
                <a:cs typeface="Arial"/>
              </a:rPr>
              <a:t>El</a:t>
            </a:r>
            <a:r>
              <a:rPr lang="es-ES" b="0" u="none" spc="50" dirty="0">
                <a:latin typeface="Times New Roman"/>
                <a:cs typeface="Times New Roman"/>
              </a:rPr>
              <a:t> </a:t>
            </a:r>
            <a:r>
              <a:rPr lang="es-ES" b="0" u="none" dirty="0">
                <a:latin typeface="Arial"/>
                <a:cs typeface="Arial"/>
              </a:rPr>
              <a:t>sistema</a:t>
            </a:r>
            <a:r>
              <a:rPr lang="es-ES" b="0" u="none" spc="40" dirty="0">
                <a:latin typeface="Times New Roman"/>
                <a:cs typeface="Times New Roman"/>
              </a:rPr>
              <a:t> </a:t>
            </a:r>
            <a:r>
              <a:rPr lang="es-ES" b="0" u="none" spc="-5" dirty="0">
                <a:latin typeface="Arial"/>
                <a:cs typeface="Arial"/>
              </a:rPr>
              <a:t>alm</a:t>
            </a:r>
            <a:r>
              <a:rPr lang="es-ES" b="0" u="none" spc="-10" dirty="0">
                <a:latin typeface="Arial"/>
                <a:cs typeface="Arial"/>
              </a:rPr>
              <a:t>a</a:t>
            </a:r>
            <a:r>
              <a:rPr lang="es-ES" b="0" u="none" dirty="0">
                <a:latin typeface="Arial"/>
                <a:cs typeface="Arial"/>
              </a:rPr>
              <a:t>ce</a:t>
            </a:r>
            <a:r>
              <a:rPr lang="es-ES" b="0" u="none" spc="-10" dirty="0">
                <a:latin typeface="Arial"/>
                <a:cs typeface="Arial"/>
              </a:rPr>
              <a:t>n</a:t>
            </a:r>
            <a:r>
              <a:rPr lang="es-ES" b="0" u="none" dirty="0">
                <a:latin typeface="Arial"/>
                <a:cs typeface="Arial"/>
              </a:rPr>
              <a:t>a</a:t>
            </a:r>
            <a:r>
              <a:rPr lang="es-ES" b="0" u="none" spc="70" dirty="0">
                <a:latin typeface="Times New Roman"/>
                <a:cs typeface="Times New Roman"/>
              </a:rPr>
              <a:t> </a:t>
            </a:r>
            <a:r>
              <a:rPr lang="es-ES" b="0" u="none" spc="-5" dirty="0">
                <a:latin typeface="Arial"/>
                <a:cs typeface="Arial"/>
              </a:rPr>
              <a:t>esto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p</a:t>
            </a:r>
            <a:r>
              <a:rPr lang="es-ES" b="0" u="none" spc="-10" dirty="0">
                <a:latin typeface="Arial"/>
                <a:cs typeface="Arial"/>
              </a:rPr>
              <a:t>e</a:t>
            </a:r>
            <a:r>
              <a:rPr lang="es-ES" b="0" u="none" dirty="0">
                <a:latin typeface="Arial"/>
                <a:cs typeface="Arial"/>
              </a:rPr>
              <a:t>rmis</a:t>
            </a:r>
            <a:r>
              <a:rPr lang="es-ES" b="0" u="none" spc="-10" dirty="0">
                <a:latin typeface="Arial"/>
                <a:cs typeface="Arial"/>
              </a:rPr>
              <a:t>o</a:t>
            </a:r>
            <a:r>
              <a:rPr lang="es-ES" b="0" u="none" dirty="0">
                <a:latin typeface="Arial"/>
                <a:cs typeface="Arial"/>
              </a:rPr>
              <a:t>s</a:t>
            </a:r>
            <a:r>
              <a:rPr lang="es-ES" b="0" u="none" spc="60" dirty="0">
                <a:latin typeface="Times New Roman"/>
                <a:cs typeface="Times New Roman"/>
              </a:rPr>
              <a:t> </a:t>
            </a:r>
            <a:r>
              <a:rPr lang="es-ES" b="0" u="none" dirty="0">
                <a:latin typeface="Arial"/>
                <a:cs typeface="Arial"/>
              </a:rPr>
              <a:t>como</a:t>
            </a:r>
            <a:r>
              <a:rPr lang="es-ES" b="0" u="none" spc="40" dirty="0">
                <a:latin typeface="Times New Roman"/>
                <a:cs typeface="Times New Roman"/>
              </a:rPr>
              <a:t> </a:t>
            </a:r>
            <a:r>
              <a:rPr lang="es-ES" b="0" u="none" spc="-5" dirty="0">
                <a:latin typeface="Arial"/>
                <a:cs typeface="Arial"/>
              </a:rPr>
              <a:t>u</a:t>
            </a:r>
            <a:r>
              <a:rPr lang="es-ES" b="0" u="none" spc="-10" dirty="0">
                <a:latin typeface="Arial"/>
                <a:cs typeface="Arial"/>
              </a:rPr>
              <a:t>n</a:t>
            </a:r>
            <a:r>
              <a:rPr lang="es-ES" b="0" u="none" dirty="0">
                <a:latin typeface="Arial"/>
                <a:cs typeface="Arial"/>
              </a:rPr>
              <a:t>a</a:t>
            </a:r>
            <a:r>
              <a:rPr lang="es-ES" b="0" u="none" spc="55" dirty="0">
                <a:latin typeface="Times New Roman"/>
                <a:cs typeface="Times New Roman"/>
              </a:rPr>
              <a:t> </a:t>
            </a:r>
            <a:r>
              <a:rPr lang="es-ES" b="0" u="none" dirty="0">
                <a:latin typeface="Arial"/>
                <a:cs typeface="Arial"/>
              </a:rPr>
              <a:t>sec</a:t>
            </a:r>
            <a:r>
              <a:rPr lang="es-ES" b="0" u="none" spc="-10" dirty="0">
                <a:latin typeface="Arial"/>
                <a:cs typeface="Arial"/>
              </a:rPr>
              <a:t>u</a:t>
            </a:r>
            <a:r>
              <a:rPr lang="es-ES" b="0" u="none" spc="-5" dirty="0">
                <a:latin typeface="Arial"/>
                <a:cs typeface="Arial"/>
              </a:rPr>
              <a:t>e</a:t>
            </a:r>
            <a:r>
              <a:rPr lang="es-ES" b="0" u="none" spc="-10" dirty="0">
                <a:latin typeface="Arial"/>
                <a:cs typeface="Arial"/>
              </a:rPr>
              <a:t>n</a:t>
            </a:r>
            <a:r>
              <a:rPr lang="es-ES" b="0" u="none" dirty="0">
                <a:latin typeface="Arial"/>
                <a:cs typeface="Arial"/>
              </a:rPr>
              <a:t>cia</a:t>
            </a:r>
            <a:r>
              <a:rPr lang="es-ES" b="0" u="none" spc="65" dirty="0">
                <a:latin typeface="Times New Roman"/>
                <a:cs typeface="Times New Roman"/>
              </a:rPr>
              <a:t> </a:t>
            </a:r>
            <a:r>
              <a:rPr lang="es-ES" b="0" u="none" spc="-5" dirty="0">
                <a:latin typeface="Arial"/>
                <a:cs typeface="Arial"/>
              </a:rPr>
              <a:t>d</a:t>
            </a:r>
            <a:r>
              <a:rPr lang="es-ES" b="0" u="none" dirty="0">
                <a:latin typeface="Arial"/>
                <a:cs typeface="Arial"/>
              </a:rPr>
              <a:t>e</a:t>
            </a:r>
            <a:r>
              <a:rPr lang="es-ES" b="0" u="none" spc="40" dirty="0">
                <a:latin typeface="Times New Roman"/>
                <a:cs typeface="Times New Roman"/>
              </a:rPr>
              <a:t> </a:t>
            </a:r>
            <a:r>
              <a:rPr lang="es-ES" b="0" u="none" dirty="0">
                <a:latin typeface="Arial"/>
                <a:cs typeface="Arial"/>
              </a:rPr>
              <a:t>9</a:t>
            </a:r>
            <a:r>
              <a:rPr lang="es-ES" b="0" u="none" spc="50" dirty="0">
                <a:latin typeface="Times New Roman"/>
                <a:cs typeface="Times New Roman"/>
              </a:rPr>
              <a:t> </a:t>
            </a:r>
            <a:r>
              <a:rPr lang="es-ES" b="0" u="none" spc="-5" dirty="0">
                <a:latin typeface="Arial"/>
                <a:cs typeface="Arial"/>
              </a:rPr>
              <a:t>b</a:t>
            </a:r>
            <a:r>
              <a:rPr lang="es-ES" b="0" u="none" spc="-10" dirty="0">
                <a:latin typeface="Arial"/>
                <a:cs typeface="Arial"/>
              </a:rPr>
              <a:t>its</a:t>
            </a:r>
            <a:endParaRPr lang="es-ES" sz="1600" b="0" u="none" dirty="0">
              <a:latin typeface="Times New Roman"/>
              <a:cs typeface="Times New Roman"/>
            </a:endParaRPr>
          </a:p>
          <a:p>
            <a:pPr marL="355600" marR="158115" indent="-342900">
              <a:lnSpc>
                <a:spcPct val="100000"/>
              </a:lnSpc>
              <a:buFont typeface="Arial"/>
              <a:buChar char="•"/>
              <a:tabLst>
                <a:tab pos="356235" algn="l"/>
              </a:tabLst>
            </a:pPr>
            <a:r>
              <a:rPr lang="es-ES" b="0" u="none" spc="-10" dirty="0">
                <a:latin typeface="Arial"/>
                <a:cs typeface="Arial"/>
              </a:rPr>
              <a:t>Esta</a:t>
            </a:r>
            <a:r>
              <a:rPr lang="es-ES" b="0" u="none" spc="50" dirty="0">
                <a:latin typeface="Times New Roman"/>
                <a:cs typeface="Times New Roman"/>
              </a:rPr>
              <a:t> </a:t>
            </a:r>
            <a:r>
              <a:rPr lang="es-ES" b="0" u="none" dirty="0">
                <a:latin typeface="Arial"/>
                <a:cs typeface="Arial"/>
              </a:rPr>
              <a:t>sec</a:t>
            </a:r>
            <a:r>
              <a:rPr lang="es-ES" b="0" u="none" spc="-10" dirty="0">
                <a:latin typeface="Arial"/>
                <a:cs typeface="Arial"/>
              </a:rPr>
              <a:t>u</a:t>
            </a:r>
            <a:r>
              <a:rPr lang="es-ES" b="0" u="none" spc="-5" dirty="0">
                <a:latin typeface="Arial"/>
                <a:cs typeface="Arial"/>
              </a:rPr>
              <a:t>e</a:t>
            </a:r>
            <a:r>
              <a:rPr lang="es-ES" b="0" u="none" spc="-10" dirty="0">
                <a:latin typeface="Arial"/>
                <a:cs typeface="Arial"/>
              </a:rPr>
              <a:t>n</a:t>
            </a:r>
            <a:r>
              <a:rPr lang="es-ES" b="0" u="none" dirty="0">
                <a:latin typeface="Arial"/>
                <a:cs typeface="Arial"/>
              </a:rPr>
              <a:t>cia</a:t>
            </a:r>
            <a:r>
              <a:rPr lang="es-ES" b="0" u="none" spc="55" dirty="0">
                <a:latin typeface="Times New Roman"/>
                <a:cs typeface="Times New Roman"/>
              </a:rPr>
              <a:t> </a:t>
            </a:r>
            <a:r>
              <a:rPr lang="es-ES" b="0" u="none" dirty="0">
                <a:latin typeface="Arial"/>
                <a:cs typeface="Arial"/>
              </a:rPr>
              <a:t>tie</a:t>
            </a:r>
            <a:r>
              <a:rPr lang="es-ES" b="0" u="none" spc="-15" dirty="0">
                <a:latin typeface="Arial"/>
                <a:cs typeface="Arial"/>
              </a:rPr>
              <a:t>n</a:t>
            </a:r>
            <a:r>
              <a:rPr lang="es-ES" b="0" u="none" dirty="0">
                <a:latin typeface="Arial"/>
                <a:cs typeface="Arial"/>
              </a:rPr>
              <a:t>e</a:t>
            </a:r>
            <a:r>
              <a:rPr lang="es-ES" b="0" u="none" spc="55" dirty="0">
                <a:latin typeface="Times New Roman"/>
                <a:cs typeface="Times New Roman"/>
              </a:rPr>
              <a:t> </a:t>
            </a:r>
            <a:r>
              <a:rPr lang="es-ES" b="0" u="none" spc="-5" dirty="0">
                <a:latin typeface="Arial"/>
                <a:cs typeface="Arial"/>
              </a:rPr>
              <a:t>u</a:t>
            </a:r>
            <a:r>
              <a:rPr lang="es-ES" b="0" u="none" spc="-10" dirty="0">
                <a:latin typeface="Arial"/>
                <a:cs typeface="Arial"/>
              </a:rPr>
              <a:t>n</a:t>
            </a:r>
            <a:r>
              <a:rPr lang="es-ES" b="0" u="none" dirty="0">
                <a:latin typeface="Arial"/>
                <a:cs typeface="Arial"/>
              </a:rPr>
              <a:t>a</a:t>
            </a:r>
            <a:r>
              <a:rPr lang="es-ES" b="0" u="none" spc="55" dirty="0">
                <a:latin typeface="Times New Roman"/>
                <a:cs typeface="Times New Roman"/>
              </a:rPr>
              <a:t> </a:t>
            </a:r>
            <a:r>
              <a:rPr lang="es-ES" b="0" u="none" spc="-5" dirty="0">
                <a:latin typeface="Arial"/>
                <a:cs typeface="Arial"/>
              </a:rPr>
              <a:t>estru</a:t>
            </a:r>
            <a:r>
              <a:rPr lang="es-ES" b="0" u="none" dirty="0">
                <a:latin typeface="Arial"/>
                <a:cs typeface="Arial"/>
              </a:rPr>
              <a:t>ctura</a:t>
            </a:r>
            <a:r>
              <a:rPr lang="es-ES" b="0" u="none" spc="40" dirty="0">
                <a:latin typeface="Times New Roman"/>
                <a:cs typeface="Times New Roman"/>
              </a:rPr>
              <a:t> </a:t>
            </a:r>
            <a:r>
              <a:rPr lang="es-ES" b="0" u="none" spc="-5" dirty="0">
                <a:latin typeface="Arial"/>
                <a:cs typeface="Arial"/>
              </a:rPr>
              <a:t>e</a:t>
            </a:r>
            <a:r>
              <a:rPr lang="es-ES" b="0" u="none" dirty="0">
                <a:latin typeface="Arial"/>
                <a:cs typeface="Arial"/>
              </a:rPr>
              <a:t>n</a:t>
            </a:r>
            <a:r>
              <a:rPr lang="es-ES" b="0" u="none" spc="40" dirty="0">
                <a:latin typeface="Times New Roman"/>
                <a:cs typeface="Times New Roman"/>
              </a:rPr>
              <a:t> </a:t>
            </a:r>
            <a:r>
              <a:rPr lang="es-ES" b="0" u="none" dirty="0">
                <a:latin typeface="Arial"/>
                <a:cs typeface="Arial"/>
              </a:rPr>
              <a:t>tres</a:t>
            </a:r>
            <a:r>
              <a:rPr lang="es-ES" b="0" u="none" spc="50" dirty="0">
                <a:latin typeface="Times New Roman"/>
                <a:cs typeface="Times New Roman"/>
              </a:rPr>
              <a:t> </a:t>
            </a:r>
            <a:r>
              <a:rPr lang="es-ES" b="0" u="none" spc="-10" dirty="0">
                <a:latin typeface="Arial"/>
                <a:cs typeface="Arial"/>
              </a:rPr>
              <a:t>g</a:t>
            </a:r>
            <a:r>
              <a:rPr lang="es-ES" b="0" u="none" dirty="0">
                <a:latin typeface="Arial"/>
                <a:cs typeface="Arial"/>
              </a:rPr>
              <a:t>ru</a:t>
            </a:r>
            <a:r>
              <a:rPr lang="es-ES" b="0" u="none" spc="-10" dirty="0">
                <a:latin typeface="Arial"/>
                <a:cs typeface="Arial"/>
              </a:rPr>
              <a:t>p</a:t>
            </a:r>
            <a:r>
              <a:rPr lang="es-ES" b="0" u="none" spc="-15" dirty="0">
                <a:latin typeface="Arial"/>
                <a:cs typeface="Arial"/>
              </a:rPr>
              <a:t>os</a:t>
            </a:r>
            <a:r>
              <a:rPr lang="es-ES" b="0" u="none" spc="-5" dirty="0">
                <a:latin typeface="Arial"/>
                <a:cs typeface="Arial"/>
              </a:rPr>
              <a:t>:</a:t>
            </a:r>
            <a:endParaRPr lang="es-ES" b="0" u="none" spc="60" dirty="0">
              <a:latin typeface="Times New Roman"/>
              <a:cs typeface="Times New Roman"/>
            </a:endParaRPr>
          </a:p>
          <a:p>
            <a:pPr marL="812800" marR="158115" lvl="1" indent="-342900">
              <a:lnSpc>
                <a:spcPct val="100000"/>
              </a:lnSpc>
              <a:buFont typeface="Arial"/>
              <a:buChar char="•"/>
              <a:tabLst>
                <a:tab pos="356235" algn="l"/>
              </a:tabLst>
            </a:pPr>
            <a:r>
              <a:rPr lang="es-ES" b="0" u="none" spc="60" dirty="0">
                <a:latin typeface="Times New Roman"/>
                <a:cs typeface="Times New Roman"/>
              </a:rPr>
              <a:t>La primera es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0" dirty="0">
                <a:latin typeface="Times New Roman"/>
                <a:cs typeface="Times New Roman"/>
              </a:rPr>
              <a:t> </a:t>
            </a:r>
            <a:r>
              <a:rPr lang="es-ES" b="0" u="none" spc="-10" dirty="0">
                <a:latin typeface="Arial"/>
                <a:cs typeface="Arial"/>
              </a:rPr>
              <a:t>e</a:t>
            </a:r>
            <a:r>
              <a:rPr lang="es-ES" b="0" u="none" dirty="0">
                <a:latin typeface="Arial"/>
                <a:cs typeface="Arial"/>
              </a:rPr>
              <a:t>l</a:t>
            </a:r>
            <a:r>
              <a:rPr lang="es-ES" b="0" u="none" spc="60" dirty="0">
                <a:latin typeface="Times New Roman"/>
                <a:cs typeface="Times New Roman"/>
              </a:rPr>
              <a:t> </a:t>
            </a:r>
            <a:r>
              <a:rPr lang="es-ES" b="0" u="none" spc="-5" dirty="0">
                <a:latin typeface="Arial"/>
                <a:cs typeface="Arial"/>
              </a:rPr>
              <a:t>pr</a:t>
            </a:r>
            <a:r>
              <a:rPr lang="es-ES" b="0" u="none" spc="-10" dirty="0">
                <a:latin typeface="Arial"/>
                <a:cs typeface="Arial"/>
              </a:rPr>
              <a:t>o</a:t>
            </a:r>
            <a:r>
              <a:rPr lang="es-ES" b="0" u="none" spc="-5" dirty="0">
                <a:latin typeface="Arial"/>
                <a:cs typeface="Arial"/>
              </a:rPr>
              <a:t>p</a:t>
            </a:r>
            <a:r>
              <a:rPr lang="es-ES" b="0" u="none" spc="-10" dirty="0">
                <a:latin typeface="Arial"/>
                <a:cs typeface="Arial"/>
              </a:rPr>
              <a:t>i</a:t>
            </a:r>
            <a:r>
              <a:rPr lang="es-ES" b="0" u="none" spc="-5" dirty="0">
                <a:latin typeface="Arial"/>
                <a:cs typeface="Arial"/>
              </a:rPr>
              <a:t>et</a:t>
            </a:r>
            <a:r>
              <a:rPr lang="es-ES" b="0" u="none" spc="-10" dirty="0">
                <a:latin typeface="Arial"/>
                <a:cs typeface="Arial"/>
              </a:rPr>
              <a:t>a</a:t>
            </a:r>
            <a:r>
              <a:rPr lang="es-ES" b="0" u="none" dirty="0">
                <a:latin typeface="Arial"/>
                <a:cs typeface="Arial"/>
              </a:rPr>
              <a:t>ri</a:t>
            </a:r>
            <a:r>
              <a:rPr lang="es-ES" b="0" u="none" spc="-10" dirty="0">
                <a:latin typeface="Arial"/>
                <a:cs typeface="Arial"/>
              </a:rPr>
              <a:t>o</a:t>
            </a:r>
            <a:r>
              <a:rPr lang="es-ES" b="0" u="none" spc="-5" dirty="0">
                <a:latin typeface="Arial"/>
                <a:cs typeface="Arial"/>
              </a:rPr>
              <a:t> del fichero </a:t>
            </a:r>
          </a:p>
          <a:p>
            <a:pPr marL="812800" marR="158115" lvl="1" indent="-342900">
              <a:lnSpc>
                <a:spcPct val="100000"/>
              </a:lnSpc>
              <a:buFont typeface="Arial"/>
              <a:buChar char="•"/>
              <a:tabLst>
                <a:tab pos="356235" algn="l"/>
              </a:tabLst>
            </a:pPr>
            <a:r>
              <a:rPr lang="es-ES" b="0" u="none" spc="-5" dirty="0">
                <a:latin typeface="Arial"/>
                <a:cs typeface="Arial"/>
              </a:rPr>
              <a:t>La segunda secuencia es</a:t>
            </a:r>
            <a:r>
              <a:rPr lang="es-ES" b="0" u="none" spc="-5" dirty="0">
                <a:latin typeface="Times New Roman"/>
                <a:cs typeface="Times New Roman"/>
              </a:rPr>
              <a:t>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5" dirty="0">
                <a:latin typeface="Times New Roman"/>
                <a:cs typeface="Times New Roman"/>
              </a:rPr>
              <a:t> </a:t>
            </a:r>
            <a:r>
              <a:rPr lang="es-ES" b="0" u="none" spc="-5" dirty="0">
                <a:latin typeface="Arial"/>
                <a:cs typeface="Arial"/>
              </a:rPr>
              <a:t>e</a:t>
            </a:r>
            <a:r>
              <a:rPr lang="es-ES" b="0" u="none" dirty="0">
                <a:latin typeface="Arial"/>
                <a:cs typeface="Arial"/>
              </a:rPr>
              <a:t>l</a:t>
            </a:r>
            <a:r>
              <a:rPr lang="es-ES" b="0" u="none" spc="40" dirty="0">
                <a:latin typeface="Times New Roman"/>
                <a:cs typeface="Times New Roman"/>
              </a:rPr>
              <a:t> </a:t>
            </a:r>
            <a:r>
              <a:rPr lang="es-ES" b="0" u="none" spc="-5" dirty="0">
                <a:latin typeface="Arial"/>
                <a:cs typeface="Arial"/>
              </a:rPr>
              <a:t>gr</a:t>
            </a:r>
            <a:r>
              <a:rPr lang="es-ES" b="0" u="none" spc="-10" dirty="0">
                <a:latin typeface="Arial"/>
                <a:cs typeface="Arial"/>
              </a:rPr>
              <a:t>u</a:t>
            </a:r>
            <a:r>
              <a:rPr lang="es-ES" b="0" u="none" spc="-5" dirty="0">
                <a:latin typeface="Arial"/>
                <a:cs typeface="Arial"/>
              </a:rPr>
              <a:t>p</a:t>
            </a:r>
            <a:r>
              <a:rPr lang="es-ES" b="0" u="none" dirty="0">
                <a:latin typeface="Arial"/>
                <a:cs typeface="Arial"/>
              </a:rPr>
              <a:t>o</a:t>
            </a:r>
            <a:r>
              <a:rPr lang="es-ES" b="0" u="none" spc="55" dirty="0">
                <a:latin typeface="Times New Roman"/>
                <a:cs typeface="Times New Roman"/>
              </a:rPr>
              <a:t> </a:t>
            </a:r>
            <a:r>
              <a:rPr lang="es-ES" b="0" u="none" spc="-5" dirty="0">
                <a:latin typeface="Arial"/>
                <a:cs typeface="Arial"/>
              </a:rPr>
              <a:t>d</a:t>
            </a:r>
            <a:r>
              <a:rPr lang="es-ES" b="0" u="none" spc="-10" dirty="0">
                <a:latin typeface="Arial"/>
                <a:cs typeface="Arial"/>
              </a:rPr>
              <a:t>e</a:t>
            </a:r>
            <a:r>
              <a:rPr lang="es-ES" b="0" u="none" dirty="0">
                <a:latin typeface="Arial"/>
                <a:cs typeface="Arial"/>
              </a:rPr>
              <a:t>l</a:t>
            </a:r>
            <a:r>
              <a:rPr lang="es-ES" b="0" u="none" spc="60" dirty="0">
                <a:latin typeface="Times New Roman"/>
                <a:cs typeface="Times New Roman"/>
              </a:rPr>
              <a:t> </a:t>
            </a:r>
            <a:r>
              <a:rPr lang="es-ES" b="0" u="none" dirty="0">
                <a:latin typeface="Arial"/>
                <a:cs typeface="Arial"/>
              </a:rPr>
              <a:t>fich</a:t>
            </a:r>
            <a:r>
              <a:rPr lang="es-ES" b="0" u="none" spc="-15" dirty="0">
                <a:latin typeface="Arial"/>
                <a:cs typeface="Arial"/>
              </a:rPr>
              <a:t>e</a:t>
            </a:r>
            <a:r>
              <a:rPr lang="es-ES" b="0" u="none" dirty="0">
                <a:latin typeface="Arial"/>
                <a:cs typeface="Arial"/>
              </a:rPr>
              <a:t>ro</a:t>
            </a:r>
            <a:endParaRPr lang="es-ES" b="0" u="none" spc="50" dirty="0">
              <a:latin typeface="Times New Roman"/>
              <a:cs typeface="Times New Roman"/>
            </a:endParaRPr>
          </a:p>
          <a:p>
            <a:pPr marL="812800" marR="158115" lvl="1" indent="-342900">
              <a:lnSpc>
                <a:spcPct val="100000"/>
              </a:lnSpc>
              <a:buFont typeface="Arial"/>
              <a:buChar char="•"/>
              <a:tabLst>
                <a:tab pos="356235" algn="l"/>
              </a:tabLst>
            </a:pPr>
            <a:r>
              <a:rPr lang="es-ES" b="0" u="none" spc="50" dirty="0">
                <a:latin typeface="Times New Roman"/>
                <a:cs typeface="Times New Roman"/>
              </a:rPr>
              <a:t>Y la tercera es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5" dirty="0">
                <a:latin typeface="Times New Roman"/>
                <a:cs typeface="Times New Roman"/>
              </a:rPr>
              <a:t> </a:t>
            </a:r>
            <a:r>
              <a:rPr lang="es-ES" b="0" u="none" spc="-5" dirty="0">
                <a:latin typeface="Arial"/>
                <a:cs typeface="Arial"/>
              </a:rPr>
              <a:t>l</a:t>
            </a:r>
            <a:r>
              <a:rPr lang="es-ES" b="0" u="none" spc="-10" dirty="0">
                <a:latin typeface="Arial"/>
                <a:cs typeface="Arial"/>
              </a:rPr>
              <a:t>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d</a:t>
            </a:r>
            <a:r>
              <a:rPr lang="es-ES" b="0" u="none" spc="-10" dirty="0">
                <a:latin typeface="Arial"/>
                <a:cs typeface="Arial"/>
              </a:rPr>
              <a:t>e</a:t>
            </a:r>
            <a:r>
              <a:rPr lang="es-ES" b="0" u="none" dirty="0">
                <a:latin typeface="Arial"/>
                <a:cs typeface="Arial"/>
              </a:rPr>
              <a:t>más usuarios que no sean ni el propietario ni pertenezcan al grupo</a:t>
            </a:r>
          </a:p>
          <a:p>
            <a:pPr marL="355600" marR="158115" lvl="0" indent="-342900">
              <a:lnSpc>
                <a:spcPct val="100000"/>
              </a:lnSpc>
              <a:buFont typeface="Arial"/>
              <a:buChar char="•"/>
              <a:tabLst>
                <a:tab pos="356235" algn="l"/>
              </a:tabLst>
            </a:pPr>
            <a:r>
              <a:rPr lang="es-ES" b="0" u="none" dirty="0">
                <a:latin typeface="Arial"/>
                <a:cs typeface="Arial"/>
              </a:rPr>
              <a:t>Cada uno de los grupos tiene un apartado para los permisos de lectura, para los permisos de escritura y para los de ejecución.</a:t>
            </a:r>
          </a:p>
          <a:p>
            <a:pPr marL="355600" marR="158115" lvl="0" indent="-342900">
              <a:lnSpc>
                <a:spcPct val="100000"/>
              </a:lnSpc>
              <a:buFont typeface="Arial"/>
              <a:buChar char="•"/>
              <a:tabLst>
                <a:tab pos="356235" algn="l"/>
              </a:tabLst>
            </a:pPr>
            <a:r>
              <a:rPr lang="es-ES" b="0" u="none" dirty="0">
                <a:latin typeface="Arial"/>
                <a:cs typeface="Arial"/>
              </a:rPr>
              <a:t>Antes de los permisos hay un campo más que nos indica el tipo de fichero, que puede ser un </a:t>
            </a:r>
            <a:r>
              <a:rPr lang="es-ES" b="0" u="none" dirty="0" err="1">
                <a:latin typeface="Arial"/>
                <a:cs typeface="Arial"/>
              </a:rPr>
              <a:t>giuión</a:t>
            </a:r>
            <a:r>
              <a:rPr lang="es-ES" b="0" u="none" dirty="0">
                <a:latin typeface="Arial"/>
                <a:cs typeface="Arial"/>
              </a:rPr>
              <a:t> como en este caso para los archivos o una d para los directorios.</a:t>
            </a:r>
          </a:p>
          <a:p>
            <a:pPr marL="355600" marR="158115" lvl="0" indent="-342900">
              <a:lnSpc>
                <a:spcPct val="100000"/>
              </a:lnSpc>
              <a:buFont typeface="Arial"/>
              <a:buChar char="•"/>
              <a:tabLst>
                <a:tab pos="356235" algn="l"/>
              </a:tabLst>
            </a:pPr>
            <a:r>
              <a:rPr lang="es-ES" b="0" u="none" dirty="0">
                <a:latin typeface="Arial"/>
                <a:cs typeface="Arial"/>
              </a:rPr>
              <a:t>Después de la secuencia de información de permisos te proporciona información sobre el </a:t>
            </a:r>
            <a:r>
              <a:rPr lang="es-ES" b="0" u="none" dirty="0" err="1">
                <a:latin typeface="Arial"/>
                <a:cs typeface="Arial"/>
              </a:rPr>
              <a:t>propietaro</a:t>
            </a:r>
            <a:r>
              <a:rPr lang="es-ES" b="0" u="none" dirty="0">
                <a:latin typeface="Arial"/>
                <a:cs typeface="Arial"/>
              </a:rPr>
              <a:t> del fichero, el grupo al que pertenece el fichero y el nombre del fichero.</a:t>
            </a:r>
          </a:p>
          <a:p>
            <a:pPr marL="355600" marR="158115" lvl="0" indent="-342900">
              <a:lnSpc>
                <a:spcPct val="100000"/>
              </a:lnSpc>
              <a:buFont typeface="Arial"/>
              <a:buChar char="•"/>
              <a:tabLst>
                <a:tab pos="356235" algn="l"/>
              </a:tabLst>
            </a:pPr>
            <a:endParaRPr lang="es-ES" b="0" u="none" dirty="0">
              <a:latin typeface="Arial"/>
              <a:cs typeface="Arial"/>
            </a:endParaRPr>
          </a:p>
          <a:p>
            <a:pPr marL="355600" marR="158115" lvl="0" indent="-342900">
              <a:lnSpc>
                <a:spcPct val="100000"/>
              </a:lnSpc>
              <a:buFont typeface="Arial"/>
              <a:buChar char="•"/>
              <a:tabLst>
                <a:tab pos="356235" algn="l"/>
              </a:tabLst>
            </a:pPr>
            <a:r>
              <a:rPr lang="es-ES" b="0" u="none" dirty="0">
                <a:latin typeface="Arial"/>
                <a:cs typeface="Arial"/>
              </a:rPr>
              <a:t>Cuando vemos los permisos de estos ficheros nos da más información que veremos más adelante.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41</a:t>
            </a:fld>
            <a:endParaRPr lang="es-ES" dirty="0"/>
          </a:p>
        </p:txBody>
      </p:sp>
    </p:spTree>
    <p:extLst>
      <p:ext uri="{BB962C8B-B14F-4D97-AF65-F5344CB8AC3E}">
        <p14:creationId xmlns:p14="http://schemas.microsoft.com/office/powerpoint/2010/main" val="14288213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700" marR="158115" lvl="0" indent="0">
              <a:lnSpc>
                <a:spcPct val="100000"/>
              </a:lnSpc>
              <a:buFont typeface="Arial"/>
              <a:buNone/>
              <a:tabLst>
                <a:tab pos="356235" algn="l"/>
              </a:tabLst>
            </a:pPr>
            <a:r>
              <a:rPr lang="es-ES" b="0" u="none" dirty="0">
                <a:latin typeface="Arial"/>
                <a:cs typeface="Arial"/>
              </a:rPr>
              <a:t>Ahora vamos a ver algunos ejemplos. El primero son los permisos del directorio /</a:t>
            </a:r>
            <a:r>
              <a:rPr lang="es-ES" b="0" u="none" dirty="0" err="1">
                <a:latin typeface="Arial"/>
                <a:cs typeface="Arial"/>
              </a:rPr>
              <a:t>opt</a:t>
            </a:r>
            <a:endParaRPr lang="es-ES" b="0" u="none" dirty="0">
              <a:latin typeface="Arial"/>
              <a:cs typeface="Arial"/>
            </a:endParaRP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42</a:t>
            </a:fld>
            <a:endParaRPr lang="es-ES" dirty="0"/>
          </a:p>
        </p:txBody>
      </p:sp>
    </p:spTree>
    <p:extLst>
      <p:ext uri="{BB962C8B-B14F-4D97-AF65-F5344CB8AC3E}">
        <p14:creationId xmlns:p14="http://schemas.microsoft.com/office/powerpoint/2010/main" val="1753507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Que como habíamos visto en el sistema de ficheros cuelga directamente sobre el directorio barra.</a:t>
            </a:r>
          </a:p>
        </p:txBody>
      </p:sp>
    </p:spTree>
    <p:extLst>
      <p:ext uri="{BB962C8B-B14F-4D97-AF65-F5344CB8AC3E}">
        <p14:creationId xmlns:p14="http://schemas.microsoft.com/office/powerpoint/2010/main" val="24552998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primer campo nos indica el tipo de fichero que es una d, de directorio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 siguientes 3 campos son los 3 tipos de permiso para el dueño/</a:t>
            </a:r>
            <a:r>
              <a:rPr lang="es-ES" b="0" u="none" dirty="0" err="1">
                <a:latin typeface="Arial"/>
                <a:cs typeface="Arial"/>
              </a:rPr>
              <a:t>owner</a:t>
            </a:r>
            <a:r>
              <a:rPr lang="es-ES" b="0" u="none" dirty="0">
                <a:latin typeface="Arial"/>
                <a:cs typeface="Arial"/>
              </a:rPr>
              <a:t> que son </a:t>
            </a:r>
            <a:r>
              <a:rPr lang="es-ES" b="0" u="none" dirty="0" err="1">
                <a:latin typeface="Arial"/>
                <a:cs typeface="Arial"/>
              </a:rPr>
              <a:t>rwx</a:t>
            </a:r>
            <a:r>
              <a:rPr lang="es-ES" b="0" u="none" dirty="0">
                <a:latin typeface="Arial"/>
                <a:cs typeface="Arial"/>
              </a:rPr>
              <a:t>, de forma que el dueño puede listar el contenido del directorio, modificarlo y entrar dentro.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indican los permisos para el grupo, que son r-x, que quiere decir que el resto de personas del grupo que no son el </a:t>
            </a:r>
            <a:r>
              <a:rPr lang="es-ES" b="0" u="none" dirty="0" err="1">
                <a:latin typeface="Arial"/>
                <a:cs typeface="Arial"/>
              </a:rPr>
              <a:t>owner</a:t>
            </a:r>
            <a:r>
              <a:rPr lang="es-ES" b="0" u="none" dirty="0">
                <a:latin typeface="Arial"/>
                <a:cs typeface="Arial"/>
              </a:rPr>
              <a:t>, pueden listar el contenido del directorio y entrar dentro, pero no pueden modificarlo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nos indican los permisos para el resto de usuarios, que son los los mismos que para el grupo.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Después nos dice que el dueño de la carpeta es el </a:t>
            </a:r>
            <a:r>
              <a:rPr lang="es-ES" b="0" u="none" dirty="0" err="1">
                <a:latin typeface="Arial"/>
                <a:cs typeface="Arial"/>
              </a:rPr>
              <a:t>root</a:t>
            </a:r>
            <a:r>
              <a:rPr lang="es-ES" b="0" u="none" dirty="0">
                <a:latin typeface="Arial"/>
                <a:cs typeface="Arial"/>
              </a:rPr>
              <a:t>, el grupo es el </a:t>
            </a:r>
            <a:r>
              <a:rPr lang="es-ES" b="0" u="none" dirty="0" err="1">
                <a:latin typeface="Arial"/>
                <a:cs typeface="Arial"/>
              </a:rPr>
              <a:t>root</a:t>
            </a:r>
            <a:r>
              <a:rPr lang="es-ES" b="0" u="none" dirty="0">
                <a:latin typeface="Arial"/>
                <a:cs typeface="Arial"/>
              </a:rPr>
              <a:t> y que el directorio se llama </a:t>
            </a:r>
            <a:r>
              <a:rPr lang="es-ES" b="0" u="none" dirty="0" err="1">
                <a:latin typeface="Arial"/>
                <a:cs typeface="Arial"/>
              </a:rPr>
              <a:t>opt</a:t>
            </a:r>
            <a:endParaRPr lang="es-ES" b="0" u="none" dirty="0">
              <a:latin typeface="Arial"/>
              <a:cs typeface="Arial"/>
            </a:endParaRP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44</a:t>
            </a:fld>
            <a:endParaRPr lang="es-ES" dirty="0"/>
          </a:p>
        </p:txBody>
      </p:sp>
    </p:spTree>
    <p:extLst>
      <p:ext uri="{BB962C8B-B14F-4D97-AF65-F5344CB8AC3E}">
        <p14:creationId xmlns:p14="http://schemas.microsoft.com/office/powerpoint/2010/main" val="23320114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segundo ejemplo es el directorio personal. Es un directorio donde el propietario que es alumno, tiene permisos de lectura, escritura y ejecución y el resto de </a:t>
            </a:r>
            <a:r>
              <a:rPr lang="es-ES" b="0" u="none" dirty="0" err="1">
                <a:latin typeface="Arial"/>
                <a:cs typeface="Arial"/>
              </a:rPr>
              <a:t>ususarios</a:t>
            </a:r>
            <a:r>
              <a:rPr lang="es-ES" b="0" u="none" dirty="0">
                <a:latin typeface="Arial"/>
                <a:cs typeface="Arial"/>
              </a:rPr>
              <a:t> que pertenecen al grupo y otros no tienen ningún permiso.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45</a:t>
            </a:fld>
            <a:endParaRPr lang="es-ES" dirty="0"/>
          </a:p>
        </p:txBody>
      </p:sp>
    </p:spTree>
    <p:extLst>
      <p:ext uri="{BB962C8B-B14F-4D97-AF65-F5344CB8AC3E}">
        <p14:creationId xmlns:p14="http://schemas.microsoft.com/office/powerpoint/2010/main" val="22063519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tercer ejemplo es el directorio </a:t>
            </a:r>
            <a:r>
              <a:rPr lang="es-ES" b="0" u="none" dirty="0" err="1">
                <a:latin typeface="Arial"/>
                <a:cs typeface="Arial"/>
              </a:rPr>
              <a:t>tmp</a:t>
            </a:r>
            <a:r>
              <a:rPr lang="es-ES" b="0" u="none" dirty="0">
                <a:latin typeface="Arial"/>
                <a:cs typeface="Arial"/>
              </a:rPr>
              <a:t>, me podéis decir vosotros que permisos tiene?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46</a:t>
            </a:fld>
            <a:endParaRPr lang="es-ES" dirty="0"/>
          </a:p>
        </p:txBody>
      </p:sp>
    </p:spTree>
    <p:extLst>
      <p:ext uri="{BB962C8B-B14F-4D97-AF65-F5344CB8AC3E}">
        <p14:creationId xmlns:p14="http://schemas.microsoft.com/office/powerpoint/2010/main" val="328523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ver los permisos y quien es el dueño de los archivos, tendremos que usar los comandos </a:t>
            </a:r>
            <a:r>
              <a:rPr lang="es-ES" dirty="0" err="1"/>
              <a:t>ls</a:t>
            </a:r>
            <a:r>
              <a:rPr lang="es-ES" dirty="0"/>
              <a:t> –al en la </a:t>
            </a:r>
            <a:r>
              <a:rPr lang="es-ES" dirty="0" err="1"/>
              <a:t>linea</a:t>
            </a:r>
            <a:r>
              <a:rPr lang="es-ES" dirty="0"/>
              <a:t> de comandos, que veremos en las prácticas.</a:t>
            </a:r>
          </a:p>
          <a:p>
            <a:r>
              <a:rPr lang="es-ES" dirty="0"/>
              <a:t>En este ejemplo vemos que se trata de un directorio con los permisos de lectura, escritura y ejecución para el dueño</a:t>
            </a:r>
          </a:p>
          <a:p>
            <a:r>
              <a:rPr lang="es-ES" dirty="0"/>
              <a:t>Permisos de lectura y ejecución para el grupo y para los demás</a:t>
            </a:r>
          </a:p>
          <a:p>
            <a:r>
              <a:rPr lang="es-ES" dirty="0"/>
              <a:t>Luego nos indica un número que es el número de archivos que contiene es directorio. En el caso de que el fichero sea un archivo pondrá un 1.</a:t>
            </a:r>
          </a:p>
          <a:p>
            <a:r>
              <a:rPr lang="es-ES" dirty="0"/>
              <a:t>El dueño es </a:t>
            </a:r>
            <a:r>
              <a:rPr lang="es-ES" dirty="0" err="1"/>
              <a:t>user</a:t>
            </a:r>
            <a:r>
              <a:rPr lang="es-ES" dirty="0"/>
              <a:t>, el grupo es </a:t>
            </a:r>
            <a:r>
              <a:rPr lang="es-ES" dirty="0" err="1"/>
              <a:t>user</a:t>
            </a:r>
            <a:r>
              <a:rPr lang="es-ES" dirty="0"/>
              <a:t>, después te dice el tamaño del archivo que son 4096 bytes.</a:t>
            </a:r>
          </a:p>
          <a:p>
            <a:r>
              <a:rPr lang="es-ES" dirty="0"/>
              <a:t>Después te dice la fecha de la última modificación</a:t>
            </a:r>
          </a:p>
          <a:p>
            <a:r>
              <a:rPr lang="es-ES" dirty="0"/>
              <a:t>Y el nombre del directorio que es documentos.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47</a:t>
            </a:fld>
            <a:endParaRPr lang="es-ES"/>
          </a:p>
        </p:txBody>
      </p:sp>
    </p:spTree>
    <p:extLst>
      <p:ext uri="{BB962C8B-B14F-4D97-AF65-F5344CB8AC3E}">
        <p14:creationId xmlns:p14="http://schemas.microsoft.com/office/powerpoint/2010/main" val="2897906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48</a:t>
            </a:fld>
            <a:endParaRPr lang="es-ES"/>
          </a:p>
        </p:txBody>
      </p:sp>
    </p:spTree>
    <p:extLst>
      <p:ext uri="{BB962C8B-B14F-4D97-AF65-F5344CB8AC3E}">
        <p14:creationId xmlns:p14="http://schemas.microsoft.com/office/powerpoint/2010/main" val="21835014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49</a:t>
            </a:fld>
            <a:endParaRPr lang="es-ES"/>
          </a:p>
        </p:txBody>
      </p:sp>
    </p:spTree>
    <p:extLst>
      <p:ext uri="{BB962C8B-B14F-4D97-AF65-F5344CB8AC3E}">
        <p14:creationId xmlns:p14="http://schemas.microsoft.com/office/powerpoint/2010/main" val="366815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Empezaremos por 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a:t>
            </a:fld>
            <a:endParaRPr lang="es-ES"/>
          </a:p>
        </p:txBody>
      </p:sp>
    </p:spTree>
    <p:extLst>
      <p:ext uri="{BB962C8B-B14F-4D97-AF65-F5344CB8AC3E}">
        <p14:creationId xmlns:p14="http://schemas.microsoft.com/office/powerpoint/2010/main" val="14183799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***ME PARECE TOO MUCH***</a:t>
            </a:r>
          </a:p>
          <a:p>
            <a:endParaRPr lang="es-ES" dirty="0"/>
          </a:p>
          <a:p>
            <a:endParaRPr lang="es-ES" dirty="0"/>
          </a:p>
          <a:p>
            <a:r>
              <a:rPr lang="es-ES" dirty="0"/>
              <a:t>Los permisos se pueden modificar de varias formas. Un usuario solo puede modificar los permisos de los ficheros que posee, mientras que el </a:t>
            </a:r>
            <a:r>
              <a:rPr lang="es-ES" dirty="0" err="1"/>
              <a:t>super</a:t>
            </a:r>
            <a:r>
              <a:rPr lang="es-ES" dirty="0"/>
              <a:t> usuario puede cambiar los permisos de cualquier fichero del sistema.</a:t>
            </a:r>
          </a:p>
          <a:p>
            <a:endParaRPr lang="es-ES" dirty="0"/>
          </a:p>
          <a:p>
            <a:r>
              <a:rPr lang="es-ES" dirty="0"/>
              <a:t>Se pueden </a:t>
            </a:r>
            <a:r>
              <a:rPr lang="es-ES" dirty="0" err="1"/>
              <a:t>cvambiar</a:t>
            </a:r>
            <a:r>
              <a:rPr lang="es-ES" dirty="0"/>
              <a:t> tanto los permisos de lectura, escritura y </a:t>
            </a:r>
            <a:r>
              <a:rPr lang="es-ES" dirty="0" err="1"/>
              <a:t>ejecucuón</a:t>
            </a:r>
            <a:r>
              <a:rPr lang="es-ES" dirty="0"/>
              <a:t> para el usuario, el grupo y los demás, con </a:t>
            </a:r>
            <a:r>
              <a:rPr lang="es-ES" dirty="0" err="1"/>
              <a:t>chmod</a:t>
            </a:r>
            <a:r>
              <a:rPr lang="es-ES" dirty="0"/>
              <a:t> (</a:t>
            </a:r>
            <a:r>
              <a:rPr lang="es-ES" dirty="0" err="1"/>
              <a:t>change</a:t>
            </a:r>
            <a:r>
              <a:rPr lang="es-ES" dirty="0"/>
              <a:t> </a:t>
            </a:r>
            <a:r>
              <a:rPr lang="es-ES" dirty="0" err="1"/>
              <a:t>mode</a:t>
            </a:r>
            <a:r>
              <a:rPr lang="es-ES" dirty="0"/>
              <a:t>)</a:t>
            </a:r>
          </a:p>
          <a:p>
            <a:r>
              <a:rPr lang="es-ES" dirty="0"/>
              <a:t>Como se pude cambiar la propiedad de los ficheros, de forma que  cambien el </a:t>
            </a:r>
            <a:r>
              <a:rPr lang="es-ES" dirty="0" err="1"/>
              <a:t>owner</a:t>
            </a:r>
            <a:r>
              <a:rPr lang="es-ES" dirty="0"/>
              <a:t> y el grupo de un fichero, con </a:t>
            </a:r>
            <a:r>
              <a:rPr lang="es-ES" dirty="0" err="1"/>
              <a:t>chown</a:t>
            </a:r>
            <a:r>
              <a:rPr lang="es-ES" dirty="0"/>
              <a:t> (</a:t>
            </a:r>
            <a:r>
              <a:rPr lang="es-ES" dirty="0" err="1"/>
              <a:t>change</a:t>
            </a:r>
            <a:r>
              <a:rPr lang="es-ES" dirty="0"/>
              <a:t> </a:t>
            </a:r>
            <a:r>
              <a:rPr lang="es-ES" dirty="0" err="1"/>
              <a:t>owner</a:t>
            </a:r>
            <a:r>
              <a:rPr lang="es-ES" dirty="0"/>
              <a:t>)</a:t>
            </a:r>
          </a:p>
          <a:p>
            <a:endParaRPr lang="es-ES" dirty="0"/>
          </a:p>
          <a:p>
            <a:r>
              <a:rPr lang="es-ES" dirty="0"/>
              <a:t>Los permisos </a:t>
            </a:r>
            <a:r>
              <a:rPr lang="es-ES" dirty="0" err="1"/>
              <a:t>normalmen</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50</a:t>
            </a:fld>
            <a:endParaRPr lang="es-ES"/>
          </a:p>
        </p:txBody>
      </p:sp>
    </p:spTree>
    <p:extLst>
      <p:ext uri="{BB962C8B-B14F-4D97-AF65-F5344CB8AC3E}">
        <p14:creationId xmlns:p14="http://schemas.microsoft.com/office/powerpoint/2010/main" val="14401275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cuales son algunos comandos básicos de </a:t>
            </a:r>
            <a:r>
              <a:rPr lang="es-ES" dirty="0" err="1"/>
              <a:t>linux</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51</a:t>
            </a:fld>
            <a:endParaRPr lang="es-ES"/>
          </a:p>
        </p:txBody>
      </p:sp>
    </p:spTree>
    <p:extLst>
      <p:ext uri="{BB962C8B-B14F-4D97-AF65-F5344CB8AC3E}">
        <p14:creationId xmlns:p14="http://schemas.microsoft.com/office/powerpoint/2010/main" val="13714602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veíamos los componentes de un sistema operativo, mencionábamos la </a:t>
            </a:r>
            <a:r>
              <a:rPr lang="es-ES" dirty="0" err="1"/>
              <a:t>shell</a:t>
            </a:r>
            <a:r>
              <a:rPr lang="es-ES" dirty="0"/>
              <a:t> o interfaz de usuario y comentábamos que podía ser una línea de comandos en una terminal o una interfaz gráfica de usuarios. Nosotros en las prácticas veremos el intérprete de comandos. Esta es una pantalla negra en la que nosotros escribimos comandos con las órdenes que queremos darle al ordenador y este las interpreta.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52</a:t>
            </a:fld>
            <a:endParaRPr lang="es-ES"/>
          </a:p>
        </p:txBody>
      </p:sp>
    </p:spTree>
    <p:extLst>
      <p:ext uri="{BB962C8B-B14F-4D97-AF65-F5344CB8AC3E}">
        <p14:creationId xmlns:p14="http://schemas.microsoft.com/office/powerpoint/2010/main" val="26560174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r>
              <a:rPr lang="es-ES" dirty="0"/>
              <a:t>La terminal nos muestra todos los comandos que hemos introducido y las respuestas del ordenador a estos comandos. Y cuando nos ofrece una respuesta se queda esperando más instrucciones. Las instrucciones se las damos en una línea al final de la terminal que se llama línea de comandos o </a:t>
            </a:r>
            <a:r>
              <a:rPr lang="es-ES" dirty="0" err="1"/>
              <a:t>prompt</a:t>
            </a:r>
            <a:r>
              <a:rPr lang="es-ES" dirty="0"/>
              <a:t>.</a:t>
            </a:r>
          </a:p>
          <a:p>
            <a:endParaRPr lang="es-ES" dirty="0"/>
          </a:p>
          <a:p>
            <a:r>
              <a:rPr lang="es-ES" dirty="0"/>
              <a:t>La línea de comandos, a demás de servir para escribir órdenes al ordenador nos ofrece cierta información justo delante de donde nosotros podemos escribir. </a:t>
            </a:r>
          </a:p>
          <a:p>
            <a:pPr marL="228600" indent="-228600">
              <a:buFont typeface="+mj-lt"/>
              <a:buAutoNum type="arabicPeriod"/>
            </a:pPr>
            <a:r>
              <a:rPr lang="es-ES" dirty="0"/>
              <a:t>Primero nos dice el nombre del usuario que está conectado, profesor o alumno en este caso. Seguido del nombre de usuario sale @ y el nombre de la máquina a la que está conectado el usuario: VM-NGS01 en el ejemplo de la foto.</a:t>
            </a:r>
          </a:p>
          <a:p>
            <a:pPr marL="228600" indent="-228600">
              <a:buFont typeface="+mj-lt"/>
              <a:buAutoNum type="arabicPeriod"/>
            </a:pPr>
            <a:r>
              <a:rPr lang="es-ES" dirty="0"/>
              <a:t>Después del nombre de la máquina salen dos puntos seguido del directorio en el que nos encontramos. El símbolo de la virgulilla es una abreviatura del </a:t>
            </a:r>
            <a:r>
              <a:rPr lang="es-ES" dirty="0" err="1"/>
              <a:t>path</a:t>
            </a:r>
            <a:r>
              <a:rPr lang="es-ES" dirty="0"/>
              <a:t> absoluto del directorio /home/usuario. Entonces cuando vosotros os encontréis en el directorio /home/alumno/ saldrá ~. Cuando os encontréis dentro de uno de los directorios del usuario, como documentos, pondrá ~/Documentos.</a:t>
            </a:r>
          </a:p>
          <a:p>
            <a:pPr marL="228600" indent="-228600">
              <a:buFont typeface="+mj-lt"/>
              <a:buAutoNum type="arabicPeriod"/>
            </a:pPr>
            <a:r>
              <a:rPr lang="es-ES" dirty="0"/>
              <a:t>Finalmente, seguido del directorio en el que nos encontramos sale un símbolo que puede ser el dólar si el usuario conectado no tiene privilegios o # cuando es un usuario con privilegios.</a:t>
            </a:r>
          </a:p>
          <a:p>
            <a:pPr marL="228600" indent="-228600">
              <a:buFont typeface="+mj-lt"/>
              <a:buAutoNum type="arabicPeriod"/>
            </a:pPr>
            <a:endParaRPr lang="es-ES" dirty="0"/>
          </a:p>
          <a:p>
            <a:pPr marL="0" indent="0">
              <a:buFont typeface="+mj-lt"/>
              <a:buNone/>
            </a:pPr>
            <a:r>
              <a:rPr lang="es-ES" dirty="0"/>
              <a:t>El ejemplo que sale ahí está indicando que el usuario llamado profesor que no tiene privilegios de administración está conectado a la máquina VM-NGS01 en la carpeta Documentos en la home del usuario.</a:t>
            </a:r>
            <a:endParaRPr dirty="0"/>
          </a:p>
        </p:txBody>
      </p:sp>
    </p:spTree>
    <p:extLst>
      <p:ext uri="{BB962C8B-B14F-4D97-AF65-F5344CB8AC3E}">
        <p14:creationId xmlns:p14="http://schemas.microsoft.com/office/powerpoint/2010/main" val="35504871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comandos que le podemos dar a la terminal para que nos ofrezca resultados y que siempre tenéis que recordar son:</a:t>
            </a:r>
          </a:p>
          <a:p>
            <a:pPr marL="171450" indent="-171450">
              <a:buFont typeface="Arial" panose="020B0604020202020204" pitchFamily="34" charset="0"/>
              <a:buChar char="•"/>
            </a:pPr>
            <a:r>
              <a:rPr lang="es-ES" dirty="0" err="1"/>
              <a:t>pwd</a:t>
            </a:r>
            <a:r>
              <a:rPr lang="es-ES" dirty="0"/>
              <a:t> que nos dice en que directorio estamos.</a:t>
            </a:r>
          </a:p>
          <a:p>
            <a:pPr marL="171450" indent="-171450">
              <a:buFont typeface="Arial" panose="020B0604020202020204" pitchFamily="34" charset="0"/>
              <a:buChar char="•"/>
            </a:pPr>
            <a:r>
              <a:rPr lang="es-ES" dirty="0" err="1"/>
              <a:t>ls</a:t>
            </a:r>
            <a:r>
              <a:rPr lang="es-ES" dirty="0"/>
              <a:t> que nos hace una lista del contenido de un directorio</a:t>
            </a:r>
          </a:p>
          <a:p>
            <a:pPr marL="171450" indent="-171450">
              <a:buFont typeface="Arial" panose="020B0604020202020204" pitchFamily="34" charset="0"/>
              <a:buChar char="•"/>
            </a:pPr>
            <a:r>
              <a:rPr lang="es-ES" dirty="0"/>
              <a:t>cd que significa </a:t>
            </a:r>
            <a:r>
              <a:rPr lang="es-ES" dirty="0" err="1"/>
              <a:t>change</a:t>
            </a:r>
            <a:r>
              <a:rPr lang="es-ES" dirty="0"/>
              <a:t> </a:t>
            </a:r>
            <a:r>
              <a:rPr lang="es-ES" dirty="0" err="1"/>
              <a:t>directory</a:t>
            </a:r>
            <a:r>
              <a:rPr lang="es-ES" dirty="0"/>
              <a:t> y que nos permite movernos entre directorios</a:t>
            </a:r>
          </a:p>
          <a:p>
            <a:pPr marL="171450" indent="-171450">
              <a:buFont typeface="Arial" panose="020B0604020202020204" pitchFamily="34" charset="0"/>
              <a:buChar char="•"/>
            </a:pPr>
            <a:r>
              <a:rPr lang="es-ES" dirty="0" err="1"/>
              <a:t>mkdir</a:t>
            </a:r>
            <a:r>
              <a:rPr lang="es-ES" dirty="0"/>
              <a:t> que significa </a:t>
            </a:r>
            <a:r>
              <a:rPr lang="es-ES" dirty="0" err="1"/>
              <a:t>make</a:t>
            </a:r>
            <a:r>
              <a:rPr lang="es-ES" dirty="0"/>
              <a:t> </a:t>
            </a:r>
            <a:r>
              <a:rPr lang="es-ES" dirty="0" err="1"/>
              <a:t>directory</a:t>
            </a:r>
            <a:r>
              <a:rPr lang="es-ES" dirty="0"/>
              <a:t> y que nos permite crear directorios donde tenemos permisos</a:t>
            </a:r>
          </a:p>
          <a:p>
            <a:pPr marL="171450" indent="-171450">
              <a:buFont typeface="Arial" panose="020B0604020202020204" pitchFamily="34" charset="0"/>
              <a:buChar char="•"/>
            </a:pPr>
            <a:r>
              <a:rPr lang="es-ES" dirty="0" err="1"/>
              <a:t>rm</a:t>
            </a:r>
            <a:r>
              <a:rPr lang="es-ES" dirty="0"/>
              <a:t> de </a:t>
            </a:r>
            <a:r>
              <a:rPr lang="es-ES" dirty="0" err="1"/>
              <a:t>remove</a:t>
            </a:r>
            <a:r>
              <a:rPr lang="es-ES" dirty="0"/>
              <a:t> que nos permite borrar archivos</a:t>
            </a:r>
          </a:p>
          <a:p>
            <a:pPr marL="171450" indent="-171450">
              <a:buFont typeface="Arial" panose="020B0604020202020204" pitchFamily="34" charset="0"/>
              <a:buChar char="•"/>
            </a:pPr>
            <a:r>
              <a:rPr lang="es-ES" dirty="0" err="1"/>
              <a:t>rmdir</a:t>
            </a:r>
            <a:r>
              <a:rPr lang="es-ES" dirty="0"/>
              <a:t> de </a:t>
            </a:r>
            <a:r>
              <a:rPr lang="es-ES" dirty="0" err="1"/>
              <a:t>remove</a:t>
            </a:r>
            <a:r>
              <a:rPr lang="es-ES" dirty="0"/>
              <a:t> </a:t>
            </a:r>
            <a:r>
              <a:rPr lang="es-ES" dirty="0" err="1"/>
              <a:t>directory</a:t>
            </a:r>
            <a:r>
              <a:rPr lang="es-ES" dirty="0"/>
              <a:t> nos permite borrar directorios</a:t>
            </a:r>
          </a:p>
          <a:p>
            <a:pPr marL="171450" indent="-171450">
              <a:buFont typeface="Arial" panose="020B0604020202020204" pitchFamily="34" charset="0"/>
              <a:buChar char="•"/>
            </a:pPr>
            <a:r>
              <a:rPr lang="es-ES" dirty="0" err="1"/>
              <a:t>less</a:t>
            </a:r>
            <a:r>
              <a:rPr lang="es-ES" dirty="0"/>
              <a:t> nos permite ver el contenido de un archivo</a:t>
            </a:r>
          </a:p>
          <a:p>
            <a:pPr marL="171450" indent="-171450">
              <a:buFont typeface="Arial" panose="020B0604020202020204" pitchFamily="34" charset="0"/>
              <a:buChar char="•"/>
            </a:pPr>
            <a:r>
              <a:rPr lang="es-ES" dirty="0"/>
              <a:t>nano nos permite editar un archivo</a:t>
            </a:r>
          </a:p>
          <a:p>
            <a:pPr marL="171450" indent="-171450">
              <a:buFont typeface="Arial" panose="020B0604020202020204" pitchFamily="34" charset="0"/>
              <a:buChar char="•"/>
            </a:pPr>
            <a:r>
              <a:rPr lang="es-ES" dirty="0"/>
              <a:t>y </a:t>
            </a:r>
            <a:r>
              <a:rPr lang="es-ES" dirty="0" err="1"/>
              <a:t>man</a:t>
            </a:r>
            <a:r>
              <a:rPr lang="es-ES" dirty="0"/>
              <a:t> es un comando que nos muestra el manual de los comandos.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54</a:t>
            </a:fld>
            <a:endParaRPr lang="es-ES"/>
          </a:p>
        </p:txBody>
      </p:sp>
    </p:spTree>
    <p:extLst>
      <p:ext uri="{BB962C8B-B14F-4D97-AF65-F5344CB8AC3E}">
        <p14:creationId xmlns:p14="http://schemas.microsoft.com/office/powerpoint/2010/main" val="23647518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Otro comando útil es </a:t>
            </a:r>
            <a:r>
              <a:rPr lang="es-ES" dirty="0" err="1"/>
              <a:t>cp</a:t>
            </a:r>
            <a:r>
              <a:rPr lang="es-ES" dirty="0"/>
              <a:t>, que proviene de </a:t>
            </a:r>
            <a:r>
              <a:rPr lang="es-ES" dirty="0" err="1"/>
              <a:t>copy</a:t>
            </a:r>
            <a:r>
              <a:rPr lang="es-ES" dirty="0"/>
              <a:t> y es el equivalente al copiar y pegar (hace las funciones de los dos) en Windows. Cuando a la terminal le dices </a:t>
            </a:r>
            <a:r>
              <a:rPr lang="es-ES" dirty="0" err="1"/>
              <a:t>cp</a:t>
            </a:r>
            <a:r>
              <a:rPr lang="es-ES" dirty="0"/>
              <a:t> seguido del nombre del archivo que quieres copiar y seguido a su vez de la carpeta en la que lo quieres copiar, te lo copia y lo pega en el otro directorio.</a:t>
            </a:r>
          </a:p>
        </p:txBody>
      </p:sp>
    </p:spTree>
    <p:extLst>
      <p:ext uri="{BB962C8B-B14F-4D97-AF65-F5344CB8AC3E}">
        <p14:creationId xmlns:p14="http://schemas.microsoft.com/office/powerpoint/2010/main" val="29911163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Después tendríamos el </a:t>
            </a:r>
            <a:r>
              <a:rPr lang="es-ES" dirty="0" err="1"/>
              <a:t>mv</a:t>
            </a:r>
            <a:r>
              <a:rPr lang="es-ES" dirty="0"/>
              <a:t>, que viene de </a:t>
            </a:r>
            <a:r>
              <a:rPr lang="es-ES" dirty="0" err="1"/>
              <a:t>move</a:t>
            </a:r>
            <a:r>
              <a:rPr lang="es-ES" dirty="0"/>
              <a:t> en inglés mover. Este comando hace a la vez las funciona de cortar y pegar y de renombrar un archivo.</a:t>
            </a:r>
          </a:p>
          <a:p>
            <a:endParaRPr lang="es-ES" dirty="0"/>
          </a:p>
          <a:p>
            <a:r>
              <a:rPr lang="es-ES" dirty="0"/>
              <a:t>De esta forma si a la terminal le dices </a:t>
            </a:r>
            <a:r>
              <a:rPr lang="es-ES" dirty="0" err="1"/>
              <a:t>mv</a:t>
            </a:r>
            <a:r>
              <a:rPr lang="es-ES" dirty="0"/>
              <a:t> seguido del nombre del archivo que quieres mover o renombrar y este seguido a su vez del nuevo nombre del archivo, lo renombra. La gracia es que en Linux, el nombre del archivo final, puede estar junto con una ruta, de forma que te lo estaría también moviendo a otro directorio.</a:t>
            </a:r>
          </a:p>
        </p:txBody>
      </p:sp>
    </p:spTree>
    <p:extLst>
      <p:ext uri="{BB962C8B-B14F-4D97-AF65-F5344CB8AC3E}">
        <p14:creationId xmlns:p14="http://schemas.microsoft.com/office/powerpoint/2010/main" val="1458783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Otro de los comandos es </a:t>
            </a:r>
            <a:r>
              <a:rPr lang="es-ES" dirty="0" err="1"/>
              <a:t>rm</a:t>
            </a:r>
            <a:r>
              <a:rPr lang="es-ES" dirty="0"/>
              <a:t>, que viene de </a:t>
            </a:r>
            <a:r>
              <a:rPr lang="es-ES" dirty="0" err="1"/>
              <a:t>remove</a:t>
            </a:r>
            <a:r>
              <a:rPr lang="es-ES" dirty="0"/>
              <a:t>, borrar o eliminar y es el equivalente al eliminar de Windows. Solo hay que decirle a la terminal </a:t>
            </a:r>
            <a:r>
              <a:rPr lang="es-ES" dirty="0" err="1"/>
              <a:t>rm</a:t>
            </a:r>
            <a:r>
              <a:rPr lang="es-ES" dirty="0"/>
              <a:t> y seguido el nombre del archivo que quieres eliminar.</a:t>
            </a:r>
          </a:p>
        </p:txBody>
      </p:sp>
    </p:spTree>
    <p:extLst>
      <p:ext uri="{BB962C8B-B14F-4D97-AF65-F5344CB8AC3E}">
        <p14:creationId xmlns:p14="http://schemas.microsoft.com/office/powerpoint/2010/main" val="42383194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Después tenemos </a:t>
            </a:r>
            <a:r>
              <a:rPr lang="es-ES" err="1"/>
              <a:t>mkdir</a:t>
            </a:r>
            <a:r>
              <a:rPr lang="es-ES"/>
              <a:t>, que proviene de </a:t>
            </a:r>
            <a:r>
              <a:rPr lang="es-ES" err="1"/>
              <a:t>make</a:t>
            </a:r>
            <a:r>
              <a:rPr lang="es-ES"/>
              <a:t> </a:t>
            </a:r>
            <a:r>
              <a:rPr lang="es-ES" err="1"/>
              <a:t>directory</a:t>
            </a:r>
            <a:r>
              <a:rPr lang="es-ES"/>
              <a:t>, es decir crear directorio, y es el equivalente a Nueva Carpeta de Windows. A la terminal le tienes que poner </a:t>
            </a:r>
            <a:r>
              <a:rPr lang="es-ES" err="1"/>
              <a:t>mkdir</a:t>
            </a:r>
            <a:r>
              <a:rPr lang="es-ES"/>
              <a:t> seguido del nombre de la carpeta que quieres crear, y te la crea. Además el nombre de la carpeta puede estar precedido de una ruta, de forma que puedes crear directorios en otras carpetas que no son en la que tu te encuentras en la terminal.</a:t>
            </a:r>
          </a:p>
        </p:txBody>
      </p:sp>
    </p:spTree>
    <p:extLst>
      <p:ext uri="{BB962C8B-B14F-4D97-AF65-F5344CB8AC3E}">
        <p14:creationId xmlns:p14="http://schemas.microsoft.com/office/powerpoint/2010/main" val="16755844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Y finalmente tendríamos el </a:t>
            </a:r>
            <a:r>
              <a:rPr lang="es-ES" dirty="0" err="1"/>
              <a:t>history</a:t>
            </a:r>
            <a:r>
              <a:rPr lang="es-ES" dirty="0"/>
              <a:t> que ya os lo hemos explicado y que es el equivalente al Historial de Windows. Para movernos por el historial de comandos lo que tenemos que hacer es utilizar las flechas del teclado arriba y abajo y nos irá mostrando los comandos que hemos ido introduciendo y así no tendremos que volverlos a escribir.</a:t>
            </a:r>
          </a:p>
        </p:txBody>
      </p:sp>
    </p:spTree>
    <p:extLst>
      <p:ext uri="{BB962C8B-B14F-4D97-AF65-F5344CB8AC3E}">
        <p14:creationId xmlns:p14="http://schemas.microsoft.com/office/powerpoint/2010/main" val="363992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Linux es un sistema operativo. Los sistemas operativos que más conocemos hoy en día son:</a:t>
            </a:r>
          </a:p>
          <a:p>
            <a:pPr marL="228600" indent="-228600">
              <a:buFont typeface="+mj-lt"/>
              <a:buAutoNum type="arabicPeriod"/>
            </a:pPr>
            <a:r>
              <a:rPr lang="es-ES" dirty="0"/>
              <a:t>Windows, de Microsoft que es el líder del mercado</a:t>
            </a:r>
          </a:p>
          <a:p>
            <a:pPr marL="228600" indent="-228600">
              <a:buFont typeface="+mj-lt"/>
              <a:buAutoNum type="arabicPeriod"/>
            </a:pPr>
            <a:r>
              <a:rPr lang="es-ES" dirty="0"/>
              <a:t>El segundo es MacOS de Apple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dirty="0"/>
              <a:t>Y el tercero en el mercado es GNU/Linux, que como veis es el conjunto de GNU, desarrollado por </a:t>
            </a:r>
            <a:r>
              <a:rPr lang="es-ES" spc="-5" dirty="0"/>
              <a:t>R</a:t>
            </a:r>
            <a:r>
              <a:rPr lang="es-ES" spc="-10" dirty="0"/>
              <a:t>i</a:t>
            </a:r>
            <a:r>
              <a:rPr lang="es-ES" dirty="0"/>
              <a:t>c</a:t>
            </a:r>
            <a:r>
              <a:rPr lang="es-ES" spc="-10" dirty="0"/>
              <a:t>ha</a:t>
            </a:r>
            <a:r>
              <a:rPr lang="es-ES" dirty="0"/>
              <a:t>rd</a:t>
            </a:r>
            <a:r>
              <a:rPr lang="es-ES" spc="55" dirty="0"/>
              <a:t> </a:t>
            </a:r>
            <a:r>
              <a:rPr lang="es-ES" dirty="0"/>
              <a:t>Sta</a:t>
            </a:r>
            <a:r>
              <a:rPr lang="es-ES" spc="-10" dirty="0"/>
              <a:t>l</a:t>
            </a:r>
            <a:r>
              <a:rPr lang="es-ES" spc="-5" dirty="0"/>
              <a:t>l</a:t>
            </a:r>
            <a:r>
              <a:rPr lang="es-ES" spc="-10" dirty="0"/>
              <a:t>ma</a:t>
            </a:r>
            <a:r>
              <a:rPr lang="es-ES" dirty="0"/>
              <a:t>n que es el toro ese, y Linux cuyo núcleo (</a:t>
            </a:r>
            <a:r>
              <a:rPr lang="es-ES" dirty="0" err="1"/>
              <a:t>kernel</a:t>
            </a:r>
            <a:r>
              <a:rPr lang="es-ES" dirty="0"/>
              <a:t>) fue desarrollado por Linus Torvalds.</a:t>
            </a:r>
          </a:p>
          <a:p>
            <a:pPr marL="228600" indent="-228600">
              <a:buFont typeface="+mj-lt"/>
              <a:buAutoNum type="arabicPeriod"/>
            </a:pP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6</a:t>
            </a:fld>
            <a:endParaRPr lang="es-ES"/>
          </a:p>
        </p:txBody>
      </p:sp>
    </p:spTree>
    <p:extLst>
      <p:ext uri="{BB962C8B-B14F-4D97-AF65-F5344CB8AC3E}">
        <p14:creationId xmlns:p14="http://schemas.microsoft.com/office/powerpoint/2010/main" val="13097216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cosa importante que siempre tenemos que recordar es la tecla TAB que es la tecla que está arriba a la izquierda al lado de la letra Q. Esta tecla nos permite que si no nos acordamos de un comando o del nombre completo de un fichero, solo tememos que pulsarlo y la terminar, a nos va a sugerir las opciones más probables para continuar lo que hemos escrito.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60</a:t>
            </a:fld>
            <a:endParaRPr lang="es-ES"/>
          </a:p>
        </p:txBody>
      </p:sp>
    </p:spTree>
    <p:extLst>
      <p:ext uri="{BB962C8B-B14F-4D97-AF65-F5344CB8AC3E}">
        <p14:creationId xmlns:p14="http://schemas.microsoft.com/office/powerpoint/2010/main" val="20936639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la sintaxis de la línea </a:t>
            </a:r>
            <a:r>
              <a:rPr lang="es-ES"/>
              <a:t>de comandos</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61</a:t>
            </a:fld>
            <a:endParaRPr lang="es-ES"/>
          </a:p>
        </p:txBody>
      </p:sp>
    </p:spTree>
    <p:extLst>
      <p:ext uri="{BB962C8B-B14F-4D97-AF65-F5344CB8AC3E}">
        <p14:creationId xmlns:p14="http://schemas.microsoft.com/office/powerpoint/2010/main" val="8856629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comandos no se pueden dar de cualquier forma, es como el lenguaje y tiene unas normas. </a:t>
            </a:r>
          </a:p>
          <a:p>
            <a:endParaRPr lang="es-ES" dirty="0"/>
          </a:p>
          <a:p>
            <a:r>
              <a:rPr lang="es-ES" dirty="0"/>
              <a:t>Las opciones son una serie de palabras o letras precedidas por uno o dos </a:t>
            </a:r>
            <a:r>
              <a:rPr lang="es-ES" dirty="0" err="1"/>
              <a:t>guines</a:t>
            </a:r>
            <a:r>
              <a:rPr lang="es-ES" dirty="0"/>
              <a:t> que acompañan a los comandos y que modifican la forma en la que operan los comandos. Se pueden indicar varias opciones para un mismo comando, donde cada opción tiene que tener un </a:t>
            </a:r>
            <a:r>
              <a:rPr lang="es-ES" dirty="0" err="1"/>
              <a:t>guión</a:t>
            </a:r>
            <a:r>
              <a:rPr lang="es-ES" dirty="0"/>
              <a:t> delante o juntándolas con un solo </a:t>
            </a:r>
            <a:r>
              <a:rPr lang="es-ES" dirty="0" err="1"/>
              <a:t>guión</a:t>
            </a:r>
            <a:r>
              <a:rPr lang="es-ES" dirty="0"/>
              <a:t>.</a:t>
            </a:r>
          </a:p>
          <a:p>
            <a:endParaRPr lang="es-ES" dirty="0"/>
          </a:p>
          <a:p>
            <a:r>
              <a:rPr lang="es-ES" dirty="0"/>
              <a:t>Hay algunas opciones o comandos que necesitan ir seguidos de un parámetro o argumento. Los parámetros proporcionan información adicional necesaria u opcional para el comando. Por ejemplo si un comando tiene un parámetro que necesita la ruta de un archivo, la ruta del archivo sería el argumento. Los argumentos más comunes suelen ser las rutas a los ficheros de entradas.</a:t>
            </a:r>
          </a:p>
          <a:p>
            <a:endParaRPr lang="es-ES" dirty="0"/>
          </a:p>
          <a:p>
            <a:r>
              <a:rPr lang="es-ES" dirty="0"/>
              <a:t>Además a la terminal se le pueden pasar varios argumentos a la vez, que habría que separar por comas.</a:t>
            </a:r>
          </a:p>
          <a:p>
            <a:endParaRPr lang="es-ES" dirty="0"/>
          </a:p>
          <a:p>
            <a:r>
              <a:rPr lang="es-ES" dirty="0"/>
              <a:t>Es importante recordad que casi todos los comandos tienen una opción –h o –</a:t>
            </a:r>
            <a:r>
              <a:rPr lang="es-ES" dirty="0" err="1"/>
              <a:t>help</a:t>
            </a:r>
            <a:r>
              <a:rPr lang="es-ES" dirty="0"/>
              <a:t> que nos muestran una ayuda del comando, con una breve descripción y ejemplos de </a:t>
            </a:r>
            <a:r>
              <a:rPr lang="es-ES"/>
              <a:t>como utilizarlos.</a:t>
            </a:r>
            <a:endParaRPr lang="es-ES" dirty="0"/>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62</a:t>
            </a:fld>
            <a:endParaRPr lang="es-ES"/>
          </a:p>
        </p:txBody>
      </p:sp>
    </p:spTree>
    <p:extLst>
      <p:ext uri="{BB962C8B-B14F-4D97-AF65-F5344CB8AC3E}">
        <p14:creationId xmlns:p14="http://schemas.microsoft.com/office/powerpoint/2010/main" val="31823250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¿Alguna pregunta?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63</a:t>
            </a:fld>
            <a:endParaRPr lang="es-ES"/>
          </a:p>
        </p:txBody>
      </p:sp>
    </p:spTree>
    <p:extLst>
      <p:ext uri="{BB962C8B-B14F-4D97-AF65-F5344CB8AC3E}">
        <p14:creationId xmlns:p14="http://schemas.microsoft.com/office/powerpoint/2010/main" val="20069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Nosotros el sistema operativo que vamos a utilizar en el curso, como ya hemos dicho es GNU/Linux</a:t>
            </a:r>
          </a:p>
          <a:p>
            <a:pPr marL="228600" indent="-228600">
              <a:buFont typeface="+mj-lt"/>
              <a:buAutoNum type="arabicPeriod"/>
            </a:pP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7</a:t>
            </a:fld>
            <a:endParaRPr lang="es-ES"/>
          </a:p>
        </p:txBody>
      </p:sp>
    </p:spTree>
    <p:extLst>
      <p:ext uri="{BB962C8B-B14F-4D97-AF65-F5344CB8AC3E}">
        <p14:creationId xmlns:p14="http://schemas.microsoft.com/office/powerpoint/2010/main" val="580702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Pero ¿qué es un Sistema Operativo? El sistema operativo por definición es </a:t>
            </a:r>
            <a:r>
              <a:rPr lang="es-ES" dirty="0" err="1"/>
              <a:t>es</a:t>
            </a:r>
            <a:r>
              <a:rPr lang="es-ES" dirty="0"/>
              <a:t> el software principal de un sistema informático que gestiona los recursos de hardware y provee servicios a los programas de aplicación de software. Voy a explicarlo un poco más fácilmente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hardware como su propio nombre indica es lo duro y este se relaciona directamente con el sistema operativo y viene a ser la caja, el ordenador en sí y la pantalla o el ratón, los cables, es decir, todo lo que podemos tocar.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usuario somos nosotros, y nosotros lo que hacemos en el ordenador es usar aplicaciones, como </a:t>
            </a:r>
            <a:r>
              <a:rPr lang="es-ES" dirty="0" err="1"/>
              <a:t>power</a:t>
            </a:r>
            <a:r>
              <a:rPr lang="es-ES" dirty="0"/>
              <a:t> </a:t>
            </a:r>
            <a:r>
              <a:rPr lang="es-ES" dirty="0" err="1"/>
              <a:t>point</a:t>
            </a:r>
            <a:r>
              <a:rPr lang="es-ES" dirty="0"/>
              <a:t> o </a:t>
            </a:r>
            <a:r>
              <a:rPr lang="es-ES" dirty="0" err="1"/>
              <a:t>firefox</a:t>
            </a:r>
            <a:r>
              <a:rPr lang="es-E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Estas aplicaciones se relacionan directamente con el sistema operativo, pero para funcionar necesitan los recursos del hardware, de forma que el sistema operativo es el intermediario entre las aplicaciones y el hardware.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dirty="0"/>
              <a:t>Un ejemplo sería que nosotros queremos abrir el </a:t>
            </a:r>
            <a:r>
              <a:rPr lang="es-ES" dirty="0" err="1"/>
              <a:t>power</a:t>
            </a:r>
            <a:r>
              <a:rPr lang="es-ES" dirty="0"/>
              <a:t> </a:t>
            </a:r>
            <a:r>
              <a:rPr lang="es-ES" dirty="0" err="1"/>
              <a:t>point</a:t>
            </a:r>
            <a:r>
              <a:rPr lang="es-ES" dirty="0"/>
              <a:t> y el </a:t>
            </a:r>
            <a:r>
              <a:rPr lang="es-ES" dirty="0" err="1"/>
              <a:t>power</a:t>
            </a:r>
            <a:r>
              <a:rPr lang="es-ES" dirty="0"/>
              <a:t> </a:t>
            </a:r>
            <a:r>
              <a:rPr lang="es-ES" dirty="0" err="1"/>
              <a:t>point</a:t>
            </a:r>
            <a:r>
              <a:rPr lang="es-ES" dirty="0"/>
              <a:t> le dice al sistema operativo que necesita que el monitor despliegue una ventana, entonces el sistema operativo le dice al hardware que es la caja y el monitor que desplieguen esa ventana. De forma que hay una relación entre los distintos elementos.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8</a:t>
            </a:fld>
            <a:endParaRPr lang="es-ES"/>
          </a:p>
        </p:txBody>
      </p:sp>
    </p:spTree>
    <p:extLst>
      <p:ext uri="{BB962C8B-B14F-4D97-AF65-F5344CB8AC3E}">
        <p14:creationId xmlns:p14="http://schemas.microsoft.com/office/powerpoint/2010/main" val="2350759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t>De esta forma, las funciones principales que tendría el Sistema operativo son: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ejecución, control y supervisión de los programas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administración de periféricos como son el ratón, el teclado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gestión de los permisos y usuarios que vamos a ver ahora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Y la gestión de errores y seguridad.</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9</a:t>
            </a:fld>
            <a:endParaRPr lang="es-ES"/>
          </a:p>
        </p:txBody>
      </p:sp>
    </p:spTree>
    <p:extLst>
      <p:ext uri="{BB962C8B-B14F-4D97-AF65-F5344CB8AC3E}">
        <p14:creationId xmlns:p14="http://schemas.microsoft.com/office/powerpoint/2010/main" val="345895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dirty="0"/>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8835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92996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7951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3" name="Subtítulo 2"/>
          <p:cNvSpPr>
            <a:spLocks noGrp="1"/>
          </p:cNvSpPr>
          <p:nvPr>
            <p:ph type="subTitle" idx="1" hasCustomPrompt="1"/>
          </p:nvPr>
        </p:nvSpPr>
        <p:spPr>
          <a:xfrm>
            <a:off x="1142999" y="4238852"/>
            <a:ext cx="6858000" cy="1655762"/>
          </a:xfrm>
        </p:spPr>
        <p:txBody>
          <a:bodyPr/>
          <a:lstStyle>
            <a:lvl1pPr marL="0" indent="0" algn="ctr">
              <a:buNone/>
              <a:defRPr sz="1800"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BU-ISCIII</a:t>
            </a:r>
          </a:p>
          <a:p>
            <a:r>
              <a:rPr lang="es-ES" dirty="0"/>
              <a:t>Unidad de Bioinformática - ISCII</a:t>
            </a:r>
          </a:p>
          <a:p>
            <a:r>
              <a:rPr lang="es-ES" dirty="0"/>
              <a:t>Unidades Científico técnicas</a:t>
            </a:r>
          </a:p>
        </p:txBody>
      </p:sp>
      <p:sp>
        <p:nvSpPr>
          <p:cNvPr id="4" name="Marcador de fecha 3"/>
          <p:cNvSpPr>
            <a:spLocks noGrp="1"/>
          </p:cNvSpPr>
          <p:nvPr>
            <p:ph type="dt" sz="half" idx="10"/>
          </p:nvPr>
        </p:nvSpPr>
        <p:spPr/>
        <p:txBody>
          <a:bodyPr/>
          <a:lstStyle/>
          <a:p>
            <a:r>
              <a:rPr lang="en-US"/>
              <a:t>04/11/2019</a:t>
            </a:r>
          </a:p>
        </p:txBody>
      </p:sp>
      <p:sp>
        <p:nvSpPr>
          <p:cNvPr id="5" name="Marcador de pie de página 4"/>
          <p:cNvSpPr>
            <a:spLocks noGrp="1"/>
          </p:cNvSpPr>
          <p:nvPr>
            <p:ph type="ftr" sz="quarter" idx="11"/>
          </p:nvPr>
        </p:nvSpPr>
        <p:spPr/>
        <p:txBody>
          <a:bodyPr/>
          <a:lstStyle/>
          <a:p>
            <a:r>
              <a:rPr lang="es-ES"/>
              <a:t>Secuenciación de genomas  bacterianos: herramientas y aplicaciones</a:t>
            </a:r>
          </a:p>
        </p:txBody>
      </p:sp>
      <p:sp>
        <p:nvSpPr>
          <p:cNvPr id="6" name="Marcador de número de diapositiva 5"/>
          <p:cNvSpPr>
            <a:spLocks noGrp="1"/>
          </p:cNvSpPr>
          <p:nvPr>
            <p:ph type="sldNum" sz="quarter" idx="12"/>
          </p:nvPr>
        </p:nvSpPr>
        <p:spPr/>
        <p:txBody>
          <a:bodyPr/>
          <a:lstStyle/>
          <a:p>
            <a:fld id="{B6F15528-21DE-4FAA-801E-634DDDAF4B2B}" type="slidenum">
              <a:rPr lang="es-ES" smtClean="0"/>
              <a:t>‹Nº›</a:t>
            </a:fld>
            <a:endParaRPr lang="es-ES"/>
          </a:p>
        </p:txBody>
      </p:sp>
      <p:sp>
        <p:nvSpPr>
          <p:cNvPr id="9" name="Marcador de texto 8"/>
          <p:cNvSpPr>
            <a:spLocks noGrp="1"/>
          </p:cNvSpPr>
          <p:nvPr>
            <p:ph type="body" sz="quarter" idx="13" hasCustomPrompt="1"/>
          </p:nvPr>
        </p:nvSpPr>
        <p:spPr>
          <a:xfrm>
            <a:off x="1825823" y="3591833"/>
            <a:ext cx="5492353" cy="563563"/>
          </a:xfrm>
        </p:spPr>
        <p:txBody>
          <a:bodyPr>
            <a:normAutofit/>
          </a:bodyPr>
          <a:lstStyle>
            <a:lvl1pPr marL="0" indent="0" algn="ctr">
              <a:buNone/>
              <a:defRPr sz="1800" baseline="0"/>
            </a:lvl1pPr>
          </a:lstStyle>
          <a:p>
            <a:pPr lvl="0"/>
            <a:r>
              <a:rPr lang="es-ES" dirty="0"/>
              <a:t> Nombre ponente</a:t>
            </a:r>
          </a:p>
        </p:txBody>
      </p:sp>
      <p:sp>
        <p:nvSpPr>
          <p:cNvPr id="13" name="Marcador de texto 12"/>
          <p:cNvSpPr>
            <a:spLocks noGrp="1"/>
          </p:cNvSpPr>
          <p:nvPr>
            <p:ph type="body" sz="quarter" idx="14" hasCustomPrompt="1"/>
          </p:nvPr>
        </p:nvSpPr>
        <p:spPr>
          <a:xfrm>
            <a:off x="1640682" y="1592264"/>
            <a:ext cx="5945981" cy="1584325"/>
          </a:xfrm>
        </p:spPr>
        <p:style>
          <a:lnRef idx="1">
            <a:schemeClr val="accent1"/>
          </a:lnRef>
          <a:fillRef idx="3">
            <a:schemeClr val="accent1"/>
          </a:fillRef>
          <a:effectRef idx="2">
            <a:schemeClr val="accent1"/>
          </a:effectRef>
          <a:fontRef idx="none"/>
        </p:style>
        <p:txBody>
          <a:bodyPr anchor="ctr"/>
          <a:lstStyle>
            <a:lvl1pPr marL="0" indent="0" algn="ctr">
              <a:buNone/>
              <a:defRPr>
                <a:solidFill>
                  <a:schemeClr val="bg1"/>
                </a:solidFill>
              </a:defRPr>
            </a:lvl1pPr>
          </a:lstStyle>
          <a:p>
            <a:pPr lvl="0"/>
            <a:r>
              <a:rPr lang="es-ES" dirty="0"/>
              <a:t>Título</a:t>
            </a:r>
          </a:p>
        </p:txBody>
      </p:sp>
    </p:spTree>
    <p:extLst>
      <p:ext uri="{BB962C8B-B14F-4D97-AF65-F5344CB8AC3E}">
        <p14:creationId xmlns:p14="http://schemas.microsoft.com/office/powerpoint/2010/main" val="7852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lvl1pPr>
              <a:defRPr sz="2800"/>
            </a:lvl1pPr>
          </a:lstStyle>
          <a:p>
            <a:r>
              <a:rPr lang="es-ES" dirty="0"/>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428350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
        <p:nvSpPr>
          <p:cNvPr id="7" name="1 Marcador de título"/>
          <p:cNvSpPr txBox="1">
            <a:spLocks/>
          </p:cNvSpPr>
          <p:nvPr userDrawn="1"/>
        </p:nvSpPr>
        <p:spPr>
          <a:xfrm>
            <a:off x="457200" y="692696"/>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100" kern="1200">
                <a:solidFill>
                  <a:schemeClr val="tx1"/>
                </a:solidFill>
                <a:latin typeface="Consolas" panose="020B0609020204030204" pitchFamily="49" charset="0"/>
                <a:ea typeface="+mj-ea"/>
                <a:cs typeface="+mj-cs"/>
              </a:defRPr>
            </a:lvl1pPr>
          </a:lstStyle>
          <a:p>
            <a:r>
              <a:rPr lang="es-ES"/>
              <a:t>Haga clic para modificar el estilo de título del patrón</a:t>
            </a:r>
          </a:p>
        </p:txBody>
      </p:sp>
    </p:spTree>
    <p:extLst>
      <p:ext uri="{BB962C8B-B14F-4D97-AF65-F5344CB8AC3E}">
        <p14:creationId xmlns:p14="http://schemas.microsoft.com/office/powerpoint/2010/main" val="388781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61693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r>
              <a:rPr lang="en-US"/>
              <a:t>04/11/2019</a:t>
            </a:r>
            <a:endParaRPr lang="es-ES"/>
          </a:p>
        </p:txBody>
      </p:sp>
      <p:sp>
        <p:nvSpPr>
          <p:cNvPr id="8" name="7 Marcador de pie de página"/>
          <p:cNvSpPr>
            <a:spLocks noGrp="1"/>
          </p:cNvSpPr>
          <p:nvPr>
            <p:ph type="ftr" sz="quarter" idx="11"/>
          </p:nvPr>
        </p:nvSpPr>
        <p:spPr/>
        <p:txBody>
          <a:bodyPr/>
          <a:lstStyle/>
          <a:p>
            <a:r>
              <a:rPr lang="es-ES"/>
              <a:t>Secuenciación de genomas  bacterianos: herramientas y aplicaciones</a:t>
            </a:r>
          </a:p>
        </p:txBody>
      </p:sp>
      <p:sp>
        <p:nvSpPr>
          <p:cNvPr id="9" name="8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99265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r>
              <a:rPr lang="en-US"/>
              <a:t>04/11/2019</a:t>
            </a:r>
            <a:endParaRPr lang="es-ES"/>
          </a:p>
        </p:txBody>
      </p:sp>
      <p:sp>
        <p:nvSpPr>
          <p:cNvPr id="4" name="3 Marcador de pie de página"/>
          <p:cNvSpPr>
            <a:spLocks noGrp="1"/>
          </p:cNvSpPr>
          <p:nvPr>
            <p:ph type="ftr" sz="quarter" idx="11"/>
          </p:nvPr>
        </p:nvSpPr>
        <p:spPr/>
        <p:txBody>
          <a:bodyPr/>
          <a:lstStyle/>
          <a:p>
            <a:r>
              <a:rPr lang="es-ES"/>
              <a:t>Secuenciación de genomas  bacterianos: herramientas y aplicaciones</a:t>
            </a:r>
          </a:p>
        </p:txBody>
      </p:sp>
      <p:sp>
        <p:nvSpPr>
          <p:cNvPr id="5" name="4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28051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n-US"/>
              <a:t>04/11/2019</a:t>
            </a:r>
            <a:endParaRPr lang="es-ES"/>
          </a:p>
        </p:txBody>
      </p:sp>
      <p:sp>
        <p:nvSpPr>
          <p:cNvPr id="3" name="2 Marcador de pie de página"/>
          <p:cNvSpPr>
            <a:spLocks noGrp="1"/>
          </p:cNvSpPr>
          <p:nvPr>
            <p:ph type="ftr" sz="quarter" idx="11"/>
          </p:nvPr>
        </p:nvSpPr>
        <p:spPr/>
        <p:txBody>
          <a:bodyPr/>
          <a:lstStyle/>
          <a:p>
            <a:r>
              <a:rPr lang="es-ES"/>
              <a:t>Secuenciación de genomas  bacterianos: herramientas y aplicaciones</a:t>
            </a:r>
          </a:p>
        </p:txBody>
      </p:sp>
      <p:sp>
        <p:nvSpPr>
          <p:cNvPr id="4" name="3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74123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72350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88503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692696"/>
            <a:ext cx="8229600" cy="792088"/>
          </a:xfrm>
          <a:prstGeom prst="rect">
            <a:avLst/>
          </a:prstGeom>
        </p:spPr>
        <p:txBody>
          <a:bodyPr vert="horz" lIns="91440" tIns="45720" rIns="91440" bIns="45720" rtlCol="0" anchor="ctr">
            <a:noAutofit/>
          </a:bodyPr>
          <a:lstStyle/>
          <a:p>
            <a:r>
              <a:rPr lang="es-ES" dirty="0"/>
              <a:t>Haga clic para modificar el estilo de título del patrón</a:t>
            </a:r>
          </a:p>
        </p:txBody>
      </p:sp>
      <p:sp>
        <p:nvSpPr>
          <p:cNvPr id="3" name="2 Marcador de texto"/>
          <p:cNvSpPr>
            <a:spLocks noGrp="1"/>
          </p:cNvSpPr>
          <p:nvPr>
            <p:ph type="body" idx="1"/>
          </p:nvPr>
        </p:nvSpPr>
        <p:spPr>
          <a:xfrm>
            <a:off x="457200" y="1916832"/>
            <a:ext cx="8229600" cy="4209331"/>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04/11/2019</a:t>
            </a:r>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Secuenciación de genomas  bacterianos: herramientas y aplicaciones</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8BE11-CAC0-41C0-BEC2-9926CE80C6A6}" type="slidenum">
              <a:rPr lang="es-ES" smtClean="0"/>
              <a:t>‹Nº›</a:t>
            </a:fld>
            <a:endParaRPr lang="es-ES"/>
          </a:p>
        </p:txBody>
      </p:sp>
      <p:pic>
        <p:nvPicPr>
          <p:cNvPr id="1027" name="Imagen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9099" y="196256"/>
            <a:ext cx="1831796" cy="464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7265" y="196255"/>
            <a:ext cx="2634775" cy="45167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t="20459" b="20399"/>
          <a:stretch>
            <a:fillRect/>
          </a:stretch>
        </p:blipFill>
        <p:spPr bwMode="auto">
          <a:xfrm>
            <a:off x="6228184" y="-27384"/>
            <a:ext cx="2520280" cy="86791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userDrawn="1"/>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100" b="0" i="0" u="none" strike="noStrike" cap="none" normalizeH="0" baseline="0">
                <a:ln>
                  <a:noFill/>
                </a:ln>
                <a:solidFill>
                  <a:schemeClr val="tx1"/>
                </a:solidFill>
                <a:effectLst/>
                <a:latin typeface="Calibri" pitchFamily="34" charset="0"/>
                <a:ea typeface="文泉驛微米黑"/>
                <a:cs typeface="Calibri" pitchFamily="34" charset="0"/>
              </a:rPr>
              <a:t>	  </a:t>
            </a:r>
            <a:endParaRPr kumimoji="0" lang="es-ES" altLang="es-E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76"/>
          <p:cNvSpPr>
            <a:spLocks noChangeArrowheads="1"/>
          </p:cNvSpPr>
          <p:nvPr userDrawn="1"/>
        </p:nvSpPr>
        <p:spPr bwMode="auto">
          <a:xfrm>
            <a:off x="673894" y="1493863"/>
            <a:ext cx="8470106" cy="134937"/>
          </a:xfrm>
          <a:prstGeom prst="rect">
            <a:avLst/>
          </a:prstGeom>
          <a:ln/>
        </p:spPr>
        <p:style>
          <a:lnRef idx="1">
            <a:schemeClr val="accent1"/>
          </a:lnRef>
          <a:fillRef idx="3">
            <a:schemeClr val="accent1"/>
          </a:fillRef>
          <a:effectRef idx="2">
            <a:schemeClr val="accent1"/>
          </a:effectRef>
          <a:fontRef idx="minor">
            <a:schemeClr val="lt1"/>
          </a:fontRef>
        </p:style>
        <p:txBody>
          <a:bodyPr wrap="none" anchor="ctr"/>
          <a:lstStyle/>
          <a:p>
            <a:pPr algn="ctr" fontAlgn="base">
              <a:spcBef>
                <a:spcPct val="0"/>
              </a:spcBef>
              <a:spcAft>
                <a:spcPct val="0"/>
              </a:spcAft>
            </a:pPr>
            <a:endParaRPr lang="es-ES" sz="1350">
              <a:solidFill>
                <a:srgbClr val="425EA9"/>
              </a:solidFill>
              <a:latin typeface="Arial" charset="0"/>
            </a:endParaRPr>
          </a:p>
        </p:txBody>
      </p:sp>
      <p:sp>
        <p:nvSpPr>
          <p:cNvPr id="13" name="Rectangle 77"/>
          <p:cNvSpPr>
            <a:spLocks noChangeArrowheads="1"/>
          </p:cNvSpPr>
          <p:nvPr userDrawn="1"/>
        </p:nvSpPr>
        <p:spPr bwMode="auto">
          <a:xfrm>
            <a:off x="0" y="1493863"/>
            <a:ext cx="557213" cy="134937"/>
          </a:xfrm>
          <a:prstGeom prst="rect">
            <a:avLst/>
          </a:prstGeom>
          <a:ln/>
        </p:spPr>
        <p:style>
          <a:lnRef idx="1">
            <a:schemeClr val="accent5"/>
          </a:lnRef>
          <a:fillRef idx="3">
            <a:schemeClr val="accent5"/>
          </a:fillRef>
          <a:effectRef idx="2">
            <a:schemeClr val="accent5"/>
          </a:effectRef>
          <a:fontRef idx="minor">
            <a:schemeClr val="lt1"/>
          </a:fontRef>
        </p:style>
        <p:txBody>
          <a:bodyPr wrap="none" anchor="ctr"/>
          <a:lstStyle/>
          <a:p>
            <a:pPr algn="ctr" fontAlgn="base">
              <a:spcBef>
                <a:spcPct val="0"/>
              </a:spcBef>
              <a:spcAft>
                <a:spcPct val="0"/>
              </a:spcAft>
            </a:pPr>
            <a:endParaRPr lang="es-ES" sz="1350">
              <a:solidFill>
                <a:srgbClr val="425EA9"/>
              </a:solidFill>
              <a:latin typeface="Arial" charset="0"/>
            </a:endParaRPr>
          </a:p>
        </p:txBody>
      </p:sp>
    </p:spTree>
    <p:extLst>
      <p:ext uri="{BB962C8B-B14F-4D97-AF65-F5344CB8AC3E}">
        <p14:creationId xmlns:p14="http://schemas.microsoft.com/office/powerpoint/2010/main" val="176918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spcBef>
          <a:spcPct val="0"/>
        </a:spcBef>
        <a:buNone/>
        <a:defRPr sz="2800" kern="1200">
          <a:solidFill>
            <a:schemeClr val="tx1"/>
          </a:solidFill>
          <a:latin typeface="Consolas" panose="020B0609020204030204" pitchFamily="49"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0" y="1052736"/>
            <a:ext cx="9144000" cy="49685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Subtítulo 1"/>
          <p:cNvSpPr>
            <a:spLocks noGrp="1"/>
          </p:cNvSpPr>
          <p:nvPr>
            <p:ph type="subTitle" idx="1"/>
          </p:nvPr>
        </p:nvSpPr>
        <p:spPr>
          <a:xfrm>
            <a:off x="1142999" y="4093904"/>
            <a:ext cx="6858000" cy="866548"/>
          </a:xfrm>
        </p:spPr>
        <p:txBody>
          <a:bodyPr/>
          <a:lstStyle/>
          <a:p>
            <a:r>
              <a:rPr lang="es-ES" dirty="0"/>
              <a:t>BU-ISCIII</a:t>
            </a:r>
          </a:p>
          <a:p>
            <a:r>
              <a:rPr lang="es-ES" dirty="0"/>
              <a:t>Unidades Comunes Científico Técnicas – SGSAFI-ISCIII</a:t>
            </a:r>
          </a:p>
        </p:txBody>
      </p:sp>
      <p:sp>
        <p:nvSpPr>
          <p:cNvPr id="6" name="Marcador de fecha 5"/>
          <p:cNvSpPr>
            <a:spLocks noGrp="1"/>
          </p:cNvSpPr>
          <p:nvPr>
            <p:ph type="dt" sz="half" idx="10"/>
          </p:nvPr>
        </p:nvSpPr>
        <p:spPr/>
        <p:txBody>
          <a:bodyPr/>
          <a:lstStyle/>
          <a:p>
            <a:r>
              <a:rPr lang="en-US" dirty="0"/>
              <a:t>24/10/2022</a:t>
            </a:r>
            <a:endParaRPr lang="es-ES" dirty="0"/>
          </a:p>
        </p:txBody>
      </p:sp>
      <p:sp>
        <p:nvSpPr>
          <p:cNvPr id="7" name="Marcador de pie de página 6"/>
          <p:cNvSpPr>
            <a:spLocks noGrp="1"/>
          </p:cNvSpPr>
          <p:nvPr>
            <p:ph type="ftr" sz="quarter" idx="11"/>
          </p:nvPr>
        </p:nvSpPr>
        <p:spPr/>
        <p:txBody>
          <a:bodyPr/>
          <a:lstStyle/>
          <a:p>
            <a:r>
              <a:rPr lang="es-ES" dirty="0"/>
              <a:t>Secuenciación de genomas  bacterianos: herramientas y aplicaciones</a:t>
            </a:r>
          </a:p>
        </p:txBody>
      </p:sp>
      <p:sp>
        <p:nvSpPr>
          <p:cNvPr id="8" name="Marcador de número de diapositiva 7"/>
          <p:cNvSpPr>
            <a:spLocks noGrp="1"/>
          </p:cNvSpPr>
          <p:nvPr>
            <p:ph type="sldNum" sz="quarter" idx="12"/>
          </p:nvPr>
        </p:nvSpPr>
        <p:spPr/>
        <p:txBody>
          <a:bodyPr/>
          <a:lstStyle/>
          <a:p>
            <a:fld id="{B6F15528-21DE-4FAA-801E-634DDDAF4B2B}" type="slidenum">
              <a:rPr lang="es-ES" smtClean="0"/>
              <a:t>1</a:t>
            </a:fld>
            <a:endParaRPr lang="es-ES" dirty="0"/>
          </a:p>
        </p:txBody>
      </p:sp>
      <p:sp>
        <p:nvSpPr>
          <p:cNvPr id="3" name="Marcador de texto 2"/>
          <p:cNvSpPr>
            <a:spLocks noGrp="1"/>
          </p:cNvSpPr>
          <p:nvPr>
            <p:ph type="body" sz="quarter" idx="13"/>
          </p:nvPr>
        </p:nvSpPr>
        <p:spPr/>
        <p:txBody>
          <a:bodyPr/>
          <a:lstStyle/>
          <a:p>
            <a:r>
              <a:rPr lang="es-ES" dirty="0" err="1"/>
              <a:t>Sarai</a:t>
            </a:r>
            <a:r>
              <a:rPr lang="es-ES"/>
              <a:t> Varona</a:t>
            </a:r>
          </a:p>
        </p:txBody>
      </p:sp>
      <p:sp>
        <p:nvSpPr>
          <p:cNvPr id="4" name="Marcador de texto 3"/>
          <p:cNvSpPr>
            <a:spLocks noGrp="1"/>
          </p:cNvSpPr>
          <p:nvPr>
            <p:ph type="body" sz="quarter" idx="14"/>
          </p:nvPr>
        </p:nvSpPr>
        <p:spPr>
          <a:xfrm>
            <a:off x="1600200" y="2209800"/>
            <a:ext cx="6055518" cy="922336"/>
          </a:xfrm>
        </p:spPr>
        <p:txBody>
          <a:bodyPr>
            <a:normAutofit lnSpcReduction="10000"/>
          </a:bodyPr>
          <a:lstStyle/>
          <a:p>
            <a:r>
              <a:rPr lang="en-GB" sz="2800" u="none"/>
              <a:t>Session</a:t>
            </a:r>
            <a:r>
              <a:rPr lang="es-ES" sz="2800" u="none"/>
              <a:t> 1.2 – Linux </a:t>
            </a:r>
            <a:r>
              <a:rPr lang="es-ES" sz="2800" u="none" err="1"/>
              <a:t>environment</a:t>
            </a:r>
            <a:r>
              <a:rPr lang="es-ES" sz="2800" u="none"/>
              <a:t> </a:t>
            </a:r>
            <a:r>
              <a:rPr lang="es-ES" sz="2800" u="none" err="1"/>
              <a:t>review</a:t>
            </a:r>
            <a:r>
              <a:rPr lang="es-ES" sz="2800" u="none"/>
              <a:t> </a:t>
            </a:r>
          </a:p>
        </p:txBody>
      </p:sp>
      <p:sp>
        <p:nvSpPr>
          <p:cNvPr id="5" name="8 CuadroTexto"/>
          <p:cNvSpPr txBox="1"/>
          <p:nvPr/>
        </p:nvSpPr>
        <p:spPr>
          <a:xfrm>
            <a:off x="2807190" y="4960452"/>
            <a:ext cx="3600400" cy="646331"/>
          </a:xfrm>
          <a:prstGeom prst="rect">
            <a:avLst/>
          </a:prstGeom>
          <a:noFill/>
        </p:spPr>
        <p:txBody>
          <a:bodyPr wrap="square" rtlCol="0">
            <a:spAutoFit/>
          </a:bodyPr>
          <a:lstStyle/>
          <a:p>
            <a:pPr algn="ctr"/>
            <a:r>
              <a:rPr lang="es-ES"/>
              <a:t>28-02 Junio-Julio 2021, 3ª Edición</a:t>
            </a:r>
          </a:p>
          <a:p>
            <a:pPr algn="ctr"/>
            <a:r>
              <a:rPr lang="es-ES"/>
              <a:t>Programa Formación Continua, ISCIII</a:t>
            </a:r>
          </a:p>
        </p:txBody>
      </p:sp>
    </p:spTree>
    <p:extLst>
      <p:ext uri="{BB962C8B-B14F-4D97-AF65-F5344CB8AC3E}">
        <p14:creationId xmlns:p14="http://schemas.microsoft.com/office/powerpoint/2010/main" val="251897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dirty="0"/>
              <a:t>Basic structure of an OS:</a:t>
            </a:r>
          </a:p>
          <a:p>
            <a:pPr marL="0" indent="0">
              <a:buNone/>
            </a:pP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10</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Marcador de fecha 5">
            <a:extLst>
              <a:ext uri="{FF2B5EF4-FFF2-40B4-BE49-F238E27FC236}">
                <a16:creationId xmlns:a16="http://schemas.microsoft.com/office/drawing/2014/main" id="{10062834-F894-8747-A31C-C8BC959DB75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17791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a:t>Program that provides the traditional, text-only user interface.</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11</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4" name="Marcador de fecha 5">
            <a:extLst>
              <a:ext uri="{FF2B5EF4-FFF2-40B4-BE49-F238E27FC236}">
                <a16:creationId xmlns:a16="http://schemas.microsoft.com/office/drawing/2014/main" id="{C9632997-4614-B54F-8C1B-2E8AA21B64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175433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dirty="0"/>
              <a:t>Program that provides the traditional, text-only user interface.</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12</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4" name="Marcador de fecha 5">
            <a:extLst>
              <a:ext uri="{FF2B5EF4-FFF2-40B4-BE49-F238E27FC236}">
                <a16:creationId xmlns:a16="http://schemas.microsoft.com/office/drawing/2014/main" id="{C9632997-4614-B54F-8C1B-2E8AA21B64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cxnSp>
        <p:nvCxnSpPr>
          <p:cNvPr id="15" name="Conector recto de flecha 14">
            <a:extLst>
              <a:ext uri="{FF2B5EF4-FFF2-40B4-BE49-F238E27FC236}">
                <a16:creationId xmlns:a16="http://schemas.microsoft.com/office/drawing/2014/main" id="{D2609C9D-6A74-618C-C840-85EC297D46F1}"/>
              </a:ext>
            </a:extLst>
          </p:cNvPr>
          <p:cNvCxnSpPr>
            <a:cxnSpLocks/>
          </p:cNvCxnSpPr>
          <p:nvPr/>
        </p:nvCxnSpPr>
        <p:spPr>
          <a:xfrm flipV="1">
            <a:off x="5076056" y="2348880"/>
            <a:ext cx="576064" cy="648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58840B9-4665-609D-A4DE-0CCD4D76D65F}"/>
              </a:ext>
            </a:extLst>
          </p:cNvPr>
          <p:cNvCxnSpPr>
            <a:cxnSpLocks/>
          </p:cNvCxnSpPr>
          <p:nvPr/>
        </p:nvCxnSpPr>
        <p:spPr>
          <a:xfrm>
            <a:off x="5076056" y="2996951"/>
            <a:ext cx="0" cy="1152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2 Marcador de contenido">
            <a:extLst>
              <a:ext uri="{FF2B5EF4-FFF2-40B4-BE49-F238E27FC236}">
                <a16:creationId xmlns:a16="http://schemas.microsoft.com/office/drawing/2014/main" id="{2759C0FB-2F6B-81AD-5CAB-E5375192E248}"/>
              </a:ext>
            </a:extLst>
          </p:cNvPr>
          <p:cNvSpPr txBox="1">
            <a:spLocks/>
          </p:cNvSpPr>
          <p:nvPr/>
        </p:nvSpPr>
        <p:spPr>
          <a:xfrm>
            <a:off x="5648672" y="2114853"/>
            <a:ext cx="1944216" cy="468053"/>
          </a:xfrm>
          <a:prstGeom prst="rect">
            <a:avLst/>
          </a:prstGeom>
          <a:ln w="28575">
            <a:solidFill>
              <a:schemeClr val="tx2">
                <a:lumMod val="40000"/>
                <a:lumOff val="6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b="0" u="none" dirty="0"/>
              <a:t>Command line</a:t>
            </a:r>
          </a:p>
        </p:txBody>
      </p:sp>
      <p:sp>
        <p:nvSpPr>
          <p:cNvPr id="21" name="2 Marcador de contenido">
            <a:extLst>
              <a:ext uri="{FF2B5EF4-FFF2-40B4-BE49-F238E27FC236}">
                <a16:creationId xmlns:a16="http://schemas.microsoft.com/office/drawing/2014/main" id="{75F8C100-B554-5E88-C8C2-B6B14B6A8A30}"/>
              </a:ext>
            </a:extLst>
          </p:cNvPr>
          <p:cNvSpPr txBox="1">
            <a:spLocks/>
          </p:cNvSpPr>
          <p:nvPr/>
        </p:nvSpPr>
        <p:spPr>
          <a:xfrm>
            <a:off x="3347863" y="4208596"/>
            <a:ext cx="3456385" cy="468054"/>
          </a:xfrm>
          <a:prstGeom prst="rect">
            <a:avLst/>
          </a:prstGeom>
          <a:ln w="38100">
            <a:solidFill>
              <a:schemeClr val="tx2">
                <a:lumMod val="40000"/>
                <a:lumOff val="60000"/>
              </a:schemeClr>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b="0" u="none" dirty="0"/>
              <a:t>Graphical user interface</a:t>
            </a:r>
          </a:p>
        </p:txBody>
      </p:sp>
      <p:pic>
        <p:nvPicPr>
          <p:cNvPr id="23" name="Imagen 22" descr="Texto&#10;&#10;Descripción generada automáticamente">
            <a:extLst>
              <a:ext uri="{FF2B5EF4-FFF2-40B4-BE49-F238E27FC236}">
                <a16:creationId xmlns:a16="http://schemas.microsoft.com/office/drawing/2014/main" id="{A44609D3-C2CB-7D8D-871C-5F7F28E83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530" y="2679780"/>
            <a:ext cx="2895600" cy="1424379"/>
          </a:xfrm>
          <a:prstGeom prst="rect">
            <a:avLst/>
          </a:prstGeom>
        </p:spPr>
      </p:pic>
      <p:pic>
        <p:nvPicPr>
          <p:cNvPr id="1026" name="Picture 2">
            <a:extLst>
              <a:ext uri="{FF2B5EF4-FFF2-40B4-BE49-F238E27FC236}">
                <a16:creationId xmlns:a16="http://schemas.microsoft.com/office/drawing/2014/main" id="{4328DF22-AF20-2217-2E4A-96B06C1BE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640" y="4787837"/>
            <a:ext cx="2590800"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5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a:t>Program that provides the traditional, text-only user interface.</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13</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2" name="11 Rectángulo redondeado"/>
          <p:cNvSpPr/>
          <p:nvPr/>
        </p:nvSpPr>
        <p:spPr>
          <a:xfrm>
            <a:off x="5929114" y="2060848"/>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9" name="8 CuadroTexto"/>
          <p:cNvSpPr txBox="1"/>
          <p:nvPr/>
        </p:nvSpPr>
        <p:spPr>
          <a:xfrm>
            <a:off x="5292080" y="3068959"/>
            <a:ext cx="3312368" cy="969496"/>
          </a:xfrm>
          <a:prstGeom prst="rect">
            <a:avLst/>
          </a:prstGeom>
          <a:noFill/>
        </p:spPr>
        <p:txBody>
          <a:bodyPr wrap="square" rtlCol="0">
            <a:spAutoFit/>
          </a:bodyPr>
          <a:lstStyle/>
          <a:p>
            <a:pPr algn="just"/>
            <a:r>
              <a:rPr lang="en-US" sz="1900">
                <a:latin typeface="Consolas" panose="020B0609020204030204" pitchFamily="49" charset="0"/>
              </a:rPr>
              <a:t>It controls how data is stored, manipulated and retrieved.</a:t>
            </a:r>
            <a:endParaRPr lang="en-GB" sz="1900">
              <a:latin typeface="Consolas" panose="020B0609020204030204" pitchFamily="49" charset="0"/>
            </a:endParaRPr>
          </a:p>
        </p:txBody>
      </p:sp>
      <p:sp>
        <p:nvSpPr>
          <p:cNvPr id="14" name="Marcador de fecha 5">
            <a:extLst>
              <a:ext uri="{FF2B5EF4-FFF2-40B4-BE49-F238E27FC236}">
                <a16:creationId xmlns:a16="http://schemas.microsoft.com/office/drawing/2014/main" id="{C9632997-4614-B54F-8C1B-2E8AA21B64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69554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a:t>Program that provides the traditional, text-only user interface.</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14</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2" name="11 Rectángulo redondeado"/>
          <p:cNvSpPr/>
          <p:nvPr/>
        </p:nvSpPr>
        <p:spPr>
          <a:xfrm>
            <a:off x="5929114" y="2060848"/>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3563888" y="4221088"/>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9" name="8 CuadroTexto"/>
          <p:cNvSpPr txBox="1"/>
          <p:nvPr/>
        </p:nvSpPr>
        <p:spPr>
          <a:xfrm>
            <a:off x="5292080" y="3068959"/>
            <a:ext cx="3312368" cy="969496"/>
          </a:xfrm>
          <a:prstGeom prst="rect">
            <a:avLst/>
          </a:prstGeom>
          <a:noFill/>
        </p:spPr>
        <p:txBody>
          <a:bodyPr wrap="square" rtlCol="0">
            <a:spAutoFit/>
          </a:bodyPr>
          <a:lstStyle/>
          <a:p>
            <a:pPr algn="just"/>
            <a:r>
              <a:rPr lang="en-US" sz="1900">
                <a:latin typeface="Consolas" panose="020B0609020204030204" pitchFamily="49" charset="0"/>
              </a:rPr>
              <a:t>It controls how data is stored, manipulated and retrieved.</a:t>
            </a:r>
            <a:endParaRPr lang="en-GB" sz="1900">
              <a:latin typeface="Consolas" panose="020B0609020204030204" pitchFamily="49" charset="0"/>
            </a:endParaRPr>
          </a:p>
        </p:txBody>
      </p:sp>
      <p:sp>
        <p:nvSpPr>
          <p:cNvPr id="10" name="9 CuadroTexto"/>
          <p:cNvSpPr txBox="1"/>
          <p:nvPr/>
        </p:nvSpPr>
        <p:spPr>
          <a:xfrm>
            <a:off x="766614" y="5051792"/>
            <a:ext cx="7837834" cy="969496"/>
          </a:xfrm>
          <a:prstGeom prst="rect">
            <a:avLst/>
          </a:prstGeom>
          <a:noFill/>
        </p:spPr>
        <p:txBody>
          <a:bodyPr wrap="square" rtlCol="0">
            <a:spAutoFit/>
          </a:bodyPr>
          <a:lstStyle/>
          <a:p>
            <a:pPr algn="ctr"/>
            <a:r>
              <a:rPr lang="en-US" sz="1900">
                <a:latin typeface="Consolas" panose="020B0609020204030204" pitchFamily="49" charset="0"/>
              </a:rPr>
              <a:t>It is the foundational layer of an operating system (OS). It functions at a basic level, communicating with hardware and managing resources.</a:t>
            </a:r>
            <a:endParaRPr lang="en-GB" sz="1900">
              <a:latin typeface="Consolas" panose="020B0609020204030204" pitchFamily="49" charset="0"/>
            </a:endParaRPr>
          </a:p>
        </p:txBody>
      </p:sp>
      <p:sp>
        <p:nvSpPr>
          <p:cNvPr id="14" name="Marcador de fecha 5">
            <a:extLst>
              <a:ext uri="{FF2B5EF4-FFF2-40B4-BE49-F238E27FC236}">
                <a16:creationId xmlns:a16="http://schemas.microsoft.com/office/drawing/2014/main" id="{C9632997-4614-B54F-8C1B-2E8AA21B64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18225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15</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9" name="Rectángulo 8">
            <a:extLst>
              <a:ext uri="{FF2B5EF4-FFF2-40B4-BE49-F238E27FC236}">
                <a16:creationId xmlns:a16="http://schemas.microsoft.com/office/drawing/2014/main" id="{B6A9281A-7AA6-C649-BCEB-138B54EA104C}"/>
              </a:ext>
            </a:extLst>
          </p:cNvPr>
          <p:cNvSpPr/>
          <p:nvPr/>
        </p:nvSpPr>
        <p:spPr>
          <a:xfrm>
            <a:off x="611560" y="3068960"/>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94888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a:t>
            </a:r>
          </a:p>
        </p:txBody>
      </p:sp>
      <p:sp>
        <p:nvSpPr>
          <p:cNvPr id="3" name="2 Marcador de contenido"/>
          <p:cNvSpPr>
            <a:spLocks noGrp="1"/>
          </p:cNvSpPr>
          <p:nvPr>
            <p:ph idx="1"/>
          </p:nvPr>
        </p:nvSpPr>
        <p:spPr/>
        <p:txBody>
          <a:bodyPr>
            <a:normAutofit lnSpcReduction="10000"/>
          </a:bodyPr>
          <a:lstStyle/>
          <a:p>
            <a:pPr marL="0" indent="0">
              <a:buNone/>
            </a:pPr>
            <a:r>
              <a:rPr lang="en-US"/>
              <a:t>The distribution terms of open-source software must comply with the following criteria:</a:t>
            </a:r>
          </a:p>
          <a:p>
            <a:r>
              <a:rPr lang="en-US" b="0" u="none"/>
              <a:t>Free Redistribution</a:t>
            </a:r>
          </a:p>
          <a:p>
            <a:r>
              <a:rPr lang="en-US" b="0" u="none"/>
              <a:t>Source Code</a:t>
            </a:r>
          </a:p>
          <a:p>
            <a:r>
              <a:rPr lang="en-US" b="0" u="none"/>
              <a:t>Derived Works</a:t>
            </a:r>
          </a:p>
          <a:p>
            <a:r>
              <a:rPr lang="en-US" b="0" u="none"/>
              <a:t>Integrity of the Author’s Source Code</a:t>
            </a:r>
          </a:p>
          <a:p>
            <a:r>
              <a:rPr lang="en-US" b="0" u="none"/>
              <a:t>No Discrimination Against Persons or Groups</a:t>
            </a:r>
          </a:p>
          <a:p>
            <a:r>
              <a:rPr lang="en-US" b="0" u="none"/>
              <a:t>No Discrimination Against Fields of Endeavour</a:t>
            </a:r>
          </a:p>
          <a:p>
            <a:r>
              <a:rPr lang="en-US" b="0" u="none"/>
              <a:t>Distribution of license</a:t>
            </a:r>
          </a:p>
          <a:p>
            <a:r>
              <a:rPr lang="en-US" b="0" u="none"/>
              <a:t>License Must Not Be Specific to a Product</a:t>
            </a:r>
          </a:p>
          <a:p>
            <a:r>
              <a:rPr lang="en-US" b="0" u="none"/>
              <a:t>License Must not Restrict Other Software</a:t>
            </a:r>
          </a:p>
          <a:p>
            <a:r>
              <a:rPr lang="en-US" b="0" u="none"/>
              <a:t>License Must Be Technology-Neutral</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16</a:t>
            </a:fld>
            <a:endParaRPr lang="es-ES"/>
          </a:p>
        </p:txBody>
      </p:sp>
      <p:sp>
        <p:nvSpPr>
          <p:cNvPr id="7" name="Marcador de fecha 5">
            <a:extLst>
              <a:ext uri="{FF2B5EF4-FFF2-40B4-BE49-F238E27FC236}">
                <a16:creationId xmlns:a16="http://schemas.microsoft.com/office/drawing/2014/main" id="{DA3C78CB-E2CC-594B-8FF7-E40781FDA61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14757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fontScale="92500" lnSpcReduction="20000"/>
          </a:bodyPr>
          <a:lstStyle/>
          <a:p>
            <a:pPr marL="0" indent="0">
              <a:buNone/>
            </a:pPr>
            <a:r>
              <a:rPr lang="en-GB" dirty="0"/>
              <a:t>Linux Distributions</a:t>
            </a:r>
          </a:p>
          <a:p>
            <a:pPr marL="0" indent="0">
              <a:buNone/>
            </a:pPr>
            <a:endParaRPr lang="en-GB" sz="500" b="0" u="none" dirty="0"/>
          </a:p>
          <a:p>
            <a:pPr algn="just"/>
            <a:r>
              <a:rPr lang="en-US" b="0" u="none" dirty="0"/>
              <a:t>A distro is a Linux kernel based operating system made from a software collection and sometimes a package management system. </a:t>
            </a:r>
          </a:p>
          <a:p>
            <a:pPr algn="just"/>
            <a:r>
              <a:rPr lang="en-US" b="0" u="none" dirty="0"/>
              <a:t>There are distros for a wide variety of platforms.</a:t>
            </a:r>
          </a:p>
          <a:p>
            <a:pPr algn="just"/>
            <a:r>
              <a:rPr lang="en-US" b="0" u="none" dirty="0"/>
              <a:t>A typical Linux distro comprises a Linux kernel, GNU tools and libraries, additional software, documentation, a window system, a window manager, and a desktop environment. </a:t>
            </a:r>
          </a:p>
          <a:p>
            <a:pPr algn="just"/>
            <a:r>
              <a:rPr lang="en-US" b="0" u="none" dirty="0"/>
              <a:t>Most of the included software is free and open-source software made available both as compiled binaries and in source code form, allowing modifications to the original software. Usually, Linux distributions optionally include some proprietary software that may not be available in source code form, such as binary blobs required for some device drivers.</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17</a:t>
            </a:fld>
            <a:endParaRPr lang="es-ES"/>
          </a:p>
        </p:txBody>
      </p:sp>
      <p:sp>
        <p:nvSpPr>
          <p:cNvPr id="7" name="Marcador de fecha 5">
            <a:extLst>
              <a:ext uri="{FF2B5EF4-FFF2-40B4-BE49-F238E27FC236}">
                <a16:creationId xmlns:a16="http://schemas.microsoft.com/office/drawing/2014/main" id="{374BC908-42E9-754E-98A3-FA6785363E9E}"/>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210203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a:bodyPr>
          <a:lstStyle/>
          <a:p>
            <a:pPr marL="0" indent="0">
              <a:buNone/>
            </a:pPr>
            <a:r>
              <a:rPr lang="en-GB" dirty="0"/>
              <a:t>Linux Distributions</a:t>
            </a:r>
          </a:p>
          <a:p>
            <a:pPr marL="0" indent="0">
              <a:buNone/>
            </a:pPr>
            <a:endParaRPr lang="en-GB" sz="500"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18</a:t>
            </a:fld>
            <a:endParaRPr lang="es-ES"/>
          </a:p>
        </p:txBody>
      </p:sp>
      <p:sp>
        <p:nvSpPr>
          <p:cNvPr id="7" name="Marcador de fecha 5">
            <a:extLst>
              <a:ext uri="{FF2B5EF4-FFF2-40B4-BE49-F238E27FC236}">
                <a16:creationId xmlns:a16="http://schemas.microsoft.com/office/drawing/2014/main" id="{374BC908-42E9-754E-98A3-FA6785363E9E}"/>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pic>
        <p:nvPicPr>
          <p:cNvPr id="3074" name="Picture 2" descr="Ubuntu Logotipo Vector - Descarga Gratis SVG | Worldvectorlogo">
            <a:extLst>
              <a:ext uri="{FF2B5EF4-FFF2-40B4-BE49-F238E27FC236}">
                <a16:creationId xmlns:a16="http://schemas.microsoft.com/office/drawing/2014/main" id="{CCC96DD0-1494-0240-AEDC-488821FCF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694347"/>
            <a:ext cx="3073400" cy="265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401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a:bodyPr>
          <a:lstStyle/>
          <a:p>
            <a:pPr marL="0" indent="0">
              <a:buNone/>
            </a:pPr>
            <a:r>
              <a:rPr lang="en-GB" dirty="0"/>
              <a:t>Linux Distributions</a:t>
            </a:r>
          </a:p>
          <a:p>
            <a:pPr marL="0" indent="0">
              <a:buNone/>
            </a:pPr>
            <a:endParaRPr lang="en-GB" sz="500"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19</a:t>
            </a:fld>
            <a:endParaRPr lang="es-ES"/>
          </a:p>
        </p:txBody>
      </p:sp>
      <p:sp>
        <p:nvSpPr>
          <p:cNvPr id="7" name="Marcador de fecha 5">
            <a:extLst>
              <a:ext uri="{FF2B5EF4-FFF2-40B4-BE49-F238E27FC236}">
                <a16:creationId xmlns:a16="http://schemas.microsoft.com/office/drawing/2014/main" id="{374BC908-42E9-754E-98A3-FA6785363E9E}"/>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2 Marcador de contenido">
            <a:extLst>
              <a:ext uri="{FF2B5EF4-FFF2-40B4-BE49-F238E27FC236}">
                <a16:creationId xmlns:a16="http://schemas.microsoft.com/office/drawing/2014/main" id="{73F175A7-E2AE-38A7-B01D-00EDBD08D0A3}"/>
              </a:ext>
            </a:extLst>
          </p:cNvPr>
          <p:cNvSpPr txBox="1">
            <a:spLocks/>
          </p:cNvSpPr>
          <p:nvPr/>
        </p:nvSpPr>
        <p:spPr>
          <a:xfrm>
            <a:off x="5315026" y="5027566"/>
            <a:ext cx="3073398" cy="5778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400" b="0" u="none" dirty="0"/>
              <a:t>Ubuntu 20.04 LTS </a:t>
            </a:r>
            <a:endParaRPr lang="en-GB" sz="2400" b="0" u="none" dirty="0"/>
          </a:p>
        </p:txBody>
      </p:sp>
      <p:pic>
        <p:nvPicPr>
          <p:cNvPr id="8" name="Picture 2" descr="Ubuntu Logotipo Vector - Descarga Gratis SVG | Worldvectorlogo">
            <a:extLst>
              <a:ext uri="{FF2B5EF4-FFF2-40B4-BE49-F238E27FC236}">
                <a16:creationId xmlns:a16="http://schemas.microsoft.com/office/drawing/2014/main" id="{9FD324F1-0625-D762-2872-431ECCE39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694347"/>
            <a:ext cx="3073400" cy="26543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buntu 20.04 LTS quick review - Orange Sputnik">
            <a:extLst>
              <a:ext uri="{FF2B5EF4-FFF2-40B4-BE49-F238E27FC236}">
                <a16:creationId xmlns:a16="http://schemas.microsoft.com/office/drawing/2014/main" id="{7BB4FE93-DCF6-3A0D-22ED-BFB05DAA2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812" y="2694347"/>
            <a:ext cx="3810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78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414992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20</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9" name="Rectángulo 8">
            <a:extLst>
              <a:ext uri="{FF2B5EF4-FFF2-40B4-BE49-F238E27FC236}">
                <a16:creationId xmlns:a16="http://schemas.microsoft.com/office/drawing/2014/main" id="{B6A9281A-7AA6-C649-BCEB-138B54EA104C}"/>
              </a:ext>
            </a:extLst>
          </p:cNvPr>
          <p:cNvSpPr/>
          <p:nvPr/>
        </p:nvSpPr>
        <p:spPr>
          <a:xfrm>
            <a:off x="611560" y="3573016"/>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2876028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Multi-task</a:t>
            </a:r>
          </a:p>
        </p:txBody>
      </p:sp>
      <p:sp>
        <p:nvSpPr>
          <p:cNvPr id="3" name="2 Marcador de contenido"/>
          <p:cNvSpPr>
            <a:spLocks noGrp="1"/>
          </p:cNvSpPr>
          <p:nvPr>
            <p:ph idx="1"/>
          </p:nvPr>
        </p:nvSpPr>
        <p:spPr/>
        <p:txBody>
          <a:bodyPr/>
          <a:lstStyle/>
          <a:p>
            <a:pPr marL="0" indent="0">
              <a:buNone/>
            </a:pPr>
            <a:endParaRPr lang="en-GB"/>
          </a:p>
          <a:p>
            <a:pPr marL="0" indent="0">
              <a:buNone/>
            </a:pP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21</a:t>
            </a:fld>
            <a:endParaRPr lang="es-ES"/>
          </a:p>
        </p:txBody>
      </p:sp>
      <p:pic>
        <p:nvPicPr>
          <p:cNvPr id="6146" name="Picture 2" descr="Resultado de imagen de multi task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916832"/>
            <a:ext cx="4476750" cy="3990976"/>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755576" y="1916650"/>
            <a:ext cx="3096344" cy="3970318"/>
          </a:xfrm>
          <a:prstGeom prst="rect">
            <a:avLst/>
          </a:prstGeom>
          <a:noFill/>
        </p:spPr>
        <p:txBody>
          <a:bodyPr wrap="square" rtlCol="0">
            <a:spAutoFit/>
          </a:bodyPr>
          <a:lstStyle/>
          <a:p>
            <a:r>
              <a:rPr lang="en-GB">
                <a:latin typeface="Consolas" panose="020B0609020204030204" pitchFamily="49" charset="0"/>
              </a:rPr>
              <a:t>A multi-task operative systems</a:t>
            </a:r>
            <a:r>
              <a:rPr lang="en-US">
                <a:latin typeface="Consolas" panose="020B0609020204030204" pitchFamily="49" charset="0"/>
              </a:rPr>
              <a:t> allows a user to perform more than one computer task (such as the operation of an application program) at a time. </a:t>
            </a:r>
          </a:p>
          <a:p>
            <a:endParaRPr lang="en-US">
              <a:latin typeface="Consolas" panose="020B0609020204030204" pitchFamily="49" charset="0"/>
            </a:endParaRPr>
          </a:p>
          <a:p>
            <a:r>
              <a:rPr lang="en-US">
                <a:latin typeface="Consolas" panose="020B0609020204030204" pitchFamily="49" charset="0"/>
              </a:rPr>
              <a:t>The operating system is able to keep track of where you are in these tasks and go from one to the other without losing information.</a:t>
            </a:r>
            <a:endParaRPr lang="en-GB">
              <a:latin typeface="Consolas" panose="020B0609020204030204" pitchFamily="49" charset="0"/>
            </a:endParaRPr>
          </a:p>
        </p:txBody>
      </p:sp>
      <p:sp>
        <p:nvSpPr>
          <p:cNvPr id="9" name="Marcador de fecha 5">
            <a:extLst>
              <a:ext uri="{FF2B5EF4-FFF2-40B4-BE49-F238E27FC236}">
                <a16:creationId xmlns:a16="http://schemas.microsoft.com/office/drawing/2014/main" id="{6475F700-28F9-B740-8520-C5DD7859F2A8}"/>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388453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22</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9" name="Rectángulo 8">
            <a:extLst>
              <a:ext uri="{FF2B5EF4-FFF2-40B4-BE49-F238E27FC236}">
                <a16:creationId xmlns:a16="http://schemas.microsoft.com/office/drawing/2014/main" id="{B6A9281A-7AA6-C649-BCEB-138B54EA104C}"/>
              </a:ext>
            </a:extLst>
          </p:cNvPr>
          <p:cNvSpPr/>
          <p:nvPr/>
        </p:nvSpPr>
        <p:spPr>
          <a:xfrm>
            <a:off x="684024" y="4027610"/>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303262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Multi-user I</a:t>
            </a:r>
          </a:p>
        </p:txBody>
      </p:sp>
      <p:sp>
        <p:nvSpPr>
          <p:cNvPr id="3" name="2 Marcador de contenido"/>
          <p:cNvSpPr>
            <a:spLocks noGrp="1"/>
          </p:cNvSpPr>
          <p:nvPr>
            <p:ph idx="1"/>
          </p:nvPr>
        </p:nvSpPr>
        <p:spPr>
          <a:xfrm>
            <a:off x="395536" y="2060848"/>
            <a:ext cx="3394719" cy="4209331"/>
          </a:xfrm>
        </p:spPr>
        <p:txBody>
          <a:bodyPr>
            <a:normAutofit fontScale="92500" lnSpcReduction="10000"/>
          </a:bodyPr>
          <a:lstStyle/>
          <a:p>
            <a:r>
              <a:rPr lang="en-US" b="0" u="none"/>
              <a:t>Multi-user software is software that allows access by multiple users of a computer.</a:t>
            </a:r>
          </a:p>
          <a:p>
            <a:endParaRPr lang="en-US" b="0" u="none"/>
          </a:p>
          <a:p>
            <a:r>
              <a:rPr lang="en-US" b="0" u="none"/>
              <a:t>An example is a Unix server where multiple remote users have access (such as via a serial port or Secure Shell) to the Unix shell prompt at the same time.</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23</a:t>
            </a:fld>
            <a:endParaRPr lang="es-ES"/>
          </a:p>
        </p:txBody>
      </p:sp>
      <p:pic>
        <p:nvPicPr>
          <p:cNvPr id="9218" name="Picture 2" descr="Resultado de imagen de multi user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5" y="2636912"/>
            <a:ext cx="4756203" cy="2808312"/>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17A50B76-40D9-B34D-95AD-41346656644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295362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Multi-user II</a:t>
            </a:r>
          </a:p>
        </p:txBody>
      </p:sp>
      <p:sp>
        <p:nvSpPr>
          <p:cNvPr id="3" name="2 Marcador de contenido"/>
          <p:cNvSpPr>
            <a:spLocks noGrp="1"/>
          </p:cNvSpPr>
          <p:nvPr>
            <p:ph idx="1"/>
          </p:nvPr>
        </p:nvSpPr>
        <p:spPr>
          <a:xfrm>
            <a:off x="457200" y="1916832"/>
            <a:ext cx="2674640" cy="4209331"/>
          </a:xfrm>
        </p:spPr>
        <p:txBody>
          <a:bodyPr>
            <a:normAutofit lnSpcReduction="10000"/>
          </a:bodyPr>
          <a:lstStyle/>
          <a:p>
            <a:pPr marL="0" indent="0">
              <a:buNone/>
            </a:pPr>
            <a:r>
              <a:rPr lang="en-GB"/>
              <a:t>Virtualisation:</a:t>
            </a:r>
          </a:p>
          <a:p>
            <a:pPr marL="0" indent="0">
              <a:buNone/>
            </a:pPr>
            <a:r>
              <a:rPr lang="en-US" b="0" u="none"/>
              <a:t>the act of creating a virtual (rather than actual) version of something, including virtual computer hardware platforms, storage devices, and computer network resources.</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24</a:t>
            </a:fld>
            <a:endParaRPr lang="es-ES"/>
          </a:p>
        </p:txBody>
      </p:sp>
      <p:pic>
        <p:nvPicPr>
          <p:cNvPr id="1026" name="Picture 2" descr="Resultado de imagen de virtualis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223148"/>
            <a:ext cx="5378202" cy="3306272"/>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46CD9D27-5421-8E4E-A291-F20BCF2BE7DF}"/>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97431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25</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Rectángulo 3">
            <a:extLst>
              <a:ext uri="{FF2B5EF4-FFF2-40B4-BE49-F238E27FC236}">
                <a16:creationId xmlns:a16="http://schemas.microsoft.com/office/drawing/2014/main" id="{8DB6EC53-7D5E-8246-9DC8-6875DACA0463}"/>
              </a:ext>
            </a:extLst>
          </p:cNvPr>
          <p:cNvSpPr/>
          <p:nvPr/>
        </p:nvSpPr>
        <p:spPr>
          <a:xfrm>
            <a:off x="479770" y="3068960"/>
            <a:ext cx="3084118"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398252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a:t>Basic structure of an OS:</a:t>
            </a:r>
          </a:p>
          <a:p>
            <a:pPr marL="0" indent="0">
              <a:buNone/>
            </a:pP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26</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Marcador de fecha 5">
            <a:extLst>
              <a:ext uri="{FF2B5EF4-FFF2-40B4-BE49-F238E27FC236}">
                <a16:creationId xmlns:a16="http://schemas.microsoft.com/office/drawing/2014/main" id="{10062834-F894-8747-A31C-C8BC959DB75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5" name="Rectángulo 14">
            <a:extLst>
              <a:ext uri="{FF2B5EF4-FFF2-40B4-BE49-F238E27FC236}">
                <a16:creationId xmlns:a16="http://schemas.microsoft.com/office/drawing/2014/main" id="{EC8FB5E2-A9A6-AD46-8D05-C1112FB38838}"/>
              </a:ext>
            </a:extLst>
          </p:cNvPr>
          <p:cNvSpPr/>
          <p:nvPr/>
        </p:nvSpPr>
        <p:spPr>
          <a:xfrm>
            <a:off x="601216" y="4553880"/>
            <a:ext cx="2062572" cy="103536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3174963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File System – Key Features</a:t>
            </a:r>
          </a:p>
        </p:txBody>
      </p:sp>
      <p:sp>
        <p:nvSpPr>
          <p:cNvPr id="3" name="2 Marcador de contenido"/>
          <p:cNvSpPr>
            <a:spLocks noGrp="1"/>
          </p:cNvSpPr>
          <p:nvPr>
            <p:ph idx="1"/>
          </p:nvPr>
        </p:nvSpPr>
        <p:spPr/>
        <p:txBody>
          <a:bodyPr>
            <a:normAutofit/>
          </a:bodyPr>
          <a:lstStyle/>
          <a:p>
            <a:pPr>
              <a:lnSpc>
                <a:spcPct val="150000"/>
              </a:lnSpc>
            </a:pPr>
            <a:r>
              <a:rPr lang="en-GB" b="0" u="none"/>
              <a:t>Everything is a File</a:t>
            </a:r>
          </a:p>
          <a:p>
            <a:pPr>
              <a:lnSpc>
                <a:spcPct val="150000"/>
              </a:lnSpc>
            </a:pPr>
            <a:r>
              <a:rPr lang="en-GB" b="0" u="none"/>
              <a:t>Specifying Paths</a:t>
            </a:r>
          </a:p>
          <a:p>
            <a:pPr>
              <a:lnSpc>
                <a:spcPct val="150000"/>
              </a:lnSpc>
            </a:pPr>
            <a:r>
              <a:rPr lang="en-GB" b="0" u="none"/>
              <a:t>Case-Sensitive</a:t>
            </a:r>
          </a:p>
          <a:p>
            <a:pPr>
              <a:lnSpc>
                <a:spcPct val="150000"/>
              </a:lnSpc>
            </a:pPr>
            <a:r>
              <a:rPr lang="en-GB" b="0" u="none"/>
              <a:t>File Extensions and Hidden Files</a:t>
            </a:r>
          </a:p>
          <a:p>
            <a:pPr>
              <a:lnSpc>
                <a:spcPct val="150000"/>
              </a:lnSpc>
            </a:pPr>
            <a:r>
              <a:rPr lang="en-GB" b="0" u="none"/>
              <a:t>Permissions</a:t>
            </a:r>
          </a:p>
          <a:p>
            <a:pPr>
              <a:lnSpc>
                <a:spcPct val="150000"/>
              </a:lnSpc>
            </a:pPr>
            <a:r>
              <a:rPr lang="en-GB" b="0" u="none"/>
              <a:t>Root directory (/)</a:t>
            </a:r>
          </a:p>
        </p:txBody>
      </p:sp>
      <p:sp>
        <p:nvSpPr>
          <p:cNvPr id="5" name="4 Marcador de pie de página"/>
          <p:cNvSpPr>
            <a:spLocks noGrp="1"/>
          </p:cNvSpPr>
          <p:nvPr>
            <p:ph type="ftr" sz="quarter" idx="11"/>
          </p:nvPr>
        </p:nvSpPr>
        <p:spPr/>
        <p:txBody>
          <a:bodyPr/>
          <a:lstStyle/>
          <a:p>
            <a:r>
              <a:rPr lang="es-ES" dirty="0"/>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27</a:t>
            </a:fld>
            <a:endParaRPr lang="es-ES"/>
          </a:p>
        </p:txBody>
      </p:sp>
      <p:sp>
        <p:nvSpPr>
          <p:cNvPr id="7" name="Marcador de fecha 5">
            <a:extLst>
              <a:ext uri="{FF2B5EF4-FFF2-40B4-BE49-F238E27FC236}">
                <a16:creationId xmlns:a16="http://schemas.microsoft.com/office/drawing/2014/main" id="{8868D8F8-E656-654E-9748-B3AA8B4B3F11}"/>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3377407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sultado de imagen de linux file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700808"/>
            <a:ext cx="8490737" cy="468052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GB"/>
              <a:t>Linux File System – Structure</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28</a:t>
            </a:fld>
            <a:endParaRPr lang="es-ES"/>
          </a:p>
        </p:txBody>
      </p:sp>
      <p:sp>
        <p:nvSpPr>
          <p:cNvPr id="7" name="Marcador de fecha 5">
            <a:extLst>
              <a:ext uri="{FF2B5EF4-FFF2-40B4-BE49-F238E27FC236}">
                <a16:creationId xmlns:a16="http://schemas.microsoft.com/office/drawing/2014/main" id="{FFD80637-29A4-7545-B62E-975CCEB55D1A}"/>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67549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29</a:t>
            </a:fld>
            <a:endParaRPr lang="es-ES"/>
          </a:p>
        </p:txBody>
      </p:sp>
      <p:sp>
        <p:nvSpPr>
          <p:cNvPr id="6" name="Título 5"/>
          <p:cNvSpPr>
            <a:spLocks noGrp="1"/>
          </p:cNvSpPr>
          <p:nvPr>
            <p:ph type="title"/>
          </p:nvPr>
        </p:nvSpPr>
        <p:spPr/>
        <p:txBody>
          <a:bodyPr/>
          <a:lstStyle/>
          <a:p>
            <a:r>
              <a:rPr lang="en-GB"/>
              <a:t>Linux File System – Structure</a:t>
            </a:r>
            <a:endParaRPr lang="es-ES" sz="2800" b="1"/>
          </a:p>
        </p:txBody>
      </p:sp>
      <p:sp>
        <p:nvSpPr>
          <p:cNvPr id="11" name="Rectángulo redondeado 10"/>
          <p:cNvSpPr/>
          <p:nvPr/>
        </p:nvSpPr>
        <p:spPr>
          <a:xfrm>
            <a:off x="3581400" y="2209800"/>
            <a:ext cx="37338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User data directory</a:t>
            </a:r>
          </a:p>
        </p:txBody>
      </p:sp>
      <p:sp>
        <p:nvSpPr>
          <p:cNvPr id="12" name="Rectángulo redondeado 11"/>
          <p:cNvSpPr/>
          <p:nvPr/>
        </p:nvSpPr>
        <p:spPr>
          <a:xfrm>
            <a:off x="3576118" y="2971800"/>
            <a:ext cx="3967681" cy="90177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Or /media, directory where external disks are mounted.</a:t>
            </a:r>
          </a:p>
        </p:txBody>
      </p:sp>
      <p:sp>
        <p:nvSpPr>
          <p:cNvPr id="13" name="Rectángulo redondeado 12"/>
          <p:cNvSpPr/>
          <p:nvPr/>
        </p:nvSpPr>
        <p:spPr>
          <a:xfrm>
            <a:off x="3576118" y="4099092"/>
            <a:ext cx="4120081" cy="13461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Directory containing additional software. In our case is where bioinformatic software is installed.</a:t>
            </a:r>
          </a:p>
        </p:txBody>
      </p:sp>
      <p:cxnSp>
        <p:nvCxnSpPr>
          <p:cNvPr id="15" name="Conector angular 14"/>
          <p:cNvCxnSpPr/>
          <p:nvPr/>
        </p:nvCxnSpPr>
        <p:spPr>
          <a:xfrm rot="10800000">
            <a:off x="2590801" y="2438400"/>
            <a:ext cx="985319" cy="104848"/>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angular 16"/>
          <p:cNvCxnSpPr>
            <a:cxnSpLocks/>
            <a:stCxn id="12" idx="1"/>
          </p:cNvCxnSpPr>
          <p:nvPr/>
        </p:nvCxnSpPr>
        <p:spPr>
          <a:xfrm rot="10800000" flipV="1">
            <a:off x="2590806" y="3422686"/>
            <a:ext cx="985313" cy="184184"/>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Conector angular 18"/>
          <p:cNvCxnSpPr/>
          <p:nvPr/>
        </p:nvCxnSpPr>
        <p:spPr>
          <a:xfrm rot="10800000">
            <a:off x="2590799" y="4191000"/>
            <a:ext cx="985320" cy="228600"/>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pic>
        <p:nvPicPr>
          <p:cNvPr id="14" name="Picture 4" descr="Resultado de imagen de linux file system">
            <a:extLst>
              <a:ext uri="{FF2B5EF4-FFF2-40B4-BE49-F238E27FC236}">
                <a16:creationId xmlns:a16="http://schemas.microsoft.com/office/drawing/2014/main" id="{C66F69E5-95ED-0044-BBD1-4A5B69239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12" t="23818" b="14882"/>
          <a:stretch/>
        </p:blipFill>
        <p:spPr bwMode="auto">
          <a:xfrm>
            <a:off x="895916" y="2183244"/>
            <a:ext cx="1689602" cy="3380653"/>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fecha 5">
            <a:extLst>
              <a:ext uri="{FF2B5EF4-FFF2-40B4-BE49-F238E27FC236}">
                <a16:creationId xmlns:a16="http://schemas.microsoft.com/office/drawing/2014/main" id="{913D6DB7-7021-B14D-B3E0-31A335DF5591}"/>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8" name="4 Marcador de pie de página">
            <a:extLst>
              <a:ext uri="{FF2B5EF4-FFF2-40B4-BE49-F238E27FC236}">
                <a16:creationId xmlns:a16="http://schemas.microsoft.com/office/drawing/2014/main" id="{68D69606-437B-5743-A356-0CA933D18F30}"/>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327233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Rectángulo 3">
            <a:extLst>
              <a:ext uri="{FF2B5EF4-FFF2-40B4-BE49-F238E27FC236}">
                <a16:creationId xmlns:a16="http://schemas.microsoft.com/office/drawing/2014/main" id="{8DB6EC53-7D5E-8246-9DC8-6875DACA0463}"/>
              </a:ext>
            </a:extLst>
          </p:cNvPr>
          <p:cNvSpPr/>
          <p:nvPr/>
        </p:nvSpPr>
        <p:spPr>
          <a:xfrm>
            <a:off x="457200" y="2492896"/>
            <a:ext cx="2026568"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567550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File System - Comparison</a:t>
            </a:r>
          </a:p>
        </p:txBody>
      </p:sp>
      <p:sp>
        <p:nvSpPr>
          <p:cNvPr id="3" name="2 Marcador de contenido"/>
          <p:cNvSpPr>
            <a:spLocks noGrp="1"/>
          </p:cNvSpPr>
          <p:nvPr>
            <p:ph idx="1"/>
          </p:nvPr>
        </p:nvSpPr>
        <p:spPr>
          <a:xfrm>
            <a:off x="457200" y="2099989"/>
            <a:ext cx="2746648" cy="4209331"/>
          </a:xfrm>
        </p:spPr>
        <p:txBody>
          <a:bodyPr>
            <a:normAutofit lnSpcReduction="10000"/>
          </a:bodyPr>
          <a:lstStyle/>
          <a:p>
            <a:r>
              <a:rPr lang="en-GB" b="0" u="none"/>
              <a:t>Everything “hangs” from root</a:t>
            </a:r>
          </a:p>
          <a:p>
            <a:pPr marL="0" indent="0">
              <a:buNone/>
            </a:pPr>
            <a:endParaRPr lang="en-GB" sz="1000" b="0" u="none"/>
          </a:p>
          <a:p>
            <a:r>
              <a:rPr lang="en-GB" b="0" u="none"/>
              <a:t>Files are classified by type / role instead of unit location</a:t>
            </a:r>
          </a:p>
          <a:p>
            <a:pPr marL="0" indent="0">
              <a:buNone/>
            </a:pPr>
            <a:endParaRPr lang="en-GB" sz="1000" b="0" u="none"/>
          </a:p>
          <a:p>
            <a:r>
              <a:rPr lang="en-GB" b="0" u="none"/>
              <a:t>Files locations in disks are invisible for users</a:t>
            </a:r>
          </a:p>
          <a:p>
            <a:pPr marL="0" indent="0">
              <a:buNone/>
            </a:pP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30</a:t>
            </a:fld>
            <a:endParaRPr lang="es-ES"/>
          </a:p>
        </p:txBody>
      </p:sp>
      <p:pic>
        <p:nvPicPr>
          <p:cNvPr id="7" name="Picture 6" descr="Resultado de imagen de linux  windows file system"/>
          <p:cNvPicPr>
            <a:picLocks noChangeAspect="1" noChangeArrowheads="1"/>
          </p:cNvPicPr>
          <p:nvPr/>
        </p:nvPicPr>
        <p:blipFill rotWithShape="1">
          <a:blip r:embed="rId3">
            <a:extLst>
              <a:ext uri="{28A0092B-C50C-407E-A947-70E740481C1C}">
                <a14:useLocalDpi xmlns:a14="http://schemas.microsoft.com/office/drawing/2010/main" val="0"/>
              </a:ext>
            </a:extLst>
          </a:blip>
          <a:srcRect b="13129"/>
          <a:stretch/>
        </p:blipFill>
        <p:spPr bwMode="auto">
          <a:xfrm>
            <a:off x="3337763" y="1692348"/>
            <a:ext cx="5626725" cy="4544964"/>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05B7996E-DBCB-554E-8431-694EAE22750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69178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File System – Paths</a:t>
            </a:r>
          </a:p>
        </p:txBody>
      </p:sp>
      <p:sp>
        <p:nvSpPr>
          <p:cNvPr id="3" name="2 Marcador de contenido"/>
          <p:cNvSpPr>
            <a:spLocks noGrp="1"/>
          </p:cNvSpPr>
          <p:nvPr>
            <p:ph idx="1"/>
          </p:nvPr>
        </p:nvSpPr>
        <p:spPr>
          <a:xfrm>
            <a:off x="457200" y="1916832"/>
            <a:ext cx="8686800" cy="4248472"/>
          </a:xfrm>
        </p:spPr>
        <p:txBody>
          <a:bodyPr>
            <a:normAutofit fontScale="85000" lnSpcReduction="20000"/>
          </a:bodyPr>
          <a:lstStyle/>
          <a:p>
            <a:r>
              <a:rPr lang="en-US" b="0" u="none" dirty="0"/>
              <a:t>PATH:</a:t>
            </a:r>
          </a:p>
          <a:p>
            <a:pPr lvl="1"/>
            <a:r>
              <a:rPr lang="en-US" b="1" u="none" dirty="0"/>
              <a:t>Absolute path:</a:t>
            </a:r>
            <a:endParaRPr lang="en-US" b="1" dirty="0"/>
          </a:p>
          <a:p>
            <a:pPr lvl="2"/>
            <a:r>
              <a:rPr lang="en-US" dirty="0"/>
              <a:t>L</a:t>
            </a:r>
            <a:r>
              <a:rPr lang="en-US" b="0" u="none" dirty="0"/>
              <a:t>ocation of a file or directory </a:t>
            </a:r>
            <a:r>
              <a:rPr lang="en-US" u="none" dirty="0"/>
              <a:t>from the root directory (/)</a:t>
            </a:r>
            <a:r>
              <a:rPr lang="en-US" b="0" u="none" dirty="0"/>
              <a:t>.</a:t>
            </a:r>
          </a:p>
          <a:p>
            <a:pPr lvl="2"/>
            <a:r>
              <a:rPr lang="en-US" u="none" dirty="0"/>
              <a:t>Static</a:t>
            </a:r>
            <a:r>
              <a:rPr lang="en-US" b="0" u="none" dirty="0"/>
              <a:t>.</a:t>
            </a:r>
          </a:p>
          <a:p>
            <a:pPr lvl="2"/>
            <a:r>
              <a:rPr lang="en-GB" dirty="0" err="1"/>
              <a:t>Ej</a:t>
            </a:r>
            <a:r>
              <a:rPr lang="en-GB" dirty="0"/>
              <a:t>: /home/alumno1/dir1/</a:t>
            </a:r>
            <a:r>
              <a:rPr lang="es-ES" dirty="0" err="1"/>
              <a:t>book</a:t>
            </a:r>
            <a:r>
              <a:rPr lang="en-GB" dirty="0"/>
              <a:t>.txt</a:t>
            </a:r>
          </a:p>
          <a:p>
            <a:pPr lvl="1"/>
            <a:r>
              <a:rPr lang="en-US" b="0" u="none" dirty="0"/>
              <a:t>Relative path:</a:t>
            </a:r>
          </a:p>
          <a:p>
            <a:pPr lvl="2"/>
            <a:r>
              <a:rPr lang="en-US" b="0" u="none" dirty="0"/>
              <a:t>Path related to the </a:t>
            </a:r>
            <a:r>
              <a:rPr lang="en-US" u="none" dirty="0"/>
              <a:t>present working directory (</a:t>
            </a:r>
            <a:r>
              <a:rPr lang="en-US" u="none" dirty="0" err="1"/>
              <a:t>pwd</a:t>
            </a:r>
            <a:r>
              <a:rPr lang="en-US" u="none" dirty="0"/>
              <a:t>)</a:t>
            </a:r>
            <a:r>
              <a:rPr lang="en-US" b="0" u="none" dirty="0"/>
              <a:t>.</a:t>
            </a:r>
          </a:p>
          <a:p>
            <a:pPr lvl="2"/>
            <a:r>
              <a:rPr lang="en-US" b="0" u="none" dirty="0"/>
              <a:t>Variable</a:t>
            </a:r>
          </a:p>
          <a:p>
            <a:pPr lvl="2"/>
            <a:r>
              <a:rPr lang="en-US" b="0" u="none" dirty="0"/>
              <a:t>Actual </a:t>
            </a:r>
            <a:r>
              <a:rPr lang="en-US" b="0" u="none" dirty="0" err="1"/>
              <a:t>pwd</a:t>
            </a:r>
            <a:r>
              <a:rPr lang="en-US" b="0" u="none" dirty="0"/>
              <a:t> = “.”</a:t>
            </a:r>
          </a:p>
          <a:p>
            <a:pPr lvl="2"/>
            <a:r>
              <a:rPr lang="en-US" b="0" u="none" dirty="0"/>
              <a:t>Parent directory = “..”</a:t>
            </a:r>
          </a:p>
          <a:p>
            <a:pPr lvl="2"/>
            <a:r>
              <a:rPr lang="en-US" b="0" u="none" dirty="0" err="1"/>
              <a:t>Ej</a:t>
            </a:r>
            <a:r>
              <a:rPr lang="en-US" b="0" u="none" dirty="0"/>
              <a:t>:</a:t>
            </a:r>
          </a:p>
          <a:p>
            <a:pPr lvl="3"/>
            <a:r>
              <a:rPr lang="es-ES" b="0" u="none" dirty="0" err="1"/>
              <a:t>from</a:t>
            </a:r>
            <a:r>
              <a:rPr lang="es-ES" b="0" u="none" dirty="0"/>
              <a:t> /home: alumno1/</a:t>
            </a:r>
            <a:r>
              <a:rPr lang="es-ES" dirty="0"/>
              <a:t>dir1/</a:t>
            </a:r>
            <a:r>
              <a:rPr lang="es-ES" dirty="0" err="1"/>
              <a:t>book.txt</a:t>
            </a:r>
            <a:r>
              <a:rPr lang="es-ES" dirty="0"/>
              <a:t> </a:t>
            </a:r>
            <a:r>
              <a:rPr lang="es-ES" dirty="0" err="1"/>
              <a:t>or</a:t>
            </a:r>
            <a:r>
              <a:rPr lang="es-ES" b="0" u="none" dirty="0"/>
              <a:t> ./alumno1/</a:t>
            </a:r>
            <a:r>
              <a:rPr lang="es-ES" dirty="0"/>
              <a:t>dir1/</a:t>
            </a:r>
            <a:r>
              <a:rPr lang="es-ES" dirty="0" err="1"/>
              <a:t>book.txt</a:t>
            </a:r>
            <a:r>
              <a:rPr lang="es-ES" dirty="0"/>
              <a:t> </a:t>
            </a:r>
            <a:endParaRPr lang="es-ES" b="0" u="none" dirty="0"/>
          </a:p>
          <a:p>
            <a:pPr lvl="3"/>
            <a:r>
              <a:rPr lang="es-ES" b="0" u="none" dirty="0" err="1"/>
              <a:t>from</a:t>
            </a:r>
            <a:r>
              <a:rPr lang="es-ES" b="0" u="none" dirty="0"/>
              <a:t> /home/alumno1: dir1/</a:t>
            </a:r>
            <a:r>
              <a:rPr lang="es-ES" b="0" u="none" dirty="0" err="1"/>
              <a:t>book.txt</a:t>
            </a:r>
            <a:r>
              <a:rPr lang="es-ES" b="0" u="none" dirty="0"/>
              <a:t> </a:t>
            </a:r>
            <a:r>
              <a:rPr lang="es-ES" b="0" u="none" dirty="0" err="1"/>
              <a:t>or</a:t>
            </a:r>
            <a:r>
              <a:rPr lang="es-ES" b="0" u="none" dirty="0"/>
              <a:t> dir1/</a:t>
            </a:r>
            <a:r>
              <a:rPr lang="es-ES" b="0" u="none" dirty="0" err="1"/>
              <a:t>book.txt</a:t>
            </a:r>
            <a:endParaRPr lang="es-ES" b="0" u="none" dirty="0"/>
          </a:p>
          <a:p>
            <a:pPr lvl="3"/>
            <a:r>
              <a:rPr lang="es-ES" b="0" u="none" dirty="0" err="1"/>
              <a:t>from</a:t>
            </a:r>
            <a:r>
              <a:rPr lang="es-ES" b="0" u="none" dirty="0"/>
              <a:t> /home/alumno1/dir1: </a:t>
            </a:r>
            <a:r>
              <a:rPr lang="es-ES" b="0" u="none" dirty="0" err="1"/>
              <a:t>book.txt</a:t>
            </a:r>
            <a:r>
              <a:rPr lang="es-ES" b="0" u="none" dirty="0"/>
              <a:t> </a:t>
            </a:r>
            <a:r>
              <a:rPr lang="es-ES" dirty="0"/>
              <a:t>./</a:t>
            </a:r>
            <a:r>
              <a:rPr lang="es-ES" b="0" u="none" dirty="0" err="1"/>
              <a:t>book.txt</a:t>
            </a:r>
            <a:r>
              <a:rPr lang="es-ES" b="0" u="none" dirty="0"/>
              <a:t> </a:t>
            </a:r>
          </a:p>
          <a:p>
            <a:pPr marL="0" indent="0">
              <a:buNone/>
            </a:pPr>
            <a:endParaRPr lang="en-GB" b="0" u="none" dirty="0"/>
          </a:p>
          <a:p>
            <a:pPr marL="0" indent="0">
              <a:buNone/>
            </a:pPr>
            <a:endParaRPr lang="en-GB" b="0" u="none" dirty="0"/>
          </a:p>
          <a:p>
            <a:pPr marL="0" indent="0">
              <a:buNone/>
            </a:pP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31</a:t>
            </a:fld>
            <a:endParaRPr lang="es-ES"/>
          </a:p>
        </p:txBody>
      </p:sp>
      <p:sp>
        <p:nvSpPr>
          <p:cNvPr id="7" name="Marcador de fecha 5">
            <a:extLst>
              <a:ext uri="{FF2B5EF4-FFF2-40B4-BE49-F238E27FC236}">
                <a16:creationId xmlns:a16="http://schemas.microsoft.com/office/drawing/2014/main" id="{6EF0795F-10D4-0A4F-BD82-9A9E02C7FE4A}"/>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691780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normAutofit/>
          </a:bodyPr>
          <a:lstStyle/>
          <a:p>
            <a:pPr marL="355600" indent="-342900">
              <a:lnSpc>
                <a:spcPct val="100000"/>
              </a:lnSpc>
              <a:buFont typeface="Arial"/>
              <a:buChar char="•"/>
              <a:tabLst>
                <a:tab pos="355600" algn="l"/>
              </a:tabLst>
            </a:pPr>
            <a:r>
              <a:rPr lang="es-ES" sz="1800" b="0" u="none" spc="-5" dirty="0" err="1"/>
              <a:t>Example</a:t>
            </a:r>
            <a:endParaRPr lang="es-ES" sz="1800" b="0" u="none" spc="-5" dirty="0"/>
          </a:p>
          <a:p>
            <a:pPr marL="698500" lvl="1" indent="-342900">
              <a:lnSpc>
                <a:spcPct val="100000"/>
              </a:lnSpc>
              <a:buFont typeface="Arial"/>
              <a:buChar char="•"/>
              <a:tabLst>
                <a:tab pos="355600" algn="l"/>
              </a:tabLst>
            </a:pPr>
            <a:r>
              <a:rPr lang="es-ES" sz="1600" b="1" spc="-10" dirty="0"/>
              <a:t>../../</a:t>
            </a:r>
            <a:r>
              <a:rPr lang="es-ES" sz="1600" spc="-10" dirty="0"/>
              <a:t> </a:t>
            </a:r>
            <a:r>
              <a:rPr lang="es-ES" sz="1600" spc="-10" dirty="0" err="1"/>
              <a:t>To</a:t>
            </a:r>
            <a:r>
              <a:rPr lang="es-ES" sz="1600" spc="-10" dirty="0"/>
              <a:t> </a:t>
            </a:r>
            <a:r>
              <a:rPr lang="es-ES" sz="1600" spc="-10" dirty="0" err="1"/>
              <a:t>go</a:t>
            </a:r>
            <a:r>
              <a:rPr lang="es-ES" sz="1600" spc="-10" dirty="0"/>
              <a:t> </a:t>
            </a:r>
            <a:r>
              <a:rPr lang="es-ES" sz="1600" i="1" spc="-10" dirty="0"/>
              <a:t>home</a:t>
            </a:r>
            <a:r>
              <a:rPr lang="es-ES" sz="1600" spc="-10" dirty="0"/>
              <a:t> </a:t>
            </a:r>
            <a:r>
              <a:rPr lang="es-ES" sz="1600" spc="-10" dirty="0" err="1"/>
              <a:t>from</a:t>
            </a:r>
            <a:r>
              <a:rPr lang="es-ES" sz="1600" spc="-10" dirty="0"/>
              <a:t> </a:t>
            </a:r>
            <a:r>
              <a:rPr lang="es-ES" sz="1600" i="1" spc="-10" dirty="0"/>
              <a:t>Dir1</a:t>
            </a:r>
            <a:r>
              <a:rPr lang="es-ES" sz="1600" spc="-10" dirty="0"/>
              <a:t> </a:t>
            </a:r>
            <a:r>
              <a:rPr lang="es-ES" sz="1600" spc="-10" dirty="0" err="1"/>
              <a:t>or</a:t>
            </a:r>
            <a:r>
              <a:rPr lang="es-ES" sz="1600" spc="-10" dirty="0"/>
              <a:t> </a:t>
            </a:r>
            <a:r>
              <a:rPr lang="es-ES" sz="1600" i="1" spc="-10" dirty="0"/>
              <a:t>Dir2</a:t>
            </a:r>
          </a:p>
          <a:p>
            <a:pPr marL="698500" lvl="1" indent="-342900">
              <a:lnSpc>
                <a:spcPct val="100000"/>
              </a:lnSpc>
              <a:buFont typeface="Arial"/>
              <a:buChar char="•"/>
              <a:tabLst>
                <a:tab pos="355600" algn="l"/>
              </a:tabLst>
            </a:pPr>
            <a:r>
              <a:rPr lang="es-ES" sz="1600" b="1" spc="-10" dirty="0"/>
              <a:t>../../alu</a:t>
            </a:r>
            <a:r>
              <a:rPr lang="es-ES" sz="1600" b="1" spc="-25" dirty="0"/>
              <a:t>m</a:t>
            </a:r>
            <a:r>
              <a:rPr lang="es-ES" sz="1600" b="1" spc="-10" dirty="0"/>
              <a:t>n</a:t>
            </a:r>
            <a:r>
              <a:rPr lang="es-ES" sz="1600" b="1" spc="-20" dirty="0"/>
              <a:t>o</a:t>
            </a:r>
            <a:r>
              <a:rPr lang="es-ES" sz="1600" b="1" spc="-10" dirty="0"/>
              <a:t>2</a:t>
            </a:r>
            <a:r>
              <a:rPr lang="es-ES" sz="1600" b="1" dirty="0"/>
              <a:t> </a:t>
            </a:r>
            <a:r>
              <a:rPr lang="es-ES" sz="1600" spc="-10" dirty="0" err="1"/>
              <a:t>To</a:t>
            </a:r>
            <a:r>
              <a:rPr lang="es-ES" sz="1600" spc="-10" dirty="0"/>
              <a:t> </a:t>
            </a:r>
            <a:r>
              <a:rPr lang="es-ES" sz="1600" spc="-10" dirty="0" err="1"/>
              <a:t>go</a:t>
            </a:r>
            <a:r>
              <a:rPr lang="es-ES" sz="1600" spc="-10" dirty="0"/>
              <a:t> </a:t>
            </a:r>
            <a:r>
              <a:rPr lang="es-ES" sz="1600" i="1" spc="-15" dirty="0"/>
              <a:t>a</a:t>
            </a:r>
            <a:r>
              <a:rPr lang="es-ES" sz="1600" i="1" dirty="0"/>
              <a:t>l</a:t>
            </a:r>
            <a:r>
              <a:rPr lang="es-ES" sz="1600" i="1" spc="-15" dirty="0"/>
              <a:t>umno</a:t>
            </a:r>
            <a:r>
              <a:rPr lang="es-ES" sz="1600" i="1" spc="-10" dirty="0"/>
              <a:t>2</a:t>
            </a:r>
            <a:r>
              <a:rPr lang="es-ES" sz="1600" spc="45" dirty="0"/>
              <a:t> </a:t>
            </a:r>
            <a:r>
              <a:rPr lang="es-ES" sz="1600" spc="-15" dirty="0" err="1"/>
              <a:t>from</a:t>
            </a:r>
            <a:r>
              <a:rPr lang="es-ES" sz="1600" spc="45" dirty="0"/>
              <a:t> </a:t>
            </a:r>
            <a:r>
              <a:rPr lang="es-ES" sz="1600" i="1" spc="-15" dirty="0"/>
              <a:t>D</a:t>
            </a:r>
            <a:r>
              <a:rPr lang="es-ES" sz="1600" i="1" dirty="0"/>
              <a:t>i</a:t>
            </a:r>
            <a:r>
              <a:rPr lang="es-ES" sz="1600" i="1" spc="-10" dirty="0"/>
              <a:t>r1</a:t>
            </a:r>
            <a:r>
              <a:rPr lang="es-ES" sz="1600" spc="55" dirty="0"/>
              <a:t> </a:t>
            </a:r>
            <a:r>
              <a:rPr lang="es-ES" sz="1600" spc="-10" dirty="0"/>
              <a:t>o</a:t>
            </a:r>
            <a:r>
              <a:rPr lang="es-ES" sz="1600" spc="40" dirty="0"/>
              <a:t> </a:t>
            </a:r>
            <a:r>
              <a:rPr lang="es-ES" sz="1600" i="1" spc="-10" dirty="0"/>
              <a:t>Dir</a:t>
            </a:r>
            <a:r>
              <a:rPr lang="es-ES" sz="1600" i="1" spc="-30" dirty="0"/>
              <a:t>2</a:t>
            </a:r>
            <a:r>
              <a:rPr lang="es-ES" sz="1600" spc="-30" dirty="0"/>
              <a:t>.</a:t>
            </a:r>
          </a:p>
          <a:p>
            <a:pPr marL="698500" lvl="1" indent="-342900">
              <a:lnSpc>
                <a:spcPct val="100000"/>
              </a:lnSpc>
              <a:buFont typeface="Arial"/>
              <a:buChar char="•"/>
              <a:tabLst>
                <a:tab pos="355600" algn="l"/>
              </a:tabLst>
            </a:pPr>
            <a:r>
              <a:rPr lang="es-ES" sz="1600" b="1" spc="-10" dirty="0"/>
              <a:t>../Dir2 </a:t>
            </a:r>
            <a:r>
              <a:rPr lang="es-ES" sz="1600" spc="-10" dirty="0" err="1"/>
              <a:t>To</a:t>
            </a:r>
            <a:r>
              <a:rPr lang="es-ES" sz="1600" spc="-10" dirty="0"/>
              <a:t> </a:t>
            </a:r>
            <a:r>
              <a:rPr lang="es-ES" sz="1600" spc="-10" dirty="0" err="1"/>
              <a:t>go</a:t>
            </a:r>
            <a:r>
              <a:rPr lang="es-ES" sz="1600" spc="40" dirty="0"/>
              <a:t> </a:t>
            </a:r>
            <a:r>
              <a:rPr lang="es-ES" sz="1600" spc="-15" dirty="0" err="1"/>
              <a:t>from</a:t>
            </a:r>
            <a:r>
              <a:rPr lang="es-ES" sz="1600" spc="45" dirty="0"/>
              <a:t> </a:t>
            </a:r>
            <a:r>
              <a:rPr lang="es-ES" sz="1600" i="1" spc="-15" dirty="0"/>
              <a:t>D</a:t>
            </a:r>
            <a:r>
              <a:rPr lang="es-ES" sz="1600" i="1" spc="-10" dirty="0"/>
              <a:t>ir1</a:t>
            </a:r>
            <a:r>
              <a:rPr lang="es-ES" sz="1600" spc="35" dirty="0"/>
              <a:t> </a:t>
            </a:r>
            <a:r>
              <a:rPr lang="es-ES" sz="1600" spc="-10" dirty="0" err="1"/>
              <a:t>to</a:t>
            </a:r>
            <a:r>
              <a:rPr lang="es-ES" sz="1600" spc="55" dirty="0"/>
              <a:t> </a:t>
            </a:r>
            <a:r>
              <a:rPr lang="es-ES" sz="1600" i="1" spc="-15" dirty="0"/>
              <a:t>Dir2</a:t>
            </a:r>
            <a:r>
              <a:rPr lang="es-ES" sz="1600" spc="-15" dirty="0"/>
              <a:t>.</a:t>
            </a:r>
            <a:endParaRPr lang="es-ES" sz="1600" dirty="0"/>
          </a:p>
          <a:p>
            <a:endParaRPr lang="es-ES" dirty="0"/>
          </a:p>
        </p:txBody>
      </p:sp>
      <p:sp>
        <p:nvSpPr>
          <p:cNvPr id="8" name="object 4"/>
          <p:cNvSpPr>
            <a:spLocks noGrp="1"/>
          </p:cNvSpPr>
          <p:nvPr>
            <p:ph sz="half" idx="2"/>
          </p:nvPr>
        </p:nvSpPr>
        <p:spPr>
          <a:prstGeom prst="rect">
            <a:avLst/>
          </a:prstGeom>
          <a:blipFill>
            <a:blip r:embed="rId3" cstate="print"/>
            <a:stretch>
              <a:fillRect/>
            </a:stretch>
          </a:blipFill>
        </p:spPr>
        <p:txBody>
          <a:bodyPr wrap="square" lIns="0" tIns="0" rIns="0" bIns="0" rtlCol="0">
            <a:normAutofit/>
          </a:bodyPr>
          <a:lstStyle/>
          <a:p>
            <a:pPr marL="0" indent="0">
              <a:buNone/>
            </a:pPr>
            <a:endParaRPr lang="es-ES" dirty="0"/>
          </a:p>
        </p:txBody>
      </p:sp>
      <p:sp>
        <p:nvSpPr>
          <p:cNvPr id="7" name="Marcador de número de diapositiva 6"/>
          <p:cNvSpPr>
            <a:spLocks noGrp="1"/>
          </p:cNvSpPr>
          <p:nvPr>
            <p:ph type="sldNum" sz="quarter" idx="12"/>
          </p:nvPr>
        </p:nvSpPr>
        <p:spPr/>
        <p:txBody>
          <a:bodyPr/>
          <a:lstStyle/>
          <a:p>
            <a:fld id="{B6F15528-21DE-4FAA-801E-634DDDAF4B2B}" type="slidenum">
              <a:rPr lang="es-ES" smtClean="0"/>
              <a:t>32</a:t>
            </a:fld>
            <a:endParaRPr lang="es-ES"/>
          </a:p>
        </p:txBody>
      </p:sp>
      <p:sp>
        <p:nvSpPr>
          <p:cNvPr id="9" name="Marcador de fecha 5">
            <a:extLst>
              <a:ext uri="{FF2B5EF4-FFF2-40B4-BE49-F238E27FC236}">
                <a16:creationId xmlns:a16="http://schemas.microsoft.com/office/drawing/2014/main" id="{6F87E634-0DF5-8043-912A-47A03F16734F}"/>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0" name="4 Marcador de pie de página">
            <a:extLst>
              <a:ext uri="{FF2B5EF4-FFF2-40B4-BE49-F238E27FC236}">
                <a16:creationId xmlns:a16="http://schemas.microsoft.com/office/drawing/2014/main" id="{AA1A9CC3-0022-6242-B805-C99E12629E2B}"/>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2" name="1 Título">
            <a:extLst>
              <a:ext uri="{FF2B5EF4-FFF2-40B4-BE49-F238E27FC236}">
                <a16:creationId xmlns:a16="http://schemas.microsoft.com/office/drawing/2014/main" id="{CC741356-EFBA-1A49-AEB8-C06DE82E0CBF}"/>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4222465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33</a:t>
            </a:fld>
            <a:endParaRPr lang="es-ES"/>
          </a:p>
        </p:txBody>
      </p:sp>
      <p:sp>
        <p:nvSpPr>
          <p:cNvPr id="10" name="CuadroTexto 9"/>
          <p:cNvSpPr txBox="1"/>
          <p:nvPr/>
        </p:nvSpPr>
        <p:spPr>
          <a:xfrm>
            <a:off x="2281486" y="3810000"/>
            <a:ext cx="1642442" cy="369332"/>
          </a:xfrm>
          <a:prstGeom prst="rect">
            <a:avLst/>
          </a:prstGeom>
          <a:noFill/>
          <a:ln w="12700">
            <a:solidFill>
              <a:schemeClr val="tx1"/>
            </a:solidFill>
          </a:ln>
        </p:spPr>
        <p:txBody>
          <a:bodyPr wrap="square" rtlCol="0">
            <a:spAutoFit/>
          </a:bodyPr>
          <a:lstStyle/>
          <a:p>
            <a:r>
              <a:rPr lang="es-ES" err="1"/>
              <a:t>We</a:t>
            </a:r>
            <a:r>
              <a:rPr lang="es-ES"/>
              <a:t> are </a:t>
            </a:r>
            <a:r>
              <a:rPr lang="es-ES" err="1"/>
              <a:t>here</a:t>
            </a:r>
            <a:r>
              <a:rPr lang="es-ES"/>
              <a:t> -&gt;</a:t>
            </a:r>
          </a:p>
        </p:txBody>
      </p:sp>
      <p:sp>
        <p:nvSpPr>
          <p:cNvPr id="11" name="CuadroTexto 10"/>
          <p:cNvSpPr txBox="1"/>
          <p:nvPr/>
        </p:nvSpPr>
        <p:spPr>
          <a:xfrm>
            <a:off x="947986" y="2171942"/>
            <a:ext cx="2667000" cy="646331"/>
          </a:xfrm>
          <a:prstGeom prst="rect">
            <a:avLst/>
          </a:prstGeom>
          <a:noFill/>
        </p:spPr>
        <p:txBody>
          <a:bodyPr wrap="square" rtlCol="0">
            <a:spAutoFit/>
          </a:bodyPr>
          <a:lstStyle/>
          <a:p>
            <a:r>
              <a:rPr lang="es-ES" err="1"/>
              <a:t>Which</a:t>
            </a:r>
            <a:r>
              <a:rPr lang="es-ES"/>
              <a:t> </a:t>
            </a:r>
            <a:r>
              <a:rPr lang="es-ES" err="1"/>
              <a:t>is</a:t>
            </a:r>
            <a:r>
              <a:rPr lang="es-ES"/>
              <a:t> </a:t>
            </a:r>
            <a:r>
              <a:rPr lang="es-ES" err="1"/>
              <a:t>parent</a:t>
            </a:r>
            <a:r>
              <a:rPr lang="es-ES"/>
              <a:t> </a:t>
            </a:r>
            <a:r>
              <a:rPr lang="es-ES" err="1"/>
              <a:t>directory</a:t>
            </a:r>
            <a:r>
              <a:rPr lang="es-ES"/>
              <a:t>?</a:t>
            </a:r>
          </a:p>
          <a:p>
            <a:r>
              <a:rPr lang="es-ES"/>
              <a:t>And </a:t>
            </a:r>
            <a:r>
              <a:rPr lang="es-ES" err="1"/>
              <a:t>child</a:t>
            </a:r>
            <a:r>
              <a:rPr lang="es-ES"/>
              <a:t> </a:t>
            </a:r>
            <a:r>
              <a:rPr lang="es-ES" err="1"/>
              <a:t>directory</a:t>
            </a:r>
            <a:r>
              <a:rPr lang="es-ES"/>
              <a:t>(s)?</a:t>
            </a:r>
          </a:p>
        </p:txBody>
      </p:sp>
      <p:pic>
        <p:nvPicPr>
          <p:cNvPr id="12" name="Imagen 11">
            <a:extLst>
              <a:ext uri="{FF2B5EF4-FFF2-40B4-BE49-F238E27FC236}">
                <a16:creationId xmlns:a16="http://schemas.microsoft.com/office/drawing/2014/main" id="{887EEBA7-7704-914C-BCD3-143803750500}"/>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3" name="Rectángulo 12">
            <a:extLst>
              <a:ext uri="{FF2B5EF4-FFF2-40B4-BE49-F238E27FC236}">
                <a16:creationId xmlns:a16="http://schemas.microsoft.com/office/drawing/2014/main" id="{CF949E02-D8FF-094D-906D-979F3AF91B88}"/>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fecha 5">
            <a:extLst>
              <a:ext uri="{FF2B5EF4-FFF2-40B4-BE49-F238E27FC236}">
                <a16:creationId xmlns:a16="http://schemas.microsoft.com/office/drawing/2014/main" id="{932106FA-A8CD-D84D-B7D0-E49292BF2FD0}"/>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5" name="4 Marcador de pie de página">
            <a:extLst>
              <a:ext uri="{FF2B5EF4-FFF2-40B4-BE49-F238E27FC236}">
                <a16:creationId xmlns:a16="http://schemas.microsoft.com/office/drawing/2014/main" id="{B2726006-CB86-4E40-9884-32EBB6C98316}"/>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6" name="1 Título">
            <a:extLst>
              <a:ext uri="{FF2B5EF4-FFF2-40B4-BE49-F238E27FC236}">
                <a16:creationId xmlns:a16="http://schemas.microsoft.com/office/drawing/2014/main" id="{63E661A7-2A09-464B-A4DF-7939F9BBA11B}"/>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2079113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AC7D311-EA68-944A-A75F-B0EBD3FD37A3}"/>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5" name="Marcador de número de diapositiva 4"/>
          <p:cNvSpPr>
            <a:spLocks noGrp="1"/>
          </p:cNvSpPr>
          <p:nvPr>
            <p:ph type="sldNum" sz="quarter" idx="12"/>
          </p:nvPr>
        </p:nvSpPr>
        <p:spPr/>
        <p:txBody>
          <a:bodyPr/>
          <a:lstStyle/>
          <a:p>
            <a:fld id="{B6F15528-21DE-4FAA-801E-634DDDAF4B2B}" type="slidenum">
              <a:rPr lang="es-ES" smtClean="0"/>
              <a:t>34</a:t>
            </a:fld>
            <a:endParaRPr lang="es-ES"/>
          </a:p>
        </p:txBody>
      </p:sp>
      <p:sp>
        <p:nvSpPr>
          <p:cNvPr id="7" name="Rectángulo 6"/>
          <p:cNvSpPr/>
          <p:nvPr/>
        </p:nvSpPr>
        <p:spPr>
          <a:xfrm>
            <a:off x="5004048" y="2743200"/>
            <a:ext cx="15240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p:nvSpPr>
        <p:spPr>
          <a:xfrm>
            <a:off x="3997424" y="4461028"/>
            <a:ext cx="2590800" cy="7205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2619670" y="2762934"/>
            <a:ext cx="2096346" cy="369332"/>
          </a:xfrm>
          <a:prstGeom prst="rect">
            <a:avLst/>
          </a:prstGeom>
          <a:noFill/>
          <a:ln w="12700">
            <a:solidFill>
              <a:schemeClr val="tx1"/>
            </a:solidFill>
          </a:ln>
        </p:spPr>
        <p:txBody>
          <a:bodyPr wrap="square" rtlCol="0">
            <a:spAutoFit/>
          </a:bodyPr>
          <a:lstStyle/>
          <a:p>
            <a:r>
              <a:rPr lang="es-ES" err="1"/>
              <a:t>Parent</a:t>
            </a:r>
            <a:r>
              <a:rPr lang="es-ES"/>
              <a:t> </a:t>
            </a:r>
            <a:r>
              <a:rPr lang="es-ES" err="1"/>
              <a:t>directory</a:t>
            </a:r>
            <a:endParaRPr lang="es-ES"/>
          </a:p>
        </p:txBody>
      </p:sp>
      <p:sp>
        <p:nvSpPr>
          <p:cNvPr id="11" name="CuadroTexto 10"/>
          <p:cNvSpPr txBox="1"/>
          <p:nvPr/>
        </p:nvSpPr>
        <p:spPr>
          <a:xfrm>
            <a:off x="1611558" y="4636648"/>
            <a:ext cx="2096346" cy="369332"/>
          </a:xfrm>
          <a:prstGeom prst="rect">
            <a:avLst/>
          </a:prstGeom>
          <a:noFill/>
          <a:ln w="12700">
            <a:solidFill>
              <a:schemeClr val="tx1"/>
            </a:solidFill>
          </a:ln>
        </p:spPr>
        <p:txBody>
          <a:bodyPr wrap="square" rtlCol="0">
            <a:spAutoFit/>
          </a:bodyPr>
          <a:lstStyle/>
          <a:p>
            <a:r>
              <a:rPr lang="es-ES" err="1"/>
              <a:t>Child</a:t>
            </a:r>
            <a:r>
              <a:rPr lang="es-ES"/>
              <a:t> </a:t>
            </a:r>
            <a:r>
              <a:rPr lang="es-ES" err="1"/>
              <a:t>directories</a:t>
            </a:r>
            <a:endParaRPr lang="es-ES"/>
          </a:p>
        </p:txBody>
      </p:sp>
      <p:sp>
        <p:nvSpPr>
          <p:cNvPr id="12" name="Rectángulo 11"/>
          <p:cNvSpPr/>
          <p:nvPr/>
        </p:nvSpPr>
        <p:spPr>
          <a:xfrm>
            <a:off x="3995936" y="3581400"/>
            <a:ext cx="1524000" cy="6858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Marcador de fecha 5">
            <a:extLst>
              <a:ext uri="{FF2B5EF4-FFF2-40B4-BE49-F238E27FC236}">
                <a16:creationId xmlns:a16="http://schemas.microsoft.com/office/drawing/2014/main" id="{C2FB2A8E-8E87-F544-AA35-88E06ABDD938}"/>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6" name="4 Marcador de pie de página">
            <a:extLst>
              <a:ext uri="{FF2B5EF4-FFF2-40B4-BE49-F238E27FC236}">
                <a16:creationId xmlns:a16="http://schemas.microsoft.com/office/drawing/2014/main" id="{4B020B6F-EE5C-AB4C-8962-B37E651EC5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8" name="1 Título">
            <a:extLst>
              <a:ext uri="{FF2B5EF4-FFF2-40B4-BE49-F238E27FC236}">
                <a16:creationId xmlns:a16="http://schemas.microsoft.com/office/drawing/2014/main" id="{5C9B0348-98E7-3A49-A050-E4A7F9468416}"/>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3096843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35</a:t>
            </a:fld>
            <a:endParaRPr lang="es-ES"/>
          </a:p>
        </p:txBody>
      </p:sp>
      <p:pic>
        <p:nvPicPr>
          <p:cNvPr id="8" name="Imagen 7"/>
          <p:cNvPicPr>
            <a:picLocks noChangeAspect="1"/>
          </p:cNvPicPr>
          <p:nvPr/>
        </p:nvPicPr>
        <p:blipFill>
          <a:blip r:embed="rId3"/>
          <a:stretch>
            <a:fillRect/>
          </a:stretch>
        </p:blipFill>
        <p:spPr>
          <a:xfrm>
            <a:off x="3778759" y="1847059"/>
            <a:ext cx="3889585" cy="4352921"/>
          </a:xfrm>
          <a:prstGeom prst="rect">
            <a:avLst/>
          </a:prstGeom>
        </p:spPr>
      </p:pic>
      <p:sp>
        <p:nvSpPr>
          <p:cNvPr id="7" name="Rectángulo 6"/>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826431" y="2278613"/>
            <a:ext cx="3889585" cy="646331"/>
          </a:xfrm>
          <a:prstGeom prst="rect">
            <a:avLst/>
          </a:prstGeom>
          <a:noFill/>
        </p:spPr>
        <p:txBody>
          <a:bodyPr wrap="square" rtlCol="0">
            <a:spAutoFit/>
          </a:bodyPr>
          <a:lstStyle/>
          <a:p>
            <a:r>
              <a:rPr lang="es-ES" err="1"/>
              <a:t>Which</a:t>
            </a:r>
            <a:r>
              <a:rPr lang="es-ES"/>
              <a:t> </a:t>
            </a:r>
            <a:r>
              <a:rPr lang="es-ES" err="1"/>
              <a:t>is</a:t>
            </a:r>
            <a:r>
              <a:rPr lang="es-ES"/>
              <a:t> </a:t>
            </a:r>
            <a:r>
              <a:rPr lang="es-ES" err="1"/>
              <a:t>the</a:t>
            </a:r>
            <a:r>
              <a:rPr lang="es-ES"/>
              <a:t> </a:t>
            </a:r>
            <a:r>
              <a:rPr lang="es-ES" err="1"/>
              <a:t>absolute</a:t>
            </a:r>
            <a:r>
              <a:rPr lang="es-ES"/>
              <a:t> </a:t>
            </a:r>
            <a:r>
              <a:rPr lang="es-ES" err="1"/>
              <a:t>path</a:t>
            </a:r>
            <a:r>
              <a:rPr lang="es-ES"/>
              <a:t> to </a:t>
            </a:r>
            <a:r>
              <a:rPr lang="es-ES" err="1"/>
              <a:t>Libro.txt</a:t>
            </a:r>
            <a:r>
              <a:rPr lang="es-ES"/>
              <a:t>? And </a:t>
            </a:r>
            <a:r>
              <a:rPr lang="es-ES" err="1"/>
              <a:t>the</a:t>
            </a:r>
            <a:r>
              <a:rPr lang="es-ES"/>
              <a:t> </a:t>
            </a:r>
            <a:r>
              <a:rPr lang="es-ES" err="1"/>
              <a:t>relative</a:t>
            </a:r>
            <a:r>
              <a:rPr lang="es-ES"/>
              <a:t> </a:t>
            </a:r>
            <a:r>
              <a:rPr lang="es-ES" err="1"/>
              <a:t>path</a:t>
            </a:r>
            <a:r>
              <a:rPr lang="es-ES"/>
              <a:t>?</a:t>
            </a:r>
          </a:p>
        </p:txBody>
      </p:sp>
      <p:sp>
        <p:nvSpPr>
          <p:cNvPr id="11" name="CuadroTexto 10">
            <a:extLst>
              <a:ext uri="{FF2B5EF4-FFF2-40B4-BE49-F238E27FC236}">
                <a16:creationId xmlns:a16="http://schemas.microsoft.com/office/drawing/2014/main" id="{8CCE166D-9650-7746-8AFB-3838076C2C49}"/>
              </a:ext>
            </a:extLst>
          </p:cNvPr>
          <p:cNvSpPr txBox="1"/>
          <p:nvPr/>
        </p:nvSpPr>
        <p:spPr>
          <a:xfrm>
            <a:off x="2281486" y="3810000"/>
            <a:ext cx="1642442" cy="369332"/>
          </a:xfrm>
          <a:prstGeom prst="rect">
            <a:avLst/>
          </a:prstGeom>
          <a:noFill/>
          <a:ln w="12700">
            <a:solidFill>
              <a:schemeClr val="tx1"/>
            </a:solidFill>
          </a:ln>
        </p:spPr>
        <p:txBody>
          <a:bodyPr wrap="square" rtlCol="0">
            <a:spAutoFit/>
          </a:bodyPr>
          <a:lstStyle/>
          <a:p>
            <a:r>
              <a:rPr lang="es-ES" err="1"/>
              <a:t>We</a:t>
            </a:r>
            <a:r>
              <a:rPr lang="es-ES"/>
              <a:t> are </a:t>
            </a:r>
            <a:r>
              <a:rPr lang="es-ES" err="1"/>
              <a:t>here</a:t>
            </a:r>
            <a:r>
              <a:rPr lang="es-ES"/>
              <a:t> -&gt;</a:t>
            </a:r>
          </a:p>
        </p:txBody>
      </p:sp>
      <p:sp>
        <p:nvSpPr>
          <p:cNvPr id="12" name="Marcador de fecha 5">
            <a:extLst>
              <a:ext uri="{FF2B5EF4-FFF2-40B4-BE49-F238E27FC236}">
                <a16:creationId xmlns:a16="http://schemas.microsoft.com/office/drawing/2014/main" id="{841028DE-D581-874D-A793-0EA052BA14E1}"/>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3" name="4 Marcador de pie de página">
            <a:extLst>
              <a:ext uri="{FF2B5EF4-FFF2-40B4-BE49-F238E27FC236}">
                <a16:creationId xmlns:a16="http://schemas.microsoft.com/office/drawing/2014/main" id="{78D9F4FA-36A4-BD4F-A9D6-29279FBE76AA}"/>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6" name="1 Título">
            <a:extLst>
              <a:ext uri="{FF2B5EF4-FFF2-40B4-BE49-F238E27FC236}">
                <a16:creationId xmlns:a16="http://schemas.microsoft.com/office/drawing/2014/main" id="{239B97F7-0B53-0E48-804B-470BA3E2B690}"/>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1680896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36</a:t>
            </a:fld>
            <a:endParaRPr lang="es-ES"/>
          </a:p>
        </p:txBody>
      </p:sp>
      <p:pic>
        <p:nvPicPr>
          <p:cNvPr id="12" name="Imagen 11">
            <a:extLst>
              <a:ext uri="{FF2B5EF4-FFF2-40B4-BE49-F238E27FC236}">
                <a16:creationId xmlns:a16="http://schemas.microsoft.com/office/drawing/2014/main" id="{7634024E-E737-DF47-8667-5F017B74E96D}"/>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3" name="Rectángulo 12">
            <a:extLst>
              <a:ext uri="{FF2B5EF4-FFF2-40B4-BE49-F238E27FC236}">
                <a16:creationId xmlns:a16="http://schemas.microsoft.com/office/drawing/2014/main" id="{D864C77E-A710-BD4E-80AB-9E422DC5B1A9}"/>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766949" y="2532823"/>
            <a:ext cx="2381250" cy="369332"/>
          </a:xfrm>
          <a:prstGeom prst="rect">
            <a:avLst/>
          </a:prstGeom>
          <a:noFill/>
          <a:ln w="12700">
            <a:solidFill>
              <a:schemeClr val="tx1"/>
            </a:solidFill>
          </a:ln>
        </p:spPr>
        <p:txBody>
          <a:bodyPr wrap="square" rtlCol="0">
            <a:spAutoFit/>
          </a:bodyPr>
          <a:lstStyle/>
          <a:p>
            <a:r>
              <a:rPr lang="es-ES"/>
              <a:t>No </a:t>
            </a:r>
            <a:r>
              <a:rPr lang="es-ES" err="1"/>
              <a:t>matter</a:t>
            </a:r>
            <a:r>
              <a:rPr lang="es-ES"/>
              <a:t> </a:t>
            </a:r>
            <a:r>
              <a:rPr lang="es-ES" err="1"/>
              <a:t>were</a:t>
            </a:r>
            <a:r>
              <a:rPr lang="es-ES"/>
              <a:t> </a:t>
            </a:r>
            <a:r>
              <a:rPr lang="es-ES" err="1"/>
              <a:t>we</a:t>
            </a:r>
            <a:r>
              <a:rPr lang="es-ES"/>
              <a:t> are</a:t>
            </a:r>
          </a:p>
        </p:txBody>
      </p:sp>
      <p:sp>
        <p:nvSpPr>
          <p:cNvPr id="10" name="CuadroTexto 9"/>
          <p:cNvSpPr txBox="1"/>
          <p:nvPr/>
        </p:nvSpPr>
        <p:spPr>
          <a:xfrm>
            <a:off x="344418" y="4314948"/>
            <a:ext cx="3352800" cy="646331"/>
          </a:xfrm>
          <a:prstGeom prst="rect">
            <a:avLst/>
          </a:prstGeom>
          <a:noFill/>
        </p:spPr>
        <p:txBody>
          <a:bodyPr wrap="square" rtlCol="0">
            <a:spAutoFit/>
          </a:bodyPr>
          <a:lstStyle/>
          <a:p>
            <a:r>
              <a:rPr lang="es-ES" err="1"/>
              <a:t>Absolute</a:t>
            </a:r>
            <a:r>
              <a:rPr lang="es-ES"/>
              <a:t> </a:t>
            </a:r>
            <a:r>
              <a:rPr lang="es-ES" err="1"/>
              <a:t>path</a:t>
            </a:r>
            <a:endParaRPr lang="es-ES"/>
          </a:p>
          <a:p>
            <a:r>
              <a:rPr lang="es-ES"/>
              <a:t>/home/alumno1/Dir1/Libro.txt</a:t>
            </a:r>
          </a:p>
        </p:txBody>
      </p:sp>
      <p:sp>
        <p:nvSpPr>
          <p:cNvPr id="11" name="Forma libre 10"/>
          <p:cNvSpPr/>
          <p:nvPr/>
        </p:nvSpPr>
        <p:spPr>
          <a:xfrm>
            <a:off x="3851920" y="1747319"/>
            <a:ext cx="3003778" cy="4662534"/>
          </a:xfrm>
          <a:custGeom>
            <a:avLst/>
            <a:gdLst>
              <a:gd name="connsiteX0" fmla="*/ 1463056 w 3003778"/>
              <a:gd name="connsiteY0" fmla="*/ 126748 h 4662534"/>
              <a:gd name="connsiteX1" fmla="*/ 1037543 w 3003778"/>
              <a:gd name="connsiteY1" fmla="*/ 1149790 h 4662534"/>
              <a:gd name="connsiteX2" fmla="*/ 1001330 w 3003778"/>
              <a:gd name="connsiteY2" fmla="*/ 1204111 h 4662534"/>
              <a:gd name="connsiteX3" fmla="*/ 974169 w 3003778"/>
              <a:gd name="connsiteY3" fmla="*/ 1258431 h 4662534"/>
              <a:gd name="connsiteX4" fmla="*/ 937955 w 3003778"/>
              <a:gd name="connsiteY4" fmla="*/ 1303699 h 4662534"/>
              <a:gd name="connsiteX5" fmla="*/ 901741 w 3003778"/>
              <a:gd name="connsiteY5" fmla="*/ 1358020 h 4662534"/>
              <a:gd name="connsiteX6" fmla="*/ 883635 w 3003778"/>
              <a:gd name="connsiteY6" fmla="*/ 1385180 h 4662534"/>
              <a:gd name="connsiteX7" fmla="*/ 856474 w 3003778"/>
              <a:gd name="connsiteY7" fmla="*/ 1403287 h 4662534"/>
              <a:gd name="connsiteX8" fmla="*/ 829314 w 3003778"/>
              <a:gd name="connsiteY8" fmla="*/ 1412340 h 4662534"/>
              <a:gd name="connsiteX9" fmla="*/ 802153 w 3003778"/>
              <a:gd name="connsiteY9" fmla="*/ 1439501 h 4662534"/>
              <a:gd name="connsiteX10" fmla="*/ 747833 w 3003778"/>
              <a:gd name="connsiteY10" fmla="*/ 1475715 h 4662534"/>
              <a:gd name="connsiteX11" fmla="*/ 693512 w 3003778"/>
              <a:gd name="connsiteY11" fmla="*/ 1511929 h 4662534"/>
              <a:gd name="connsiteX12" fmla="*/ 639191 w 3003778"/>
              <a:gd name="connsiteY12" fmla="*/ 1557196 h 4662534"/>
              <a:gd name="connsiteX13" fmla="*/ 557710 w 3003778"/>
              <a:gd name="connsiteY13" fmla="*/ 1620570 h 4662534"/>
              <a:gd name="connsiteX14" fmla="*/ 530549 w 3003778"/>
              <a:gd name="connsiteY14" fmla="*/ 1638677 h 4662534"/>
              <a:gd name="connsiteX15" fmla="*/ 340427 w 3003778"/>
              <a:gd name="connsiteY15" fmla="*/ 1647731 h 4662534"/>
              <a:gd name="connsiteX16" fmla="*/ 313266 w 3003778"/>
              <a:gd name="connsiteY16" fmla="*/ 1656784 h 4662534"/>
              <a:gd name="connsiteX17" fmla="*/ 258945 w 3003778"/>
              <a:gd name="connsiteY17" fmla="*/ 1683944 h 4662534"/>
              <a:gd name="connsiteX18" fmla="*/ 231785 w 3003778"/>
              <a:gd name="connsiteY18" fmla="*/ 1702051 h 4662534"/>
              <a:gd name="connsiteX19" fmla="*/ 204625 w 3003778"/>
              <a:gd name="connsiteY19" fmla="*/ 1711105 h 4662534"/>
              <a:gd name="connsiteX20" fmla="*/ 177464 w 3003778"/>
              <a:gd name="connsiteY20" fmla="*/ 1738265 h 4662534"/>
              <a:gd name="connsiteX21" fmla="*/ 123143 w 3003778"/>
              <a:gd name="connsiteY21" fmla="*/ 1774479 h 4662534"/>
              <a:gd name="connsiteX22" fmla="*/ 86930 w 3003778"/>
              <a:gd name="connsiteY22" fmla="*/ 1828800 h 4662534"/>
              <a:gd name="connsiteX23" fmla="*/ 59769 w 3003778"/>
              <a:gd name="connsiteY23" fmla="*/ 1883121 h 4662534"/>
              <a:gd name="connsiteX24" fmla="*/ 32609 w 3003778"/>
              <a:gd name="connsiteY24" fmla="*/ 2037030 h 4662534"/>
              <a:gd name="connsiteX25" fmla="*/ 41662 w 3003778"/>
              <a:gd name="connsiteY25" fmla="*/ 2136618 h 4662534"/>
              <a:gd name="connsiteX26" fmla="*/ 50716 w 3003778"/>
              <a:gd name="connsiteY26" fmla="*/ 2190938 h 4662534"/>
              <a:gd name="connsiteX27" fmla="*/ 77876 w 3003778"/>
              <a:gd name="connsiteY27" fmla="*/ 2236206 h 4662534"/>
              <a:gd name="connsiteX28" fmla="*/ 95983 w 3003778"/>
              <a:gd name="connsiteY28" fmla="*/ 2272420 h 4662534"/>
              <a:gd name="connsiteX29" fmla="*/ 123143 w 3003778"/>
              <a:gd name="connsiteY29" fmla="*/ 2362954 h 4662534"/>
              <a:gd name="connsiteX30" fmla="*/ 141250 w 3003778"/>
              <a:gd name="connsiteY30" fmla="*/ 2426329 h 4662534"/>
              <a:gd name="connsiteX31" fmla="*/ 150304 w 3003778"/>
              <a:gd name="connsiteY31" fmla="*/ 2534970 h 4662534"/>
              <a:gd name="connsiteX32" fmla="*/ 168411 w 3003778"/>
              <a:gd name="connsiteY32" fmla="*/ 2688879 h 4662534"/>
              <a:gd name="connsiteX33" fmla="*/ 159357 w 3003778"/>
              <a:gd name="connsiteY33" fmla="*/ 3132499 h 4662534"/>
              <a:gd name="connsiteX34" fmla="*/ 132197 w 3003778"/>
              <a:gd name="connsiteY34" fmla="*/ 3204927 h 4662534"/>
              <a:gd name="connsiteX35" fmla="*/ 95983 w 3003778"/>
              <a:gd name="connsiteY35" fmla="*/ 3259247 h 4662534"/>
              <a:gd name="connsiteX36" fmla="*/ 86930 w 3003778"/>
              <a:gd name="connsiteY36" fmla="*/ 3358835 h 4662534"/>
              <a:gd name="connsiteX37" fmla="*/ 77876 w 3003778"/>
              <a:gd name="connsiteY37" fmla="*/ 3385996 h 4662534"/>
              <a:gd name="connsiteX38" fmla="*/ 68823 w 3003778"/>
              <a:gd name="connsiteY38" fmla="*/ 3422210 h 4662534"/>
              <a:gd name="connsiteX39" fmla="*/ 41662 w 3003778"/>
              <a:gd name="connsiteY39" fmla="*/ 3612332 h 4662534"/>
              <a:gd name="connsiteX40" fmla="*/ 41662 w 3003778"/>
              <a:gd name="connsiteY40" fmla="*/ 3811509 h 4662534"/>
              <a:gd name="connsiteX41" fmla="*/ 32609 w 3003778"/>
              <a:gd name="connsiteY41" fmla="*/ 3847723 h 4662534"/>
              <a:gd name="connsiteX42" fmla="*/ 14502 w 3003778"/>
              <a:gd name="connsiteY42" fmla="*/ 3874883 h 4662534"/>
              <a:gd name="connsiteX43" fmla="*/ 14502 w 3003778"/>
              <a:gd name="connsiteY43" fmla="*/ 4074059 h 4662534"/>
              <a:gd name="connsiteX44" fmla="*/ 32609 w 3003778"/>
              <a:gd name="connsiteY44" fmla="*/ 4119327 h 4662534"/>
              <a:gd name="connsiteX45" fmla="*/ 50716 w 3003778"/>
              <a:gd name="connsiteY45" fmla="*/ 4173647 h 4662534"/>
              <a:gd name="connsiteX46" fmla="*/ 68823 w 3003778"/>
              <a:gd name="connsiteY46" fmla="*/ 4209861 h 4662534"/>
              <a:gd name="connsiteX47" fmla="*/ 77876 w 3003778"/>
              <a:gd name="connsiteY47" fmla="*/ 4237022 h 4662534"/>
              <a:gd name="connsiteX48" fmla="*/ 159357 w 3003778"/>
              <a:gd name="connsiteY48" fmla="*/ 4309449 h 4662534"/>
              <a:gd name="connsiteX49" fmla="*/ 222732 w 3003778"/>
              <a:gd name="connsiteY49" fmla="*/ 4345663 h 4662534"/>
              <a:gd name="connsiteX50" fmla="*/ 231785 w 3003778"/>
              <a:gd name="connsiteY50" fmla="*/ 4372824 h 4662534"/>
              <a:gd name="connsiteX51" fmla="*/ 286106 w 3003778"/>
              <a:gd name="connsiteY51" fmla="*/ 4418091 h 4662534"/>
              <a:gd name="connsiteX52" fmla="*/ 340427 w 3003778"/>
              <a:gd name="connsiteY52" fmla="*/ 4472412 h 4662534"/>
              <a:gd name="connsiteX53" fmla="*/ 385694 w 3003778"/>
              <a:gd name="connsiteY53" fmla="*/ 4490519 h 4662534"/>
              <a:gd name="connsiteX54" fmla="*/ 412854 w 3003778"/>
              <a:gd name="connsiteY54" fmla="*/ 4508626 h 4662534"/>
              <a:gd name="connsiteX55" fmla="*/ 449068 w 3003778"/>
              <a:gd name="connsiteY55" fmla="*/ 4526732 h 4662534"/>
              <a:gd name="connsiteX56" fmla="*/ 476229 w 3003778"/>
              <a:gd name="connsiteY56" fmla="*/ 4544839 h 4662534"/>
              <a:gd name="connsiteX57" fmla="*/ 512442 w 3003778"/>
              <a:gd name="connsiteY57" fmla="*/ 4562946 h 4662534"/>
              <a:gd name="connsiteX58" fmla="*/ 575817 w 3003778"/>
              <a:gd name="connsiteY58" fmla="*/ 4608214 h 4662534"/>
              <a:gd name="connsiteX59" fmla="*/ 793100 w 3003778"/>
              <a:gd name="connsiteY59" fmla="*/ 4626321 h 4662534"/>
              <a:gd name="connsiteX60" fmla="*/ 829314 w 3003778"/>
              <a:gd name="connsiteY60" fmla="*/ 4635374 h 4662534"/>
              <a:gd name="connsiteX61" fmla="*/ 856474 w 3003778"/>
              <a:gd name="connsiteY61" fmla="*/ 4644428 h 4662534"/>
              <a:gd name="connsiteX62" fmla="*/ 983223 w 3003778"/>
              <a:gd name="connsiteY62" fmla="*/ 4662534 h 4662534"/>
              <a:gd name="connsiteX63" fmla="*/ 1291040 w 3003778"/>
              <a:gd name="connsiteY63" fmla="*/ 4644428 h 4662534"/>
              <a:gd name="connsiteX64" fmla="*/ 1363468 w 3003778"/>
              <a:gd name="connsiteY64" fmla="*/ 4626321 h 4662534"/>
              <a:gd name="connsiteX65" fmla="*/ 1408736 w 3003778"/>
              <a:gd name="connsiteY65" fmla="*/ 4599160 h 4662534"/>
              <a:gd name="connsiteX66" fmla="*/ 1435896 w 3003778"/>
              <a:gd name="connsiteY66" fmla="*/ 4581053 h 4662534"/>
              <a:gd name="connsiteX67" fmla="*/ 1499270 w 3003778"/>
              <a:gd name="connsiteY67" fmla="*/ 4544839 h 4662534"/>
              <a:gd name="connsiteX68" fmla="*/ 1553591 w 3003778"/>
              <a:gd name="connsiteY68" fmla="*/ 4535786 h 4662534"/>
              <a:gd name="connsiteX69" fmla="*/ 1616965 w 3003778"/>
              <a:gd name="connsiteY69" fmla="*/ 4499572 h 4662534"/>
              <a:gd name="connsiteX70" fmla="*/ 1680340 w 3003778"/>
              <a:gd name="connsiteY70" fmla="*/ 4463358 h 4662534"/>
              <a:gd name="connsiteX71" fmla="*/ 1770874 w 3003778"/>
              <a:gd name="connsiteY71" fmla="*/ 4345663 h 4662534"/>
              <a:gd name="connsiteX72" fmla="*/ 1807088 w 3003778"/>
              <a:gd name="connsiteY72" fmla="*/ 4318503 h 4662534"/>
              <a:gd name="connsiteX73" fmla="*/ 1852355 w 3003778"/>
              <a:gd name="connsiteY73" fmla="*/ 4264182 h 4662534"/>
              <a:gd name="connsiteX74" fmla="*/ 1879516 w 3003778"/>
              <a:gd name="connsiteY74" fmla="*/ 4237022 h 4662534"/>
              <a:gd name="connsiteX75" fmla="*/ 1933837 w 3003778"/>
              <a:gd name="connsiteY75" fmla="*/ 4173647 h 4662534"/>
              <a:gd name="connsiteX76" fmla="*/ 1979104 w 3003778"/>
              <a:gd name="connsiteY76" fmla="*/ 4083113 h 4662534"/>
              <a:gd name="connsiteX77" fmla="*/ 1988157 w 3003778"/>
              <a:gd name="connsiteY77" fmla="*/ 4055952 h 4662534"/>
              <a:gd name="connsiteX78" fmla="*/ 2006264 w 3003778"/>
              <a:gd name="connsiteY78" fmla="*/ 4028792 h 4662534"/>
              <a:gd name="connsiteX79" fmla="*/ 2051532 w 3003778"/>
              <a:gd name="connsiteY79" fmla="*/ 3929204 h 4662534"/>
              <a:gd name="connsiteX80" fmla="*/ 2078692 w 3003778"/>
              <a:gd name="connsiteY80" fmla="*/ 3847723 h 4662534"/>
              <a:gd name="connsiteX81" fmla="*/ 2123959 w 3003778"/>
              <a:gd name="connsiteY81" fmla="*/ 3739081 h 4662534"/>
              <a:gd name="connsiteX82" fmla="*/ 2024371 w 3003778"/>
              <a:gd name="connsiteY82" fmla="*/ 3376942 h 4662534"/>
              <a:gd name="connsiteX83" fmla="*/ 1988157 w 3003778"/>
              <a:gd name="connsiteY83" fmla="*/ 3331675 h 4662534"/>
              <a:gd name="connsiteX84" fmla="*/ 1861409 w 3003778"/>
              <a:gd name="connsiteY84" fmla="*/ 3250194 h 4662534"/>
              <a:gd name="connsiteX85" fmla="*/ 1725607 w 3003778"/>
              <a:gd name="connsiteY85" fmla="*/ 3204927 h 4662534"/>
              <a:gd name="connsiteX86" fmla="*/ 1689393 w 3003778"/>
              <a:gd name="connsiteY86" fmla="*/ 3177766 h 4662534"/>
              <a:gd name="connsiteX87" fmla="*/ 1644126 w 3003778"/>
              <a:gd name="connsiteY87" fmla="*/ 3168713 h 4662534"/>
              <a:gd name="connsiteX88" fmla="*/ 1562644 w 3003778"/>
              <a:gd name="connsiteY88" fmla="*/ 3150606 h 4662534"/>
              <a:gd name="connsiteX89" fmla="*/ 1535484 w 3003778"/>
              <a:gd name="connsiteY89" fmla="*/ 3051018 h 4662534"/>
              <a:gd name="connsiteX90" fmla="*/ 1517377 w 3003778"/>
              <a:gd name="connsiteY90" fmla="*/ 3023857 h 4662534"/>
              <a:gd name="connsiteX91" fmla="*/ 1481163 w 3003778"/>
              <a:gd name="connsiteY91" fmla="*/ 2960483 h 4662534"/>
              <a:gd name="connsiteX92" fmla="*/ 1472110 w 3003778"/>
              <a:gd name="connsiteY92" fmla="*/ 2924269 h 4662534"/>
              <a:gd name="connsiteX93" fmla="*/ 1444949 w 3003778"/>
              <a:gd name="connsiteY93" fmla="*/ 2915216 h 4662534"/>
              <a:gd name="connsiteX94" fmla="*/ 1435896 w 3003778"/>
              <a:gd name="connsiteY94" fmla="*/ 2888055 h 4662534"/>
              <a:gd name="connsiteX95" fmla="*/ 1463056 w 3003778"/>
              <a:gd name="connsiteY95" fmla="*/ 2779414 h 4662534"/>
              <a:gd name="connsiteX96" fmla="*/ 1490217 w 3003778"/>
              <a:gd name="connsiteY96" fmla="*/ 2752253 h 4662534"/>
              <a:gd name="connsiteX97" fmla="*/ 1544538 w 3003778"/>
              <a:gd name="connsiteY97" fmla="*/ 2734146 h 4662534"/>
              <a:gd name="connsiteX98" fmla="*/ 1607912 w 3003778"/>
              <a:gd name="connsiteY98" fmla="*/ 2688879 h 4662534"/>
              <a:gd name="connsiteX99" fmla="*/ 1680340 w 3003778"/>
              <a:gd name="connsiteY99" fmla="*/ 2652665 h 4662534"/>
              <a:gd name="connsiteX100" fmla="*/ 1770874 w 3003778"/>
              <a:gd name="connsiteY100" fmla="*/ 2643612 h 4662534"/>
              <a:gd name="connsiteX101" fmla="*/ 1798035 w 3003778"/>
              <a:gd name="connsiteY101" fmla="*/ 2625505 h 4662534"/>
              <a:gd name="connsiteX102" fmla="*/ 1807088 w 3003778"/>
              <a:gd name="connsiteY102" fmla="*/ 2598344 h 4662534"/>
              <a:gd name="connsiteX103" fmla="*/ 1843302 w 3003778"/>
              <a:gd name="connsiteY103" fmla="*/ 2589291 h 4662534"/>
              <a:gd name="connsiteX104" fmla="*/ 1852355 w 3003778"/>
              <a:gd name="connsiteY104" fmla="*/ 2562131 h 4662534"/>
              <a:gd name="connsiteX105" fmla="*/ 1870462 w 3003778"/>
              <a:gd name="connsiteY105" fmla="*/ 2534970 h 4662534"/>
              <a:gd name="connsiteX106" fmla="*/ 1879516 w 3003778"/>
              <a:gd name="connsiteY106" fmla="*/ 2462542 h 4662534"/>
              <a:gd name="connsiteX107" fmla="*/ 1897623 w 3003778"/>
              <a:gd name="connsiteY107" fmla="*/ 2362954 h 4662534"/>
              <a:gd name="connsiteX108" fmla="*/ 1888569 w 3003778"/>
              <a:gd name="connsiteY108" fmla="*/ 2209045 h 4662534"/>
              <a:gd name="connsiteX109" fmla="*/ 1870462 w 3003778"/>
              <a:gd name="connsiteY109" fmla="*/ 2127564 h 4662534"/>
              <a:gd name="connsiteX110" fmla="*/ 1852355 w 3003778"/>
              <a:gd name="connsiteY110" fmla="*/ 2073243 h 4662534"/>
              <a:gd name="connsiteX111" fmla="*/ 1843302 w 3003778"/>
              <a:gd name="connsiteY111" fmla="*/ 2027976 h 4662534"/>
              <a:gd name="connsiteX112" fmla="*/ 1788981 w 3003778"/>
              <a:gd name="connsiteY112" fmla="*/ 1955548 h 4662534"/>
              <a:gd name="connsiteX113" fmla="*/ 1816141 w 3003778"/>
              <a:gd name="connsiteY113" fmla="*/ 1837853 h 4662534"/>
              <a:gd name="connsiteX114" fmla="*/ 1897623 w 3003778"/>
              <a:gd name="connsiteY114" fmla="*/ 1765426 h 4662534"/>
              <a:gd name="connsiteX115" fmla="*/ 1970050 w 3003778"/>
              <a:gd name="connsiteY115" fmla="*/ 1756372 h 4662534"/>
              <a:gd name="connsiteX116" fmla="*/ 2042478 w 3003778"/>
              <a:gd name="connsiteY116" fmla="*/ 1738265 h 4662534"/>
              <a:gd name="connsiteX117" fmla="*/ 2096799 w 3003778"/>
              <a:gd name="connsiteY117" fmla="*/ 1729212 h 4662534"/>
              <a:gd name="connsiteX118" fmla="*/ 2151120 w 3003778"/>
              <a:gd name="connsiteY118" fmla="*/ 1711105 h 4662534"/>
              <a:gd name="connsiteX119" fmla="*/ 2196387 w 3003778"/>
              <a:gd name="connsiteY119" fmla="*/ 1702051 h 4662534"/>
              <a:gd name="connsiteX120" fmla="*/ 2513258 w 3003778"/>
              <a:gd name="connsiteY120" fmla="*/ 1683944 h 4662534"/>
              <a:gd name="connsiteX121" fmla="*/ 2748648 w 3003778"/>
              <a:gd name="connsiteY121" fmla="*/ 1656784 h 4662534"/>
              <a:gd name="connsiteX122" fmla="*/ 2857290 w 3003778"/>
              <a:gd name="connsiteY122" fmla="*/ 1638677 h 4662534"/>
              <a:gd name="connsiteX123" fmla="*/ 2920664 w 3003778"/>
              <a:gd name="connsiteY123" fmla="*/ 1584356 h 4662534"/>
              <a:gd name="connsiteX124" fmla="*/ 2993092 w 3003778"/>
              <a:gd name="connsiteY124" fmla="*/ 1502875 h 4662534"/>
              <a:gd name="connsiteX125" fmla="*/ 2993092 w 3003778"/>
              <a:gd name="connsiteY125" fmla="*/ 1258431 h 4662534"/>
              <a:gd name="connsiteX126" fmla="*/ 2965932 w 3003778"/>
              <a:gd name="connsiteY126" fmla="*/ 1186004 h 4662534"/>
              <a:gd name="connsiteX127" fmla="*/ 2956878 w 3003778"/>
              <a:gd name="connsiteY127" fmla="*/ 1158843 h 4662534"/>
              <a:gd name="connsiteX128" fmla="*/ 2920664 w 3003778"/>
              <a:gd name="connsiteY128" fmla="*/ 1104523 h 4662534"/>
              <a:gd name="connsiteX129" fmla="*/ 2893504 w 3003778"/>
              <a:gd name="connsiteY129" fmla="*/ 1032095 h 4662534"/>
              <a:gd name="connsiteX130" fmla="*/ 2875397 w 3003778"/>
              <a:gd name="connsiteY130" fmla="*/ 977774 h 4662534"/>
              <a:gd name="connsiteX131" fmla="*/ 2848237 w 3003778"/>
              <a:gd name="connsiteY131" fmla="*/ 914400 h 4662534"/>
              <a:gd name="connsiteX132" fmla="*/ 2830130 w 3003778"/>
              <a:gd name="connsiteY132" fmla="*/ 778598 h 4662534"/>
              <a:gd name="connsiteX133" fmla="*/ 2812023 w 3003778"/>
              <a:gd name="connsiteY133" fmla="*/ 751437 h 4662534"/>
              <a:gd name="connsiteX134" fmla="*/ 2802969 w 3003778"/>
              <a:gd name="connsiteY134" fmla="*/ 724277 h 4662534"/>
              <a:gd name="connsiteX135" fmla="*/ 2784862 w 3003778"/>
              <a:gd name="connsiteY135" fmla="*/ 697117 h 4662534"/>
              <a:gd name="connsiteX136" fmla="*/ 2748648 w 3003778"/>
              <a:gd name="connsiteY136" fmla="*/ 615635 h 4662534"/>
              <a:gd name="connsiteX137" fmla="*/ 2703381 w 3003778"/>
              <a:gd name="connsiteY137" fmla="*/ 543208 h 4662534"/>
              <a:gd name="connsiteX138" fmla="*/ 2667167 w 3003778"/>
              <a:gd name="connsiteY138" fmla="*/ 497940 h 4662534"/>
              <a:gd name="connsiteX139" fmla="*/ 2658114 w 3003778"/>
              <a:gd name="connsiteY139" fmla="*/ 470780 h 4662534"/>
              <a:gd name="connsiteX140" fmla="*/ 2621900 w 3003778"/>
              <a:gd name="connsiteY140" fmla="*/ 407406 h 4662534"/>
              <a:gd name="connsiteX141" fmla="*/ 2594740 w 3003778"/>
              <a:gd name="connsiteY141" fmla="*/ 344031 h 4662534"/>
              <a:gd name="connsiteX142" fmla="*/ 2558526 w 3003778"/>
              <a:gd name="connsiteY142" fmla="*/ 271604 h 4662534"/>
              <a:gd name="connsiteX143" fmla="*/ 2467991 w 3003778"/>
              <a:gd name="connsiteY143" fmla="*/ 190123 h 4662534"/>
              <a:gd name="connsiteX144" fmla="*/ 2431777 w 3003778"/>
              <a:gd name="connsiteY144" fmla="*/ 153909 h 4662534"/>
              <a:gd name="connsiteX145" fmla="*/ 2413670 w 3003778"/>
              <a:gd name="connsiteY145" fmla="*/ 117695 h 4662534"/>
              <a:gd name="connsiteX146" fmla="*/ 2368403 w 3003778"/>
              <a:gd name="connsiteY146" fmla="*/ 81481 h 4662534"/>
              <a:gd name="connsiteX147" fmla="*/ 2350296 w 3003778"/>
              <a:gd name="connsiteY147" fmla="*/ 54321 h 4662534"/>
              <a:gd name="connsiteX148" fmla="*/ 2295975 w 3003778"/>
              <a:gd name="connsiteY148" fmla="*/ 27160 h 4662534"/>
              <a:gd name="connsiteX149" fmla="*/ 2196387 w 3003778"/>
              <a:gd name="connsiteY149" fmla="*/ 0 h 4662534"/>
              <a:gd name="connsiteX150" fmla="*/ 1743714 w 3003778"/>
              <a:gd name="connsiteY150" fmla="*/ 9053 h 4662534"/>
              <a:gd name="connsiteX151" fmla="*/ 1689393 w 3003778"/>
              <a:gd name="connsiteY151" fmla="*/ 27160 h 4662534"/>
              <a:gd name="connsiteX152" fmla="*/ 1662233 w 3003778"/>
              <a:gd name="connsiteY152" fmla="*/ 45267 h 4662534"/>
              <a:gd name="connsiteX153" fmla="*/ 1598858 w 3003778"/>
              <a:gd name="connsiteY153" fmla="*/ 63374 h 4662534"/>
              <a:gd name="connsiteX154" fmla="*/ 1571698 w 3003778"/>
              <a:gd name="connsiteY154" fmla="*/ 81481 h 4662534"/>
              <a:gd name="connsiteX155" fmla="*/ 1544538 w 3003778"/>
              <a:gd name="connsiteY155" fmla="*/ 90534 h 4662534"/>
              <a:gd name="connsiteX156" fmla="*/ 1463056 w 3003778"/>
              <a:gd name="connsiteY156" fmla="*/ 126748 h 466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3003778" h="4662534">
                <a:moveTo>
                  <a:pt x="1463056" y="126748"/>
                </a:moveTo>
                <a:cubicBezTo>
                  <a:pt x="1378557" y="303291"/>
                  <a:pt x="1183031" y="810317"/>
                  <a:pt x="1037543" y="1149790"/>
                </a:cubicBezTo>
                <a:cubicBezTo>
                  <a:pt x="1028971" y="1169792"/>
                  <a:pt x="1008212" y="1183466"/>
                  <a:pt x="1001330" y="1204111"/>
                </a:cubicBezTo>
                <a:cubicBezTo>
                  <a:pt x="988835" y="1241593"/>
                  <a:pt x="997570" y="1223331"/>
                  <a:pt x="974169" y="1258431"/>
                </a:cubicBezTo>
                <a:cubicBezTo>
                  <a:pt x="953782" y="1319595"/>
                  <a:pt x="982056" y="1253298"/>
                  <a:pt x="937955" y="1303699"/>
                </a:cubicBezTo>
                <a:cubicBezTo>
                  <a:pt x="923625" y="1320076"/>
                  <a:pt x="913812" y="1339913"/>
                  <a:pt x="901741" y="1358020"/>
                </a:cubicBezTo>
                <a:cubicBezTo>
                  <a:pt x="895706" y="1367073"/>
                  <a:pt x="892688" y="1379145"/>
                  <a:pt x="883635" y="1385180"/>
                </a:cubicBezTo>
                <a:cubicBezTo>
                  <a:pt x="874581" y="1391216"/>
                  <a:pt x="866206" y="1398421"/>
                  <a:pt x="856474" y="1403287"/>
                </a:cubicBezTo>
                <a:cubicBezTo>
                  <a:pt x="847938" y="1407555"/>
                  <a:pt x="838367" y="1409322"/>
                  <a:pt x="829314" y="1412340"/>
                </a:cubicBezTo>
                <a:cubicBezTo>
                  <a:pt x="820260" y="1421394"/>
                  <a:pt x="812260" y="1431640"/>
                  <a:pt x="802153" y="1439501"/>
                </a:cubicBezTo>
                <a:cubicBezTo>
                  <a:pt x="784976" y="1452861"/>
                  <a:pt x="763221" y="1460327"/>
                  <a:pt x="747833" y="1475715"/>
                </a:cubicBezTo>
                <a:cubicBezTo>
                  <a:pt x="713924" y="1509623"/>
                  <a:pt x="732818" y="1498826"/>
                  <a:pt x="693512" y="1511929"/>
                </a:cubicBezTo>
                <a:cubicBezTo>
                  <a:pt x="614152" y="1591286"/>
                  <a:pt x="714826" y="1494167"/>
                  <a:pt x="639191" y="1557196"/>
                </a:cubicBezTo>
                <a:cubicBezTo>
                  <a:pt x="554100" y="1628106"/>
                  <a:pt x="694994" y="1529048"/>
                  <a:pt x="557710" y="1620570"/>
                </a:cubicBezTo>
                <a:cubicBezTo>
                  <a:pt x="548656" y="1626606"/>
                  <a:pt x="541418" y="1638159"/>
                  <a:pt x="530549" y="1638677"/>
                </a:cubicBezTo>
                <a:lnTo>
                  <a:pt x="340427" y="1647731"/>
                </a:lnTo>
                <a:cubicBezTo>
                  <a:pt x="331373" y="1650749"/>
                  <a:pt x="321802" y="1652516"/>
                  <a:pt x="313266" y="1656784"/>
                </a:cubicBezTo>
                <a:cubicBezTo>
                  <a:pt x="243064" y="1691884"/>
                  <a:pt x="327216" y="1661189"/>
                  <a:pt x="258945" y="1683944"/>
                </a:cubicBezTo>
                <a:cubicBezTo>
                  <a:pt x="249892" y="1689980"/>
                  <a:pt x="241517" y="1697185"/>
                  <a:pt x="231785" y="1702051"/>
                </a:cubicBezTo>
                <a:cubicBezTo>
                  <a:pt x="223249" y="1706319"/>
                  <a:pt x="212565" y="1705811"/>
                  <a:pt x="204625" y="1711105"/>
                </a:cubicBezTo>
                <a:cubicBezTo>
                  <a:pt x="193972" y="1718207"/>
                  <a:pt x="187571" y="1730404"/>
                  <a:pt x="177464" y="1738265"/>
                </a:cubicBezTo>
                <a:cubicBezTo>
                  <a:pt x="160286" y="1751625"/>
                  <a:pt x="123143" y="1774479"/>
                  <a:pt x="123143" y="1774479"/>
                </a:cubicBezTo>
                <a:cubicBezTo>
                  <a:pt x="111072" y="1792586"/>
                  <a:pt x="93812" y="1808155"/>
                  <a:pt x="86930" y="1828800"/>
                </a:cubicBezTo>
                <a:cubicBezTo>
                  <a:pt x="74435" y="1866283"/>
                  <a:pt x="83170" y="1848020"/>
                  <a:pt x="59769" y="1883121"/>
                </a:cubicBezTo>
                <a:cubicBezTo>
                  <a:pt x="46574" y="1935901"/>
                  <a:pt x="35109" y="1977034"/>
                  <a:pt x="32609" y="2037030"/>
                </a:cubicBezTo>
                <a:cubicBezTo>
                  <a:pt x="31221" y="2070334"/>
                  <a:pt x="37767" y="2103513"/>
                  <a:pt x="41662" y="2136618"/>
                </a:cubicBezTo>
                <a:cubicBezTo>
                  <a:pt x="43807" y="2154849"/>
                  <a:pt x="44443" y="2173687"/>
                  <a:pt x="50716" y="2190938"/>
                </a:cubicBezTo>
                <a:cubicBezTo>
                  <a:pt x="56730" y="2207475"/>
                  <a:pt x="69330" y="2220823"/>
                  <a:pt x="77876" y="2236206"/>
                </a:cubicBezTo>
                <a:cubicBezTo>
                  <a:pt x="84430" y="2248004"/>
                  <a:pt x="90971" y="2259889"/>
                  <a:pt x="95983" y="2272420"/>
                </a:cubicBezTo>
                <a:cubicBezTo>
                  <a:pt x="114578" y="2318907"/>
                  <a:pt x="111708" y="2321026"/>
                  <a:pt x="123143" y="2362954"/>
                </a:cubicBezTo>
                <a:cubicBezTo>
                  <a:pt x="128924" y="2384150"/>
                  <a:pt x="135214" y="2405204"/>
                  <a:pt x="141250" y="2426329"/>
                </a:cubicBezTo>
                <a:cubicBezTo>
                  <a:pt x="144268" y="2462543"/>
                  <a:pt x="146565" y="2498824"/>
                  <a:pt x="150304" y="2534970"/>
                </a:cubicBezTo>
                <a:cubicBezTo>
                  <a:pt x="155620" y="2586353"/>
                  <a:pt x="167628" y="2637228"/>
                  <a:pt x="168411" y="2688879"/>
                </a:cubicBezTo>
                <a:cubicBezTo>
                  <a:pt x="170652" y="2836766"/>
                  <a:pt x="164934" y="2984700"/>
                  <a:pt x="159357" y="3132499"/>
                </a:cubicBezTo>
                <a:cubicBezTo>
                  <a:pt x="158492" y="3155430"/>
                  <a:pt x="143438" y="3186193"/>
                  <a:pt x="132197" y="3204927"/>
                </a:cubicBezTo>
                <a:cubicBezTo>
                  <a:pt x="121001" y="3223587"/>
                  <a:pt x="95983" y="3259247"/>
                  <a:pt x="95983" y="3259247"/>
                </a:cubicBezTo>
                <a:cubicBezTo>
                  <a:pt x="92965" y="3292443"/>
                  <a:pt x="91644" y="3325837"/>
                  <a:pt x="86930" y="3358835"/>
                </a:cubicBezTo>
                <a:cubicBezTo>
                  <a:pt x="85580" y="3368283"/>
                  <a:pt x="80498" y="3376820"/>
                  <a:pt x="77876" y="3385996"/>
                </a:cubicBezTo>
                <a:cubicBezTo>
                  <a:pt x="74458" y="3397960"/>
                  <a:pt x="70669" y="3409905"/>
                  <a:pt x="68823" y="3422210"/>
                </a:cubicBezTo>
                <a:cubicBezTo>
                  <a:pt x="32801" y="3662363"/>
                  <a:pt x="65322" y="3494042"/>
                  <a:pt x="41662" y="3612332"/>
                </a:cubicBezTo>
                <a:cubicBezTo>
                  <a:pt x="50339" y="3725126"/>
                  <a:pt x="56779" y="3713248"/>
                  <a:pt x="41662" y="3811509"/>
                </a:cubicBezTo>
                <a:cubicBezTo>
                  <a:pt x="39770" y="3823807"/>
                  <a:pt x="37510" y="3836286"/>
                  <a:pt x="32609" y="3847723"/>
                </a:cubicBezTo>
                <a:cubicBezTo>
                  <a:pt x="28323" y="3857724"/>
                  <a:pt x="20538" y="3865830"/>
                  <a:pt x="14502" y="3874883"/>
                </a:cubicBezTo>
                <a:cubicBezTo>
                  <a:pt x="-5774" y="3955982"/>
                  <a:pt x="-3872" y="3933192"/>
                  <a:pt x="14502" y="4074059"/>
                </a:cubicBezTo>
                <a:cubicBezTo>
                  <a:pt x="16604" y="4090174"/>
                  <a:pt x="27055" y="4104054"/>
                  <a:pt x="32609" y="4119327"/>
                </a:cubicBezTo>
                <a:cubicBezTo>
                  <a:pt x="39132" y="4137264"/>
                  <a:pt x="42180" y="4156576"/>
                  <a:pt x="50716" y="4173647"/>
                </a:cubicBezTo>
                <a:cubicBezTo>
                  <a:pt x="56752" y="4185718"/>
                  <a:pt x="63507" y="4197456"/>
                  <a:pt x="68823" y="4209861"/>
                </a:cubicBezTo>
                <a:cubicBezTo>
                  <a:pt x="72582" y="4218633"/>
                  <a:pt x="72017" y="4229489"/>
                  <a:pt x="77876" y="4237022"/>
                </a:cubicBezTo>
                <a:cubicBezTo>
                  <a:pt x="118386" y="4289106"/>
                  <a:pt x="120029" y="4281357"/>
                  <a:pt x="159357" y="4309449"/>
                </a:cubicBezTo>
                <a:cubicBezTo>
                  <a:pt x="207316" y="4343706"/>
                  <a:pt x="178656" y="4330972"/>
                  <a:pt x="222732" y="4345663"/>
                </a:cubicBezTo>
                <a:cubicBezTo>
                  <a:pt x="225750" y="4354717"/>
                  <a:pt x="226491" y="4364883"/>
                  <a:pt x="231785" y="4372824"/>
                </a:cubicBezTo>
                <a:cubicBezTo>
                  <a:pt x="254301" y="4406599"/>
                  <a:pt x="258778" y="4393799"/>
                  <a:pt x="286106" y="4418091"/>
                </a:cubicBezTo>
                <a:cubicBezTo>
                  <a:pt x="305245" y="4435103"/>
                  <a:pt x="316651" y="4462902"/>
                  <a:pt x="340427" y="4472412"/>
                </a:cubicBezTo>
                <a:cubicBezTo>
                  <a:pt x="355516" y="4478448"/>
                  <a:pt x="371158" y="4483251"/>
                  <a:pt x="385694" y="4490519"/>
                </a:cubicBezTo>
                <a:cubicBezTo>
                  <a:pt x="395426" y="4495385"/>
                  <a:pt x="403407" y="4503228"/>
                  <a:pt x="412854" y="4508626"/>
                </a:cubicBezTo>
                <a:cubicBezTo>
                  <a:pt x="424572" y="4515322"/>
                  <a:pt x="437350" y="4520036"/>
                  <a:pt x="449068" y="4526732"/>
                </a:cubicBezTo>
                <a:cubicBezTo>
                  <a:pt x="458516" y="4532130"/>
                  <a:pt x="466782" y="4539440"/>
                  <a:pt x="476229" y="4544839"/>
                </a:cubicBezTo>
                <a:cubicBezTo>
                  <a:pt x="487947" y="4551535"/>
                  <a:pt x="501460" y="4555102"/>
                  <a:pt x="512442" y="4562946"/>
                </a:cubicBezTo>
                <a:cubicBezTo>
                  <a:pt x="539235" y="4582084"/>
                  <a:pt x="538598" y="4602897"/>
                  <a:pt x="575817" y="4608214"/>
                </a:cubicBezTo>
                <a:cubicBezTo>
                  <a:pt x="647765" y="4618492"/>
                  <a:pt x="793100" y="4626321"/>
                  <a:pt x="793100" y="4626321"/>
                </a:cubicBezTo>
                <a:cubicBezTo>
                  <a:pt x="805171" y="4629339"/>
                  <a:pt x="817350" y="4631956"/>
                  <a:pt x="829314" y="4635374"/>
                </a:cubicBezTo>
                <a:cubicBezTo>
                  <a:pt x="838490" y="4637996"/>
                  <a:pt x="847076" y="4642770"/>
                  <a:pt x="856474" y="4644428"/>
                </a:cubicBezTo>
                <a:cubicBezTo>
                  <a:pt x="898503" y="4651845"/>
                  <a:pt x="983223" y="4662534"/>
                  <a:pt x="983223" y="4662534"/>
                </a:cubicBezTo>
                <a:cubicBezTo>
                  <a:pt x="1039443" y="4660372"/>
                  <a:pt x="1203748" y="4660795"/>
                  <a:pt x="1291040" y="4644428"/>
                </a:cubicBezTo>
                <a:cubicBezTo>
                  <a:pt x="1315499" y="4639842"/>
                  <a:pt x="1339325" y="4632357"/>
                  <a:pt x="1363468" y="4626321"/>
                </a:cubicBezTo>
                <a:cubicBezTo>
                  <a:pt x="1378557" y="4617267"/>
                  <a:pt x="1393814" y="4608487"/>
                  <a:pt x="1408736" y="4599160"/>
                </a:cubicBezTo>
                <a:cubicBezTo>
                  <a:pt x="1417963" y="4593393"/>
                  <a:pt x="1426566" y="4586651"/>
                  <a:pt x="1435896" y="4581053"/>
                </a:cubicBezTo>
                <a:cubicBezTo>
                  <a:pt x="1456759" y="4568535"/>
                  <a:pt x="1476561" y="4553573"/>
                  <a:pt x="1499270" y="4544839"/>
                </a:cubicBezTo>
                <a:cubicBezTo>
                  <a:pt x="1516403" y="4538249"/>
                  <a:pt x="1535484" y="4538804"/>
                  <a:pt x="1553591" y="4535786"/>
                </a:cubicBezTo>
                <a:cubicBezTo>
                  <a:pt x="1619756" y="4491675"/>
                  <a:pt x="1536568" y="4545513"/>
                  <a:pt x="1616965" y="4499572"/>
                </a:cubicBezTo>
                <a:cubicBezTo>
                  <a:pt x="1706542" y="4448386"/>
                  <a:pt x="1570905" y="4518075"/>
                  <a:pt x="1680340" y="4463358"/>
                </a:cubicBezTo>
                <a:cubicBezTo>
                  <a:pt x="1705014" y="4426346"/>
                  <a:pt x="1744462" y="4365471"/>
                  <a:pt x="1770874" y="4345663"/>
                </a:cubicBezTo>
                <a:cubicBezTo>
                  <a:pt x="1782945" y="4336610"/>
                  <a:pt x="1796418" y="4329173"/>
                  <a:pt x="1807088" y="4318503"/>
                </a:cubicBezTo>
                <a:cubicBezTo>
                  <a:pt x="1823754" y="4301837"/>
                  <a:pt x="1836696" y="4281798"/>
                  <a:pt x="1852355" y="4264182"/>
                </a:cubicBezTo>
                <a:cubicBezTo>
                  <a:pt x="1860861" y="4254613"/>
                  <a:pt x="1871834" y="4247265"/>
                  <a:pt x="1879516" y="4237022"/>
                </a:cubicBezTo>
                <a:cubicBezTo>
                  <a:pt x="1928655" y="4171503"/>
                  <a:pt x="1881905" y="4208268"/>
                  <a:pt x="1933837" y="4173647"/>
                </a:cubicBezTo>
                <a:cubicBezTo>
                  <a:pt x="1972995" y="4056169"/>
                  <a:pt x="1927620" y="4173210"/>
                  <a:pt x="1979104" y="4083113"/>
                </a:cubicBezTo>
                <a:cubicBezTo>
                  <a:pt x="1983839" y="4074827"/>
                  <a:pt x="1983889" y="4064488"/>
                  <a:pt x="1988157" y="4055952"/>
                </a:cubicBezTo>
                <a:cubicBezTo>
                  <a:pt x="1993023" y="4046220"/>
                  <a:pt x="2000228" y="4037845"/>
                  <a:pt x="2006264" y="4028792"/>
                </a:cubicBezTo>
                <a:cubicBezTo>
                  <a:pt x="2027995" y="3941874"/>
                  <a:pt x="1995896" y="4056371"/>
                  <a:pt x="2051532" y="3929204"/>
                </a:cubicBezTo>
                <a:cubicBezTo>
                  <a:pt x="2063007" y="3902975"/>
                  <a:pt x="2068315" y="3874406"/>
                  <a:pt x="2078692" y="3847723"/>
                </a:cubicBezTo>
                <a:cubicBezTo>
                  <a:pt x="2148843" y="3667332"/>
                  <a:pt x="2095855" y="3823395"/>
                  <a:pt x="2123959" y="3739081"/>
                </a:cubicBezTo>
                <a:cubicBezTo>
                  <a:pt x="2113085" y="3434600"/>
                  <a:pt x="2169113" y="3552699"/>
                  <a:pt x="2024371" y="3376942"/>
                </a:cubicBezTo>
                <a:cubicBezTo>
                  <a:pt x="2012087" y="3362026"/>
                  <a:pt x="2003616" y="3343269"/>
                  <a:pt x="1988157" y="3331675"/>
                </a:cubicBezTo>
                <a:cubicBezTo>
                  <a:pt x="1952183" y="3304695"/>
                  <a:pt x="1898655" y="3262609"/>
                  <a:pt x="1861409" y="3250194"/>
                </a:cubicBezTo>
                <a:lnTo>
                  <a:pt x="1725607" y="3204927"/>
                </a:lnTo>
                <a:cubicBezTo>
                  <a:pt x="1713536" y="3195873"/>
                  <a:pt x="1703182" y="3183894"/>
                  <a:pt x="1689393" y="3177766"/>
                </a:cubicBezTo>
                <a:cubicBezTo>
                  <a:pt x="1675331" y="3171516"/>
                  <a:pt x="1659172" y="3171937"/>
                  <a:pt x="1644126" y="3168713"/>
                </a:cubicBezTo>
                <a:lnTo>
                  <a:pt x="1562644" y="3150606"/>
                </a:lnTo>
                <a:cubicBezTo>
                  <a:pt x="1515928" y="3057169"/>
                  <a:pt x="1576595" y="3188052"/>
                  <a:pt x="1535484" y="3051018"/>
                </a:cubicBezTo>
                <a:cubicBezTo>
                  <a:pt x="1532357" y="3040596"/>
                  <a:pt x="1522776" y="3033304"/>
                  <a:pt x="1517377" y="3023857"/>
                </a:cubicBezTo>
                <a:cubicBezTo>
                  <a:pt x="1471436" y="2943460"/>
                  <a:pt x="1525274" y="3026648"/>
                  <a:pt x="1481163" y="2960483"/>
                </a:cubicBezTo>
                <a:cubicBezTo>
                  <a:pt x="1478145" y="2948412"/>
                  <a:pt x="1479883" y="2933985"/>
                  <a:pt x="1472110" y="2924269"/>
                </a:cubicBezTo>
                <a:cubicBezTo>
                  <a:pt x="1466148" y="2916817"/>
                  <a:pt x="1451697" y="2921964"/>
                  <a:pt x="1444949" y="2915216"/>
                </a:cubicBezTo>
                <a:cubicBezTo>
                  <a:pt x="1438201" y="2908468"/>
                  <a:pt x="1438914" y="2897109"/>
                  <a:pt x="1435896" y="2888055"/>
                </a:cubicBezTo>
                <a:cubicBezTo>
                  <a:pt x="1444949" y="2851841"/>
                  <a:pt x="1436661" y="2805809"/>
                  <a:pt x="1463056" y="2779414"/>
                </a:cubicBezTo>
                <a:cubicBezTo>
                  <a:pt x="1472110" y="2770360"/>
                  <a:pt x="1479024" y="2758471"/>
                  <a:pt x="1490217" y="2752253"/>
                </a:cubicBezTo>
                <a:cubicBezTo>
                  <a:pt x="1506902" y="2742984"/>
                  <a:pt x="1544538" y="2734146"/>
                  <a:pt x="1544538" y="2734146"/>
                </a:cubicBezTo>
                <a:cubicBezTo>
                  <a:pt x="1586893" y="2691791"/>
                  <a:pt x="1554288" y="2718670"/>
                  <a:pt x="1607912" y="2688879"/>
                </a:cubicBezTo>
                <a:cubicBezTo>
                  <a:pt x="1631144" y="2675972"/>
                  <a:pt x="1652874" y="2656891"/>
                  <a:pt x="1680340" y="2652665"/>
                </a:cubicBezTo>
                <a:cubicBezTo>
                  <a:pt x="1710316" y="2648053"/>
                  <a:pt x="1740696" y="2646630"/>
                  <a:pt x="1770874" y="2643612"/>
                </a:cubicBezTo>
                <a:cubicBezTo>
                  <a:pt x="1779928" y="2637576"/>
                  <a:pt x="1791238" y="2634002"/>
                  <a:pt x="1798035" y="2625505"/>
                </a:cubicBezTo>
                <a:cubicBezTo>
                  <a:pt x="1803997" y="2618053"/>
                  <a:pt x="1799636" y="2604306"/>
                  <a:pt x="1807088" y="2598344"/>
                </a:cubicBezTo>
                <a:cubicBezTo>
                  <a:pt x="1816804" y="2590571"/>
                  <a:pt x="1831231" y="2592309"/>
                  <a:pt x="1843302" y="2589291"/>
                </a:cubicBezTo>
                <a:cubicBezTo>
                  <a:pt x="1846320" y="2580238"/>
                  <a:pt x="1848087" y="2570667"/>
                  <a:pt x="1852355" y="2562131"/>
                </a:cubicBezTo>
                <a:cubicBezTo>
                  <a:pt x="1857221" y="2552399"/>
                  <a:pt x="1867599" y="2545468"/>
                  <a:pt x="1870462" y="2534970"/>
                </a:cubicBezTo>
                <a:cubicBezTo>
                  <a:pt x="1876864" y="2511497"/>
                  <a:pt x="1875721" y="2486575"/>
                  <a:pt x="1879516" y="2462542"/>
                </a:cubicBezTo>
                <a:cubicBezTo>
                  <a:pt x="1884778" y="2429215"/>
                  <a:pt x="1891587" y="2396150"/>
                  <a:pt x="1897623" y="2362954"/>
                </a:cubicBezTo>
                <a:cubicBezTo>
                  <a:pt x="1894605" y="2311651"/>
                  <a:pt x="1893222" y="2260226"/>
                  <a:pt x="1888569" y="2209045"/>
                </a:cubicBezTo>
                <a:cubicBezTo>
                  <a:pt x="1887445" y="2196678"/>
                  <a:pt x="1874864" y="2142236"/>
                  <a:pt x="1870462" y="2127564"/>
                </a:cubicBezTo>
                <a:cubicBezTo>
                  <a:pt x="1864977" y="2109283"/>
                  <a:pt x="1857377" y="2091657"/>
                  <a:pt x="1852355" y="2073243"/>
                </a:cubicBezTo>
                <a:cubicBezTo>
                  <a:pt x="1848306" y="2058397"/>
                  <a:pt x="1849017" y="2042263"/>
                  <a:pt x="1843302" y="2027976"/>
                </a:cubicBezTo>
                <a:cubicBezTo>
                  <a:pt x="1828304" y="1990481"/>
                  <a:pt x="1814941" y="1981509"/>
                  <a:pt x="1788981" y="1955548"/>
                </a:cubicBezTo>
                <a:cubicBezTo>
                  <a:pt x="1798034" y="1916316"/>
                  <a:pt x="1798905" y="1874240"/>
                  <a:pt x="1816141" y="1837853"/>
                </a:cubicBezTo>
                <a:cubicBezTo>
                  <a:pt x="1816235" y="1837655"/>
                  <a:pt x="1875466" y="1771469"/>
                  <a:pt x="1897623" y="1765426"/>
                </a:cubicBezTo>
                <a:cubicBezTo>
                  <a:pt x="1921096" y="1759024"/>
                  <a:pt x="1946137" y="1760856"/>
                  <a:pt x="1970050" y="1756372"/>
                </a:cubicBezTo>
                <a:cubicBezTo>
                  <a:pt x="1994509" y="1751786"/>
                  <a:pt x="2018145" y="1743479"/>
                  <a:pt x="2042478" y="1738265"/>
                </a:cubicBezTo>
                <a:cubicBezTo>
                  <a:pt x="2060427" y="1734419"/>
                  <a:pt x="2078692" y="1732230"/>
                  <a:pt x="2096799" y="1729212"/>
                </a:cubicBezTo>
                <a:cubicBezTo>
                  <a:pt x="2114906" y="1723176"/>
                  <a:pt x="2132706" y="1716127"/>
                  <a:pt x="2151120" y="1711105"/>
                </a:cubicBezTo>
                <a:cubicBezTo>
                  <a:pt x="2165966" y="1707056"/>
                  <a:pt x="2181042" y="1703202"/>
                  <a:pt x="2196387" y="1702051"/>
                </a:cubicBezTo>
                <a:cubicBezTo>
                  <a:pt x="2301887" y="1694138"/>
                  <a:pt x="2407816" y="1692587"/>
                  <a:pt x="2513258" y="1683944"/>
                </a:cubicBezTo>
                <a:cubicBezTo>
                  <a:pt x="2591978" y="1677492"/>
                  <a:pt x="2670458" y="1667953"/>
                  <a:pt x="2748648" y="1656784"/>
                </a:cubicBezTo>
                <a:cubicBezTo>
                  <a:pt x="2827256" y="1645555"/>
                  <a:pt x="2791098" y="1651916"/>
                  <a:pt x="2857290" y="1638677"/>
                </a:cubicBezTo>
                <a:cubicBezTo>
                  <a:pt x="2954248" y="1541719"/>
                  <a:pt x="2804522" y="1688884"/>
                  <a:pt x="2920664" y="1584356"/>
                </a:cubicBezTo>
                <a:cubicBezTo>
                  <a:pt x="2972343" y="1537845"/>
                  <a:pt x="2965172" y="1544754"/>
                  <a:pt x="2993092" y="1502875"/>
                </a:cubicBezTo>
                <a:cubicBezTo>
                  <a:pt x="3003029" y="1403503"/>
                  <a:pt x="3011093" y="1370940"/>
                  <a:pt x="2993092" y="1258431"/>
                </a:cubicBezTo>
                <a:cubicBezTo>
                  <a:pt x="2989018" y="1232971"/>
                  <a:pt x="2974744" y="1210236"/>
                  <a:pt x="2965932" y="1186004"/>
                </a:cubicBezTo>
                <a:cubicBezTo>
                  <a:pt x="2962671" y="1177035"/>
                  <a:pt x="2961513" y="1167185"/>
                  <a:pt x="2956878" y="1158843"/>
                </a:cubicBezTo>
                <a:cubicBezTo>
                  <a:pt x="2946309" y="1139820"/>
                  <a:pt x="2928305" y="1124899"/>
                  <a:pt x="2920664" y="1104523"/>
                </a:cubicBezTo>
                <a:cubicBezTo>
                  <a:pt x="2911611" y="1080380"/>
                  <a:pt x="2902176" y="1056377"/>
                  <a:pt x="2893504" y="1032095"/>
                </a:cubicBezTo>
                <a:cubicBezTo>
                  <a:pt x="2887085" y="1014120"/>
                  <a:pt x="2883933" y="994845"/>
                  <a:pt x="2875397" y="977774"/>
                </a:cubicBezTo>
                <a:cubicBezTo>
                  <a:pt x="2853022" y="933024"/>
                  <a:pt x="2861558" y="954364"/>
                  <a:pt x="2848237" y="914400"/>
                </a:cubicBezTo>
                <a:cubicBezTo>
                  <a:pt x="2842201" y="869133"/>
                  <a:pt x="2840037" y="823178"/>
                  <a:pt x="2830130" y="778598"/>
                </a:cubicBezTo>
                <a:cubicBezTo>
                  <a:pt x="2827770" y="767976"/>
                  <a:pt x="2816889" y="761169"/>
                  <a:pt x="2812023" y="751437"/>
                </a:cubicBezTo>
                <a:cubicBezTo>
                  <a:pt x="2807755" y="742901"/>
                  <a:pt x="2807237" y="732813"/>
                  <a:pt x="2802969" y="724277"/>
                </a:cubicBezTo>
                <a:cubicBezTo>
                  <a:pt x="2798103" y="714545"/>
                  <a:pt x="2790260" y="706564"/>
                  <a:pt x="2784862" y="697117"/>
                </a:cubicBezTo>
                <a:cubicBezTo>
                  <a:pt x="2746466" y="629925"/>
                  <a:pt x="2787447" y="693233"/>
                  <a:pt x="2748648" y="615635"/>
                </a:cubicBezTo>
                <a:cubicBezTo>
                  <a:pt x="2743534" y="605406"/>
                  <a:pt x="2714155" y="557574"/>
                  <a:pt x="2703381" y="543208"/>
                </a:cubicBezTo>
                <a:cubicBezTo>
                  <a:pt x="2691787" y="527749"/>
                  <a:pt x="2679238" y="513029"/>
                  <a:pt x="2667167" y="497940"/>
                </a:cubicBezTo>
                <a:cubicBezTo>
                  <a:pt x="2664149" y="488887"/>
                  <a:pt x="2661873" y="479551"/>
                  <a:pt x="2658114" y="470780"/>
                </a:cubicBezTo>
                <a:cubicBezTo>
                  <a:pt x="2644330" y="438618"/>
                  <a:pt x="2640085" y="434683"/>
                  <a:pt x="2621900" y="407406"/>
                </a:cubicBezTo>
                <a:cubicBezTo>
                  <a:pt x="2605808" y="343041"/>
                  <a:pt x="2623595" y="396932"/>
                  <a:pt x="2594740" y="344031"/>
                </a:cubicBezTo>
                <a:cubicBezTo>
                  <a:pt x="2581815" y="320335"/>
                  <a:pt x="2580985" y="286576"/>
                  <a:pt x="2558526" y="271604"/>
                </a:cubicBezTo>
                <a:cubicBezTo>
                  <a:pt x="2506508" y="236926"/>
                  <a:pt x="2539059" y="261191"/>
                  <a:pt x="2467991" y="190123"/>
                </a:cubicBezTo>
                <a:cubicBezTo>
                  <a:pt x="2455920" y="178052"/>
                  <a:pt x="2439412" y="169178"/>
                  <a:pt x="2431777" y="153909"/>
                </a:cubicBezTo>
                <a:cubicBezTo>
                  <a:pt x="2425741" y="141838"/>
                  <a:pt x="2422557" y="127852"/>
                  <a:pt x="2413670" y="117695"/>
                </a:cubicBezTo>
                <a:cubicBezTo>
                  <a:pt x="2400945" y="103153"/>
                  <a:pt x="2382067" y="95145"/>
                  <a:pt x="2368403" y="81481"/>
                </a:cubicBezTo>
                <a:cubicBezTo>
                  <a:pt x="2360709" y="73787"/>
                  <a:pt x="2357990" y="62015"/>
                  <a:pt x="2350296" y="54321"/>
                </a:cubicBezTo>
                <a:cubicBezTo>
                  <a:pt x="2331067" y="35092"/>
                  <a:pt x="2319538" y="35996"/>
                  <a:pt x="2295975" y="27160"/>
                </a:cubicBezTo>
                <a:cubicBezTo>
                  <a:pt x="2226188" y="989"/>
                  <a:pt x="2275183" y="13132"/>
                  <a:pt x="2196387" y="0"/>
                </a:cubicBezTo>
                <a:cubicBezTo>
                  <a:pt x="2045496" y="3018"/>
                  <a:pt x="1894419" y="980"/>
                  <a:pt x="1743714" y="9053"/>
                </a:cubicBezTo>
                <a:cubicBezTo>
                  <a:pt x="1724655" y="10074"/>
                  <a:pt x="1689393" y="27160"/>
                  <a:pt x="1689393" y="27160"/>
                </a:cubicBezTo>
                <a:cubicBezTo>
                  <a:pt x="1680340" y="33196"/>
                  <a:pt x="1671965" y="40401"/>
                  <a:pt x="1662233" y="45267"/>
                </a:cubicBezTo>
                <a:cubicBezTo>
                  <a:pt x="1649242" y="51763"/>
                  <a:pt x="1610465" y="60472"/>
                  <a:pt x="1598858" y="63374"/>
                </a:cubicBezTo>
                <a:cubicBezTo>
                  <a:pt x="1589805" y="69410"/>
                  <a:pt x="1581430" y="76615"/>
                  <a:pt x="1571698" y="81481"/>
                </a:cubicBezTo>
                <a:cubicBezTo>
                  <a:pt x="1563162" y="85749"/>
                  <a:pt x="1552880" y="85900"/>
                  <a:pt x="1544538" y="90534"/>
                </a:cubicBezTo>
                <a:cubicBezTo>
                  <a:pt x="1498471" y="116127"/>
                  <a:pt x="1547555" y="-49795"/>
                  <a:pt x="1463056" y="126748"/>
                </a:cubicBezTo>
                <a:close/>
              </a:path>
            </a:pathLst>
          </a:cu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fecha 5">
            <a:extLst>
              <a:ext uri="{FF2B5EF4-FFF2-40B4-BE49-F238E27FC236}">
                <a16:creationId xmlns:a16="http://schemas.microsoft.com/office/drawing/2014/main" id="{DD199FD7-981D-C348-80B0-28936D0CAFC7}"/>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5" name="4 Marcador de pie de página">
            <a:extLst>
              <a:ext uri="{FF2B5EF4-FFF2-40B4-BE49-F238E27FC236}">
                <a16:creationId xmlns:a16="http://schemas.microsoft.com/office/drawing/2014/main" id="{EAAF2CFD-D19C-D64A-BBE3-FF0487CD6751}"/>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7" name="1 Título">
            <a:extLst>
              <a:ext uri="{FF2B5EF4-FFF2-40B4-BE49-F238E27FC236}">
                <a16:creationId xmlns:a16="http://schemas.microsoft.com/office/drawing/2014/main" id="{7E0800CB-BAC2-524E-A638-90A3F225046B}"/>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2313320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4AF95443-43FF-E442-9464-D59F1442990A}"/>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2" name="Rectángulo 11">
            <a:extLst>
              <a:ext uri="{FF2B5EF4-FFF2-40B4-BE49-F238E27FC236}">
                <a16:creationId xmlns:a16="http://schemas.microsoft.com/office/drawing/2014/main" id="{36CAC087-CE11-FF46-A987-2DD118CDE3BC}"/>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37</a:t>
            </a:fld>
            <a:endParaRPr lang="es-ES"/>
          </a:p>
        </p:txBody>
      </p:sp>
      <p:sp>
        <p:nvSpPr>
          <p:cNvPr id="9" name="CuadroTexto 8"/>
          <p:cNvSpPr txBox="1"/>
          <p:nvPr/>
        </p:nvSpPr>
        <p:spPr>
          <a:xfrm>
            <a:off x="471212" y="2420888"/>
            <a:ext cx="2381250" cy="369332"/>
          </a:xfrm>
          <a:prstGeom prst="rect">
            <a:avLst/>
          </a:prstGeom>
          <a:noFill/>
          <a:ln w="12700">
            <a:solidFill>
              <a:schemeClr val="tx1"/>
            </a:solidFill>
          </a:ln>
        </p:spPr>
        <p:txBody>
          <a:bodyPr wrap="square" rtlCol="0">
            <a:spAutoFit/>
          </a:bodyPr>
          <a:lstStyle/>
          <a:p>
            <a:r>
              <a:rPr lang="es-ES" err="1"/>
              <a:t>Important</a:t>
            </a:r>
            <a:r>
              <a:rPr lang="es-ES"/>
              <a:t> </a:t>
            </a:r>
            <a:r>
              <a:rPr lang="es-ES" err="1"/>
              <a:t>pwd</a:t>
            </a:r>
            <a:r>
              <a:rPr lang="es-ES"/>
              <a:t> </a:t>
            </a:r>
            <a:r>
              <a:rPr lang="es-ES" err="1"/>
              <a:t>or</a:t>
            </a:r>
            <a:r>
              <a:rPr lang="es-ES"/>
              <a:t> “.”</a:t>
            </a:r>
          </a:p>
        </p:txBody>
      </p:sp>
      <p:sp>
        <p:nvSpPr>
          <p:cNvPr id="10" name="CuadroTexto 9"/>
          <p:cNvSpPr txBox="1"/>
          <p:nvPr/>
        </p:nvSpPr>
        <p:spPr>
          <a:xfrm>
            <a:off x="457200" y="4388392"/>
            <a:ext cx="2590800" cy="646331"/>
          </a:xfrm>
          <a:prstGeom prst="rect">
            <a:avLst/>
          </a:prstGeom>
          <a:noFill/>
        </p:spPr>
        <p:txBody>
          <a:bodyPr wrap="square" rtlCol="0">
            <a:spAutoFit/>
          </a:bodyPr>
          <a:lstStyle/>
          <a:p>
            <a:r>
              <a:rPr lang="es-ES" err="1"/>
              <a:t>Relative</a:t>
            </a:r>
            <a:r>
              <a:rPr lang="es-ES"/>
              <a:t> </a:t>
            </a:r>
            <a:r>
              <a:rPr lang="es-ES" err="1"/>
              <a:t>path</a:t>
            </a:r>
            <a:endParaRPr lang="es-ES"/>
          </a:p>
          <a:p>
            <a:r>
              <a:rPr lang="es-ES"/>
              <a:t>./Dir1/Libro.txt</a:t>
            </a:r>
          </a:p>
        </p:txBody>
      </p:sp>
      <p:sp>
        <p:nvSpPr>
          <p:cNvPr id="2" name="Forma libre 1"/>
          <p:cNvSpPr/>
          <p:nvPr/>
        </p:nvSpPr>
        <p:spPr>
          <a:xfrm>
            <a:off x="3755746" y="4209553"/>
            <a:ext cx="2112398" cy="2055445"/>
          </a:xfrm>
          <a:custGeom>
            <a:avLst/>
            <a:gdLst>
              <a:gd name="connsiteX0" fmla="*/ 778598 w 2112398"/>
              <a:gd name="connsiteY0" fmla="*/ 81790 h 2055445"/>
              <a:gd name="connsiteX1" fmla="*/ 534154 w 2112398"/>
              <a:gd name="connsiteY1" fmla="*/ 108950 h 2055445"/>
              <a:gd name="connsiteX2" fmla="*/ 443619 w 2112398"/>
              <a:gd name="connsiteY2" fmla="*/ 145164 h 2055445"/>
              <a:gd name="connsiteX3" fmla="*/ 416459 w 2112398"/>
              <a:gd name="connsiteY3" fmla="*/ 154217 h 2055445"/>
              <a:gd name="connsiteX4" fmla="*/ 389299 w 2112398"/>
              <a:gd name="connsiteY4" fmla="*/ 172324 h 2055445"/>
              <a:gd name="connsiteX5" fmla="*/ 334978 w 2112398"/>
              <a:gd name="connsiteY5" fmla="*/ 226645 h 2055445"/>
              <a:gd name="connsiteX6" fmla="*/ 307817 w 2112398"/>
              <a:gd name="connsiteY6" fmla="*/ 235698 h 2055445"/>
              <a:gd name="connsiteX7" fmla="*/ 280657 w 2112398"/>
              <a:gd name="connsiteY7" fmla="*/ 253805 h 2055445"/>
              <a:gd name="connsiteX8" fmla="*/ 253497 w 2112398"/>
              <a:gd name="connsiteY8" fmla="*/ 262859 h 2055445"/>
              <a:gd name="connsiteX9" fmla="*/ 235390 w 2112398"/>
              <a:gd name="connsiteY9" fmla="*/ 290019 h 2055445"/>
              <a:gd name="connsiteX10" fmla="*/ 208229 w 2112398"/>
              <a:gd name="connsiteY10" fmla="*/ 308126 h 2055445"/>
              <a:gd name="connsiteX11" fmla="*/ 153908 w 2112398"/>
              <a:gd name="connsiteY11" fmla="*/ 371500 h 2055445"/>
              <a:gd name="connsiteX12" fmla="*/ 135802 w 2112398"/>
              <a:gd name="connsiteY12" fmla="*/ 398661 h 2055445"/>
              <a:gd name="connsiteX13" fmla="*/ 108641 w 2112398"/>
              <a:gd name="connsiteY13" fmla="*/ 434875 h 2055445"/>
              <a:gd name="connsiteX14" fmla="*/ 99588 w 2112398"/>
              <a:gd name="connsiteY14" fmla="*/ 462035 h 2055445"/>
              <a:gd name="connsiteX15" fmla="*/ 63374 w 2112398"/>
              <a:gd name="connsiteY15" fmla="*/ 516356 h 2055445"/>
              <a:gd name="connsiteX16" fmla="*/ 54320 w 2112398"/>
              <a:gd name="connsiteY16" fmla="*/ 597837 h 2055445"/>
              <a:gd name="connsiteX17" fmla="*/ 36213 w 2112398"/>
              <a:gd name="connsiteY17" fmla="*/ 661211 h 2055445"/>
              <a:gd name="connsiteX18" fmla="*/ 18106 w 2112398"/>
              <a:gd name="connsiteY18" fmla="*/ 697425 h 2055445"/>
              <a:gd name="connsiteX19" fmla="*/ 0 w 2112398"/>
              <a:gd name="connsiteY19" fmla="*/ 896601 h 2055445"/>
              <a:gd name="connsiteX20" fmla="*/ 9053 w 2112398"/>
              <a:gd name="connsiteY20" fmla="*/ 1104831 h 2055445"/>
              <a:gd name="connsiteX21" fmla="*/ 36213 w 2112398"/>
              <a:gd name="connsiteY21" fmla="*/ 1249687 h 2055445"/>
              <a:gd name="connsiteX22" fmla="*/ 72427 w 2112398"/>
              <a:gd name="connsiteY22" fmla="*/ 1331168 h 2055445"/>
              <a:gd name="connsiteX23" fmla="*/ 117695 w 2112398"/>
              <a:gd name="connsiteY23" fmla="*/ 1403596 h 2055445"/>
              <a:gd name="connsiteX24" fmla="*/ 135802 w 2112398"/>
              <a:gd name="connsiteY24" fmla="*/ 1430756 h 2055445"/>
              <a:gd name="connsiteX25" fmla="*/ 190122 w 2112398"/>
              <a:gd name="connsiteY25" fmla="*/ 1485077 h 2055445"/>
              <a:gd name="connsiteX26" fmla="*/ 226336 w 2112398"/>
              <a:gd name="connsiteY26" fmla="*/ 1548451 h 2055445"/>
              <a:gd name="connsiteX27" fmla="*/ 244443 w 2112398"/>
              <a:gd name="connsiteY27" fmla="*/ 1602772 h 2055445"/>
              <a:gd name="connsiteX28" fmla="*/ 262550 w 2112398"/>
              <a:gd name="connsiteY28" fmla="*/ 1638986 h 2055445"/>
              <a:gd name="connsiteX29" fmla="*/ 316871 w 2112398"/>
              <a:gd name="connsiteY29" fmla="*/ 1738574 h 2055445"/>
              <a:gd name="connsiteX30" fmla="*/ 325924 w 2112398"/>
              <a:gd name="connsiteY30" fmla="*/ 1774788 h 2055445"/>
              <a:gd name="connsiteX31" fmla="*/ 353085 w 2112398"/>
              <a:gd name="connsiteY31" fmla="*/ 1820055 h 2055445"/>
              <a:gd name="connsiteX32" fmla="*/ 362138 w 2112398"/>
              <a:gd name="connsiteY32" fmla="*/ 1856269 h 2055445"/>
              <a:gd name="connsiteX33" fmla="*/ 443619 w 2112398"/>
              <a:gd name="connsiteY33" fmla="*/ 1919643 h 2055445"/>
              <a:gd name="connsiteX34" fmla="*/ 479833 w 2112398"/>
              <a:gd name="connsiteY34" fmla="*/ 1928697 h 2055445"/>
              <a:gd name="connsiteX35" fmla="*/ 534154 w 2112398"/>
              <a:gd name="connsiteY35" fmla="*/ 1946803 h 2055445"/>
              <a:gd name="connsiteX36" fmla="*/ 588475 w 2112398"/>
              <a:gd name="connsiteY36" fmla="*/ 1983017 h 2055445"/>
              <a:gd name="connsiteX37" fmla="*/ 660903 w 2112398"/>
              <a:gd name="connsiteY37" fmla="*/ 2001124 h 2055445"/>
              <a:gd name="connsiteX38" fmla="*/ 688063 w 2112398"/>
              <a:gd name="connsiteY38" fmla="*/ 2010178 h 2055445"/>
              <a:gd name="connsiteX39" fmla="*/ 796705 w 2112398"/>
              <a:gd name="connsiteY39" fmla="*/ 2019231 h 2055445"/>
              <a:gd name="connsiteX40" fmla="*/ 823865 w 2112398"/>
              <a:gd name="connsiteY40" fmla="*/ 2028285 h 2055445"/>
              <a:gd name="connsiteX41" fmla="*/ 1276538 w 2112398"/>
              <a:gd name="connsiteY41" fmla="*/ 2055445 h 2055445"/>
              <a:gd name="connsiteX42" fmla="*/ 1475714 w 2112398"/>
              <a:gd name="connsiteY42" fmla="*/ 2046392 h 2055445"/>
              <a:gd name="connsiteX43" fmla="*/ 1502875 w 2112398"/>
              <a:gd name="connsiteY43" fmla="*/ 2037338 h 2055445"/>
              <a:gd name="connsiteX44" fmla="*/ 1656784 w 2112398"/>
              <a:gd name="connsiteY44" fmla="*/ 2019231 h 2055445"/>
              <a:gd name="connsiteX45" fmla="*/ 1774479 w 2112398"/>
              <a:gd name="connsiteY45" fmla="*/ 1983017 h 2055445"/>
              <a:gd name="connsiteX46" fmla="*/ 1801639 w 2112398"/>
              <a:gd name="connsiteY46" fmla="*/ 1964910 h 2055445"/>
              <a:gd name="connsiteX47" fmla="*/ 1846906 w 2112398"/>
              <a:gd name="connsiteY47" fmla="*/ 1946803 h 2055445"/>
              <a:gd name="connsiteX48" fmla="*/ 1928388 w 2112398"/>
              <a:gd name="connsiteY48" fmla="*/ 1883429 h 2055445"/>
              <a:gd name="connsiteX49" fmla="*/ 1991762 w 2112398"/>
              <a:gd name="connsiteY49" fmla="*/ 1847215 h 2055445"/>
              <a:gd name="connsiteX50" fmla="*/ 2046083 w 2112398"/>
              <a:gd name="connsiteY50" fmla="*/ 1783841 h 2055445"/>
              <a:gd name="connsiteX51" fmla="*/ 2100404 w 2112398"/>
              <a:gd name="connsiteY51" fmla="*/ 1720467 h 2055445"/>
              <a:gd name="connsiteX52" fmla="*/ 2100404 w 2112398"/>
              <a:gd name="connsiteY52" fmla="*/ 1385489 h 2055445"/>
              <a:gd name="connsiteX53" fmla="*/ 2055136 w 2112398"/>
              <a:gd name="connsiteY53" fmla="*/ 1340221 h 2055445"/>
              <a:gd name="connsiteX54" fmla="*/ 2018922 w 2112398"/>
              <a:gd name="connsiteY54" fmla="*/ 1294954 h 2055445"/>
              <a:gd name="connsiteX55" fmla="*/ 1964602 w 2112398"/>
              <a:gd name="connsiteY55" fmla="*/ 1240633 h 2055445"/>
              <a:gd name="connsiteX56" fmla="*/ 1901227 w 2112398"/>
              <a:gd name="connsiteY56" fmla="*/ 1168205 h 2055445"/>
              <a:gd name="connsiteX57" fmla="*/ 1783532 w 2112398"/>
              <a:gd name="connsiteY57" fmla="*/ 1086724 h 2055445"/>
              <a:gd name="connsiteX58" fmla="*/ 1756372 w 2112398"/>
              <a:gd name="connsiteY58" fmla="*/ 1050510 h 2055445"/>
              <a:gd name="connsiteX59" fmla="*/ 1729211 w 2112398"/>
              <a:gd name="connsiteY59" fmla="*/ 1023350 h 2055445"/>
              <a:gd name="connsiteX60" fmla="*/ 1692998 w 2112398"/>
              <a:gd name="connsiteY60" fmla="*/ 987136 h 2055445"/>
              <a:gd name="connsiteX61" fmla="*/ 1665837 w 2112398"/>
              <a:gd name="connsiteY61" fmla="*/ 959976 h 2055445"/>
              <a:gd name="connsiteX62" fmla="*/ 1629623 w 2112398"/>
              <a:gd name="connsiteY62" fmla="*/ 905655 h 2055445"/>
              <a:gd name="connsiteX63" fmla="*/ 1602463 w 2112398"/>
              <a:gd name="connsiteY63" fmla="*/ 887548 h 2055445"/>
              <a:gd name="connsiteX64" fmla="*/ 1548142 w 2112398"/>
              <a:gd name="connsiteY64" fmla="*/ 851334 h 2055445"/>
              <a:gd name="connsiteX65" fmla="*/ 1530035 w 2112398"/>
              <a:gd name="connsiteY65" fmla="*/ 806067 h 2055445"/>
              <a:gd name="connsiteX66" fmla="*/ 1493821 w 2112398"/>
              <a:gd name="connsiteY66" fmla="*/ 797013 h 2055445"/>
              <a:gd name="connsiteX67" fmla="*/ 1475714 w 2112398"/>
              <a:gd name="connsiteY67" fmla="*/ 760799 h 2055445"/>
              <a:gd name="connsiteX68" fmla="*/ 1466661 w 2112398"/>
              <a:gd name="connsiteY68" fmla="*/ 724586 h 2055445"/>
              <a:gd name="connsiteX69" fmla="*/ 1439501 w 2112398"/>
              <a:gd name="connsiteY69" fmla="*/ 688372 h 2055445"/>
              <a:gd name="connsiteX70" fmla="*/ 1421394 w 2112398"/>
              <a:gd name="connsiteY70" fmla="*/ 652158 h 2055445"/>
              <a:gd name="connsiteX71" fmla="*/ 1439501 w 2112398"/>
              <a:gd name="connsiteY71" fmla="*/ 353394 h 2055445"/>
              <a:gd name="connsiteX72" fmla="*/ 1403287 w 2112398"/>
              <a:gd name="connsiteY72" fmla="*/ 217592 h 2055445"/>
              <a:gd name="connsiteX73" fmla="*/ 1367073 w 2112398"/>
              <a:gd name="connsiteY73" fmla="*/ 181378 h 2055445"/>
              <a:gd name="connsiteX74" fmla="*/ 1358019 w 2112398"/>
              <a:gd name="connsiteY74" fmla="*/ 154217 h 2055445"/>
              <a:gd name="connsiteX75" fmla="*/ 1330859 w 2112398"/>
              <a:gd name="connsiteY75" fmla="*/ 118003 h 2055445"/>
              <a:gd name="connsiteX76" fmla="*/ 1276538 w 2112398"/>
              <a:gd name="connsiteY76" fmla="*/ 99897 h 2055445"/>
              <a:gd name="connsiteX77" fmla="*/ 1195057 w 2112398"/>
              <a:gd name="connsiteY77" fmla="*/ 72736 h 2055445"/>
              <a:gd name="connsiteX78" fmla="*/ 1167897 w 2112398"/>
              <a:gd name="connsiteY78" fmla="*/ 45576 h 2055445"/>
              <a:gd name="connsiteX79" fmla="*/ 1086415 w 2112398"/>
              <a:gd name="connsiteY79" fmla="*/ 27469 h 2055445"/>
              <a:gd name="connsiteX80" fmla="*/ 1050202 w 2112398"/>
              <a:gd name="connsiteY80" fmla="*/ 9362 h 2055445"/>
              <a:gd name="connsiteX81" fmla="*/ 697116 w 2112398"/>
              <a:gd name="connsiteY81" fmla="*/ 9362 h 2055445"/>
              <a:gd name="connsiteX82" fmla="*/ 615635 w 2112398"/>
              <a:gd name="connsiteY82" fmla="*/ 45576 h 2055445"/>
              <a:gd name="connsiteX83" fmla="*/ 597528 w 2112398"/>
              <a:gd name="connsiteY83" fmla="*/ 72736 h 2055445"/>
              <a:gd name="connsiteX84" fmla="*/ 570368 w 2112398"/>
              <a:gd name="connsiteY84" fmla="*/ 99897 h 205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112398" h="2055445">
                <a:moveTo>
                  <a:pt x="778598" y="81790"/>
                </a:moveTo>
                <a:cubicBezTo>
                  <a:pt x="709650" y="85073"/>
                  <a:pt x="606477" y="72788"/>
                  <a:pt x="534154" y="108950"/>
                </a:cubicBezTo>
                <a:cubicBezTo>
                  <a:pt x="480870" y="135592"/>
                  <a:pt x="510742" y="122790"/>
                  <a:pt x="443619" y="145164"/>
                </a:cubicBezTo>
                <a:lnTo>
                  <a:pt x="416459" y="154217"/>
                </a:lnTo>
                <a:cubicBezTo>
                  <a:pt x="407406" y="160253"/>
                  <a:pt x="397431" y="165095"/>
                  <a:pt x="389299" y="172324"/>
                </a:cubicBezTo>
                <a:cubicBezTo>
                  <a:pt x="370160" y="189337"/>
                  <a:pt x="359271" y="218548"/>
                  <a:pt x="334978" y="226645"/>
                </a:cubicBezTo>
                <a:lnTo>
                  <a:pt x="307817" y="235698"/>
                </a:lnTo>
                <a:cubicBezTo>
                  <a:pt x="298764" y="241734"/>
                  <a:pt x="290389" y="248939"/>
                  <a:pt x="280657" y="253805"/>
                </a:cubicBezTo>
                <a:cubicBezTo>
                  <a:pt x="272121" y="258073"/>
                  <a:pt x="260949" y="256897"/>
                  <a:pt x="253497" y="262859"/>
                </a:cubicBezTo>
                <a:cubicBezTo>
                  <a:pt x="245001" y="269656"/>
                  <a:pt x="243084" y="282325"/>
                  <a:pt x="235390" y="290019"/>
                </a:cubicBezTo>
                <a:cubicBezTo>
                  <a:pt x="227696" y="297713"/>
                  <a:pt x="217283" y="302090"/>
                  <a:pt x="208229" y="308126"/>
                </a:cubicBezTo>
                <a:cubicBezTo>
                  <a:pt x="172860" y="378863"/>
                  <a:pt x="212673" y="312733"/>
                  <a:pt x="153908" y="371500"/>
                </a:cubicBezTo>
                <a:cubicBezTo>
                  <a:pt x="146214" y="379194"/>
                  <a:pt x="142126" y="389807"/>
                  <a:pt x="135802" y="398661"/>
                </a:cubicBezTo>
                <a:cubicBezTo>
                  <a:pt x="127032" y="410940"/>
                  <a:pt x="117695" y="422804"/>
                  <a:pt x="108641" y="434875"/>
                </a:cubicBezTo>
                <a:cubicBezTo>
                  <a:pt x="105623" y="443928"/>
                  <a:pt x="104222" y="453693"/>
                  <a:pt x="99588" y="462035"/>
                </a:cubicBezTo>
                <a:cubicBezTo>
                  <a:pt x="89020" y="481058"/>
                  <a:pt x="63374" y="516356"/>
                  <a:pt x="63374" y="516356"/>
                </a:cubicBezTo>
                <a:cubicBezTo>
                  <a:pt x="60356" y="543516"/>
                  <a:pt x="58475" y="570827"/>
                  <a:pt x="54320" y="597837"/>
                </a:cubicBezTo>
                <a:cubicBezTo>
                  <a:pt x="52481" y="609788"/>
                  <a:pt x="41894" y="647956"/>
                  <a:pt x="36213" y="661211"/>
                </a:cubicBezTo>
                <a:cubicBezTo>
                  <a:pt x="30896" y="673616"/>
                  <a:pt x="24142" y="685354"/>
                  <a:pt x="18106" y="697425"/>
                </a:cubicBezTo>
                <a:cubicBezTo>
                  <a:pt x="12451" y="748322"/>
                  <a:pt x="0" y="852003"/>
                  <a:pt x="0" y="896601"/>
                </a:cubicBezTo>
                <a:cubicBezTo>
                  <a:pt x="0" y="966077"/>
                  <a:pt x="4719" y="1035491"/>
                  <a:pt x="9053" y="1104831"/>
                </a:cubicBezTo>
                <a:cubicBezTo>
                  <a:pt x="13605" y="1177669"/>
                  <a:pt x="16168" y="1184540"/>
                  <a:pt x="36213" y="1249687"/>
                </a:cubicBezTo>
                <a:cubicBezTo>
                  <a:pt x="90122" y="1424889"/>
                  <a:pt x="25284" y="1225096"/>
                  <a:pt x="72427" y="1331168"/>
                </a:cubicBezTo>
                <a:cubicBezTo>
                  <a:pt x="104181" y="1402616"/>
                  <a:pt x="68834" y="1371023"/>
                  <a:pt x="117695" y="1403596"/>
                </a:cubicBezTo>
                <a:cubicBezTo>
                  <a:pt x="123731" y="1412649"/>
                  <a:pt x="128573" y="1422624"/>
                  <a:pt x="135802" y="1430756"/>
                </a:cubicBezTo>
                <a:cubicBezTo>
                  <a:pt x="152814" y="1449895"/>
                  <a:pt x="190122" y="1485077"/>
                  <a:pt x="190122" y="1485077"/>
                </a:cubicBezTo>
                <a:cubicBezTo>
                  <a:pt x="214991" y="1584546"/>
                  <a:pt x="177300" y="1460186"/>
                  <a:pt x="226336" y="1548451"/>
                </a:cubicBezTo>
                <a:cubicBezTo>
                  <a:pt x="235605" y="1565136"/>
                  <a:pt x="235907" y="1585701"/>
                  <a:pt x="244443" y="1602772"/>
                </a:cubicBezTo>
                <a:lnTo>
                  <a:pt x="262550" y="1638986"/>
                </a:lnTo>
                <a:cubicBezTo>
                  <a:pt x="281265" y="1732556"/>
                  <a:pt x="254035" y="1633846"/>
                  <a:pt x="316871" y="1738574"/>
                </a:cubicBezTo>
                <a:cubicBezTo>
                  <a:pt x="323273" y="1749244"/>
                  <a:pt x="320870" y="1763418"/>
                  <a:pt x="325924" y="1774788"/>
                </a:cubicBezTo>
                <a:cubicBezTo>
                  <a:pt x="333071" y="1790868"/>
                  <a:pt x="344031" y="1804966"/>
                  <a:pt x="353085" y="1820055"/>
                </a:cubicBezTo>
                <a:cubicBezTo>
                  <a:pt x="356103" y="1832126"/>
                  <a:pt x="355965" y="1845466"/>
                  <a:pt x="362138" y="1856269"/>
                </a:cubicBezTo>
                <a:cubicBezTo>
                  <a:pt x="372793" y="1874914"/>
                  <a:pt x="432855" y="1916952"/>
                  <a:pt x="443619" y="1919643"/>
                </a:cubicBezTo>
                <a:cubicBezTo>
                  <a:pt x="455690" y="1922661"/>
                  <a:pt x="467915" y="1925122"/>
                  <a:pt x="479833" y="1928697"/>
                </a:cubicBezTo>
                <a:cubicBezTo>
                  <a:pt x="498114" y="1934181"/>
                  <a:pt x="534154" y="1946803"/>
                  <a:pt x="534154" y="1946803"/>
                </a:cubicBezTo>
                <a:cubicBezTo>
                  <a:pt x="552261" y="1958874"/>
                  <a:pt x="567363" y="1977739"/>
                  <a:pt x="588475" y="1983017"/>
                </a:cubicBezTo>
                <a:cubicBezTo>
                  <a:pt x="612618" y="1989053"/>
                  <a:pt x="637295" y="1993254"/>
                  <a:pt x="660903" y="2001124"/>
                </a:cubicBezTo>
                <a:cubicBezTo>
                  <a:pt x="669956" y="2004142"/>
                  <a:pt x="678604" y="2008917"/>
                  <a:pt x="688063" y="2010178"/>
                </a:cubicBezTo>
                <a:cubicBezTo>
                  <a:pt x="724084" y="2014981"/>
                  <a:pt x="760491" y="2016213"/>
                  <a:pt x="796705" y="2019231"/>
                </a:cubicBezTo>
                <a:cubicBezTo>
                  <a:pt x="805758" y="2022249"/>
                  <a:pt x="814349" y="2027567"/>
                  <a:pt x="823865" y="2028285"/>
                </a:cubicBezTo>
                <a:cubicBezTo>
                  <a:pt x="974599" y="2039661"/>
                  <a:pt x="1276538" y="2055445"/>
                  <a:pt x="1276538" y="2055445"/>
                </a:cubicBezTo>
                <a:cubicBezTo>
                  <a:pt x="1342930" y="2052427"/>
                  <a:pt x="1409465" y="2051692"/>
                  <a:pt x="1475714" y="2046392"/>
                </a:cubicBezTo>
                <a:cubicBezTo>
                  <a:pt x="1485227" y="2045631"/>
                  <a:pt x="1493437" y="2038754"/>
                  <a:pt x="1502875" y="2037338"/>
                </a:cubicBezTo>
                <a:cubicBezTo>
                  <a:pt x="1553960" y="2029675"/>
                  <a:pt x="1605481" y="2025267"/>
                  <a:pt x="1656784" y="2019231"/>
                </a:cubicBezTo>
                <a:cubicBezTo>
                  <a:pt x="1700504" y="2008302"/>
                  <a:pt x="1727830" y="2002454"/>
                  <a:pt x="1774479" y="1983017"/>
                </a:cubicBezTo>
                <a:cubicBezTo>
                  <a:pt x="1784523" y="1978832"/>
                  <a:pt x="1791907" y="1969776"/>
                  <a:pt x="1801639" y="1964910"/>
                </a:cubicBezTo>
                <a:cubicBezTo>
                  <a:pt x="1816175" y="1957642"/>
                  <a:pt x="1832370" y="1954071"/>
                  <a:pt x="1846906" y="1946803"/>
                </a:cubicBezTo>
                <a:cubicBezTo>
                  <a:pt x="1874373" y="1933070"/>
                  <a:pt x="1907529" y="1897870"/>
                  <a:pt x="1928388" y="1883429"/>
                </a:cubicBezTo>
                <a:cubicBezTo>
                  <a:pt x="1948392" y="1869580"/>
                  <a:pt x="1971830" y="1861168"/>
                  <a:pt x="1991762" y="1847215"/>
                </a:cubicBezTo>
                <a:cubicBezTo>
                  <a:pt x="2016680" y="1829772"/>
                  <a:pt x="2026457" y="1806271"/>
                  <a:pt x="2046083" y="1783841"/>
                </a:cubicBezTo>
                <a:cubicBezTo>
                  <a:pt x="2107554" y="1713589"/>
                  <a:pt x="2061633" y="1778622"/>
                  <a:pt x="2100404" y="1720467"/>
                </a:cubicBezTo>
                <a:cubicBezTo>
                  <a:pt x="2108779" y="1611581"/>
                  <a:pt x="2122586" y="1492700"/>
                  <a:pt x="2100404" y="1385489"/>
                </a:cubicBezTo>
                <a:cubicBezTo>
                  <a:pt x="2096080" y="1364592"/>
                  <a:pt x="2069411" y="1356083"/>
                  <a:pt x="2055136" y="1340221"/>
                </a:cubicBezTo>
                <a:cubicBezTo>
                  <a:pt x="2042209" y="1325858"/>
                  <a:pt x="2030516" y="1310413"/>
                  <a:pt x="2018922" y="1294954"/>
                </a:cubicBezTo>
                <a:cubicBezTo>
                  <a:pt x="1954913" y="1209610"/>
                  <a:pt x="2061567" y="1337600"/>
                  <a:pt x="1964602" y="1240633"/>
                </a:cubicBezTo>
                <a:cubicBezTo>
                  <a:pt x="1921217" y="1197247"/>
                  <a:pt x="1941504" y="1201159"/>
                  <a:pt x="1901227" y="1168205"/>
                </a:cubicBezTo>
                <a:cubicBezTo>
                  <a:pt x="1841757" y="1119548"/>
                  <a:pt x="1838913" y="1119953"/>
                  <a:pt x="1783532" y="1086724"/>
                </a:cubicBezTo>
                <a:cubicBezTo>
                  <a:pt x="1774479" y="1074653"/>
                  <a:pt x="1766192" y="1061966"/>
                  <a:pt x="1756372" y="1050510"/>
                </a:cubicBezTo>
                <a:cubicBezTo>
                  <a:pt x="1748040" y="1040789"/>
                  <a:pt x="1736313" y="1034003"/>
                  <a:pt x="1729211" y="1023350"/>
                </a:cubicBezTo>
                <a:cubicBezTo>
                  <a:pt x="1701619" y="981962"/>
                  <a:pt x="1744733" y="1004382"/>
                  <a:pt x="1692998" y="987136"/>
                </a:cubicBezTo>
                <a:cubicBezTo>
                  <a:pt x="1683944" y="978083"/>
                  <a:pt x="1673698" y="970082"/>
                  <a:pt x="1665837" y="959976"/>
                </a:cubicBezTo>
                <a:cubicBezTo>
                  <a:pt x="1652476" y="942798"/>
                  <a:pt x="1647730" y="917726"/>
                  <a:pt x="1629623" y="905655"/>
                </a:cubicBezTo>
                <a:cubicBezTo>
                  <a:pt x="1620570" y="899619"/>
                  <a:pt x="1610822" y="894514"/>
                  <a:pt x="1602463" y="887548"/>
                </a:cubicBezTo>
                <a:cubicBezTo>
                  <a:pt x="1557252" y="849872"/>
                  <a:pt x="1595874" y="867245"/>
                  <a:pt x="1548142" y="851334"/>
                </a:cubicBezTo>
                <a:cubicBezTo>
                  <a:pt x="1542106" y="836245"/>
                  <a:pt x="1541526" y="817558"/>
                  <a:pt x="1530035" y="806067"/>
                </a:cubicBezTo>
                <a:cubicBezTo>
                  <a:pt x="1521237" y="797269"/>
                  <a:pt x="1503380" y="804979"/>
                  <a:pt x="1493821" y="797013"/>
                </a:cubicBezTo>
                <a:cubicBezTo>
                  <a:pt x="1483453" y="788373"/>
                  <a:pt x="1481750" y="772870"/>
                  <a:pt x="1475714" y="760799"/>
                </a:cubicBezTo>
                <a:cubicBezTo>
                  <a:pt x="1472696" y="748728"/>
                  <a:pt x="1472225" y="735715"/>
                  <a:pt x="1466661" y="724586"/>
                </a:cubicBezTo>
                <a:cubicBezTo>
                  <a:pt x="1459913" y="711090"/>
                  <a:pt x="1447498" y="701168"/>
                  <a:pt x="1439501" y="688372"/>
                </a:cubicBezTo>
                <a:cubicBezTo>
                  <a:pt x="1432348" y="676927"/>
                  <a:pt x="1427430" y="664229"/>
                  <a:pt x="1421394" y="652158"/>
                </a:cubicBezTo>
                <a:cubicBezTo>
                  <a:pt x="1427430" y="552570"/>
                  <a:pt x="1437379" y="453142"/>
                  <a:pt x="1439501" y="353394"/>
                </a:cubicBezTo>
                <a:cubicBezTo>
                  <a:pt x="1442311" y="221307"/>
                  <a:pt x="1467805" y="239097"/>
                  <a:pt x="1403287" y="217592"/>
                </a:cubicBezTo>
                <a:cubicBezTo>
                  <a:pt x="1379142" y="145161"/>
                  <a:pt x="1415359" y="229664"/>
                  <a:pt x="1367073" y="181378"/>
                </a:cubicBezTo>
                <a:cubicBezTo>
                  <a:pt x="1360325" y="174630"/>
                  <a:pt x="1362754" y="162503"/>
                  <a:pt x="1358019" y="154217"/>
                </a:cubicBezTo>
                <a:cubicBezTo>
                  <a:pt x="1350533" y="141116"/>
                  <a:pt x="1343414" y="126373"/>
                  <a:pt x="1330859" y="118003"/>
                </a:cubicBezTo>
                <a:cubicBezTo>
                  <a:pt x="1314978" y="107416"/>
                  <a:pt x="1294259" y="106986"/>
                  <a:pt x="1276538" y="99897"/>
                </a:cubicBezTo>
                <a:cubicBezTo>
                  <a:pt x="1219718" y="77169"/>
                  <a:pt x="1247037" y="85732"/>
                  <a:pt x="1195057" y="72736"/>
                </a:cubicBezTo>
                <a:cubicBezTo>
                  <a:pt x="1186004" y="63683"/>
                  <a:pt x="1179013" y="51928"/>
                  <a:pt x="1167897" y="45576"/>
                </a:cubicBezTo>
                <a:cubicBezTo>
                  <a:pt x="1161009" y="41640"/>
                  <a:pt x="1089155" y="28017"/>
                  <a:pt x="1086415" y="27469"/>
                </a:cubicBezTo>
                <a:cubicBezTo>
                  <a:pt x="1074344" y="21433"/>
                  <a:pt x="1063584" y="11108"/>
                  <a:pt x="1050202" y="9362"/>
                </a:cubicBezTo>
                <a:cubicBezTo>
                  <a:pt x="918030" y="-7878"/>
                  <a:pt x="830081" y="2713"/>
                  <a:pt x="697116" y="9362"/>
                </a:cubicBezTo>
                <a:cubicBezTo>
                  <a:pt x="632473" y="30910"/>
                  <a:pt x="658677" y="16882"/>
                  <a:pt x="615635" y="45576"/>
                </a:cubicBezTo>
                <a:cubicBezTo>
                  <a:pt x="609599" y="54629"/>
                  <a:pt x="605222" y="65042"/>
                  <a:pt x="597528" y="72736"/>
                </a:cubicBezTo>
                <a:cubicBezTo>
                  <a:pt x="567857" y="102407"/>
                  <a:pt x="570368" y="77219"/>
                  <a:pt x="570368" y="99897"/>
                </a:cubicBezTo>
              </a:path>
            </a:pathLst>
          </a:cu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Marcador de fecha 5">
            <a:extLst>
              <a:ext uri="{FF2B5EF4-FFF2-40B4-BE49-F238E27FC236}">
                <a16:creationId xmlns:a16="http://schemas.microsoft.com/office/drawing/2014/main" id="{44252B8E-27E8-694F-994C-E224620B3B47}"/>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4" name="4 Marcador de pie de página">
            <a:extLst>
              <a:ext uri="{FF2B5EF4-FFF2-40B4-BE49-F238E27FC236}">
                <a16:creationId xmlns:a16="http://schemas.microsoft.com/office/drawing/2014/main" id="{AF94535A-DEB4-7348-87F2-FFC06D3A980A}"/>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7" name="1 Título">
            <a:extLst>
              <a:ext uri="{FF2B5EF4-FFF2-40B4-BE49-F238E27FC236}">
                <a16:creationId xmlns:a16="http://schemas.microsoft.com/office/drawing/2014/main" id="{9F5A4655-6C02-6D4C-9F2D-9F98B18A88DB}"/>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1038270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Index</a:t>
            </a:r>
          </a:p>
        </p:txBody>
      </p:sp>
      <p:sp>
        <p:nvSpPr>
          <p:cNvPr id="3" name="2 Marcador de contenido"/>
          <p:cNvSpPr>
            <a:spLocks noGrp="1"/>
          </p:cNvSpPr>
          <p:nvPr>
            <p:ph idx="1"/>
          </p:nvPr>
        </p:nvSpPr>
        <p:spPr/>
        <p:txBody>
          <a:bodyPr/>
          <a:lstStyle/>
          <a:p>
            <a:pPr marL="0" indent="0">
              <a:lnSpc>
                <a:spcPct val="150000"/>
              </a:lnSpc>
              <a:buNone/>
            </a:pPr>
            <a:r>
              <a:rPr lang="en-GB" sz="2200" dirty="0"/>
              <a:t>Linux environment review:</a:t>
            </a:r>
          </a:p>
          <a:p>
            <a:pPr>
              <a:lnSpc>
                <a:spcPct val="150000"/>
              </a:lnSpc>
            </a:pPr>
            <a:r>
              <a:rPr lang="en-GB" b="0" u="none" dirty="0"/>
              <a:t>Linux OS</a:t>
            </a:r>
          </a:p>
          <a:p>
            <a:pPr>
              <a:lnSpc>
                <a:spcPct val="150000"/>
              </a:lnSpc>
            </a:pPr>
            <a:r>
              <a:rPr lang="en-GB" b="0" u="none" dirty="0"/>
              <a:t>Linux file system</a:t>
            </a:r>
          </a:p>
          <a:p>
            <a:pPr>
              <a:lnSpc>
                <a:spcPct val="150000"/>
              </a:lnSpc>
            </a:pPr>
            <a:r>
              <a:rPr lang="en-GB" b="0" u="none" dirty="0"/>
              <a:t>Linux users and privileges</a:t>
            </a:r>
          </a:p>
          <a:p>
            <a:pPr>
              <a:lnSpc>
                <a:spcPct val="150000"/>
              </a:lnSpc>
            </a:pPr>
            <a:r>
              <a:rPr lang="en-GB" b="0" u="none" dirty="0"/>
              <a:t>Basic commands</a:t>
            </a:r>
          </a:p>
          <a:p>
            <a:pPr>
              <a:lnSpc>
                <a:spcPct val="150000"/>
              </a:lnSpc>
            </a:pPr>
            <a:r>
              <a:rPr lang="en-GB" b="0" u="none" dirty="0"/>
              <a:t>Command line syntax</a:t>
            </a:r>
          </a:p>
          <a:p>
            <a:pPr marL="0" indent="0">
              <a:buNone/>
            </a:pPr>
            <a:endParaRPr lang="en-GB" dirty="0"/>
          </a:p>
        </p:txBody>
      </p:sp>
      <p:sp>
        <p:nvSpPr>
          <p:cNvPr id="5" name="4 Marcador de pie de página"/>
          <p:cNvSpPr>
            <a:spLocks noGrp="1"/>
          </p:cNvSpPr>
          <p:nvPr>
            <p:ph type="ftr" sz="quarter" idx="11"/>
          </p:nvPr>
        </p:nvSpPr>
        <p:spPr/>
        <p:txBody>
          <a:bodyPr/>
          <a:lstStyle/>
          <a:p>
            <a:r>
              <a:rPr lang="es-ES" dirty="0"/>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38</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Rectángulo 3">
            <a:extLst>
              <a:ext uri="{FF2B5EF4-FFF2-40B4-BE49-F238E27FC236}">
                <a16:creationId xmlns:a16="http://schemas.microsoft.com/office/drawing/2014/main" id="{8DB6EC53-7D5E-8246-9DC8-6875DACA0463}"/>
              </a:ext>
            </a:extLst>
          </p:cNvPr>
          <p:cNvSpPr/>
          <p:nvPr/>
        </p:nvSpPr>
        <p:spPr>
          <a:xfrm>
            <a:off x="479770" y="3573016"/>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2978693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Users</a:t>
            </a:r>
          </a:p>
        </p:txBody>
      </p:sp>
      <p:sp>
        <p:nvSpPr>
          <p:cNvPr id="3" name="2 Marcador de contenido"/>
          <p:cNvSpPr>
            <a:spLocks noGrp="1"/>
          </p:cNvSpPr>
          <p:nvPr>
            <p:ph idx="1"/>
          </p:nvPr>
        </p:nvSpPr>
        <p:spPr/>
        <p:txBody>
          <a:bodyPr>
            <a:normAutofit/>
          </a:bodyPr>
          <a:lstStyle/>
          <a:p>
            <a:pPr>
              <a:lnSpc>
                <a:spcPct val="150000"/>
              </a:lnSpc>
            </a:pPr>
            <a:r>
              <a:rPr lang="en-GB" b="0" u="none"/>
              <a:t>Users</a:t>
            </a:r>
            <a:r>
              <a:rPr lang="en-GB" u="none"/>
              <a:t> </a:t>
            </a:r>
            <a:r>
              <a:rPr lang="en-GB" b="0" u="none"/>
              <a:t>can be linked to a person or computer process</a:t>
            </a:r>
          </a:p>
          <a:p>
            <a:pPr>
              <a:lnSpc>
                <a:spcPct val="150000"/>
              </a:lnSpc>
            </a:pPr>
            <a:r>
              <a:rPr lang="en-GB" b="0" u="none"/>
              <a:t>Every user may belong to one ore more groups</a:t>
            </a:r>
          </a:p>
          <a:p>
            <a:pPr>
              <a:lnSpc>
                <a:spcPct val="150000"/>
              </a:lnSpc>
            </a:pPr>
            <a:r>
              <a:rPr lang="en-GB" b="0" u="none"/>
              <a:t>Every user may has a home folder inside /home</a:t>
            </a:r>
          </a:p>
          <a:p>
            <a:pPr>
              <a:lnSpc>
                <a:spcPct val="150000"/>
              </a:lnSpc>
            </a:pPr>
            <a:r>
              <a:rPr lang="en-GB" b="0" u="none"/>
              <a:t>Users own the files they create, directly or indirectly</a:t>
            </a:r>
          </a:p>
          <a:p>
            <a:pPr>
              <a:lnSpc>
                <a:spcPct val="150000"/>
              </a:lnSpc>
            </a:pPr>
            <a:r>
              <a:rPr lang="en-GB" b="0" u="none"/>
              <a:t>Users can change permissions on files they own</a:t>
            </a:r>
          </a:p>
          <a:p>
            <a:pPr>
              <a:lnSpc>
                <a:spcPct val="150000"/>
              </a:lnSpc>
            </a:pPr>
            <a:r>
              <a:rPr lang="en-GB" b="0" u="none"/>
              <a:t>Users also own processes they execute</a:t>
            </a:r>
          </a:p>
          <a:p>
            <a:pPr>
              <a:lnSpc>
                <a:spcPct val="150000"/>
              </a:lnSpc>
            </a:pPr>
            <a:r>
              <a:rPr lang="en-GB" b="0" u="none"/>
              <a:t>Root rules over them all</a:t>
            </a:r>
          </a:p>
          <a:p>
            <a:pPr>
              <a:lnSpc>
                <a:spcPct val="150000"/>
              </a:lnSpc>
            </a:pPr>
            <a:r>
              <a:rPr lang="en-GB" b="0" u="none"/>
              <a:t>Root home folder is in /root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39</a:t>
            </a:fld>
            <a:endParaRPr lang="es-ES"/>
          </a:p>
        </p:txBody>
      </p:sp>
      <p:sp>
        <p:nvSpPr>
          <p:cNvPr id="7" name="Marcador de fecha 5">
            <a:extLst>
              <a:ext uri="{FF2B5EF4-FFF2-40B4-BE49-F238E27FC236}">
                <a16:creationId xmlns:a16="http://schemas.microsoft.com/office/drawing/2014/main" id="{DA6268AB-6884-6E49-A7A3-3F397DF25E87}"/>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53684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3861313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Users and Privileges - Permissions</a:t>
            </a:r>
          </a:p>
        </p:txBody>
      </p:sp>
      <p:sp>
        <p:nvSpPr>
          <p:cNvPr id="3" name="2 Marcador de contenido"/>
          <p:cNvSpPr>
            <a:spLocks noGrp="1"/>
          </p:cNvSpPr>
          <p:nvPr>
            <p:ph idx="1"/>
          </p:nvPr>
        </p:nvSpPr>
        <p:spPr/>
        <p:txBody>
          <a:bodyPr>
            <a:normAutofit fontScale="92500" lnSpcReduction="10000"/>
          </a:bodyPr>
          <a:lstStyle/>
          <a:p>
            <a:pPr marL="0" indent="0">
              <a:buNone/>
            </a:pPr>
            <a:r>
              <a:rPr lang="en-US" b="0" u="none"/>
              <a:t>Permissions are the “rights” to act on a file or directory. The are only 3 basic permissions:</a:t>
            </a:r>
          </a:p>
          <a:p>
            <a:pPr marL="0" indent="0">
              <a:buNone/>
            </a:pPr>
            <a:endParaRPr lang="en-US" sz="1000" b="0" u="none"/>
          </a:p>
          <a:p>
            <a:r>
              <a:rPr lang="en-US" u="none"/>
              <a:t>Read (r)</a:t>
            </a:r>
            <a:r>
              <a:rPr lang="en-US" b="0" u="none"/>
              <a:t> - allows the contents of the file to be viewed. A read permission on a directory allows you to list the contents of a directory.</a:t>
            </a:r>
          </a:p>
          <a:p>
            <a:endParaRPr lang="en-US" sz="1100" b="0" u="none"/>
          </a:p>
          <a:p>
            <a:r>
              <a:rPr lang="en-US" u="none"/>
              <a:t>Write (w)</a:t>
            </a:r>
            <a:r>
              <a:rPr lang="en-US" b="0" u="none"/>
              <a:t> - allows you to modify the contents of that file. For a directory, the write permission allows you to edit the contents of a directory.</a:t>
            </a:r>
          </a:p>
          <a:p>
            <a:endParaRPr lang="en-US" sz="1100" b="0" u="none"/>
          </a:p>
          <a:p>
            <a:r>
              <a:rPr lang="en-US" u="none"/>
              <a:t>Execute (x)</a:t>
            </a:r>
            <a:r>
              <a:rPr lang="en-US" b="0" u="none"/>
              <a:t> - for a file, the executable permission allows you to run the file and execute a program or script. For a directory, the execute permission allows you to change to a different directory and make it your current working directory (</a:t>
            </a:r>
            <a:r>
              <a:rPr lang="en-US" b="0" u="none" err="1"/>
              <a:t>pwd</a:t>
            </a:r>
            <a:r>
              <a:rPr lang="en-US" b="0" u="none"/>
              <a:t> or “.”).</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40</a:t>
            </a:fld>
            <a:endParaRPr lang="es-ES"/>
          </a:p>
        </p:txBody>
      </p:sp>
      <p:sp>
        <p:nvSpPr>
          <p:cNvPr id="7" name="Marcador de fecha 5">
            <a:extLst>
              <a:ext uri="{FF2B5EF4-FFF2-40B4-BE49-F238E27FC236}">
                <a16:creationId xmlns:a16="http://schemas.microsoft.com/office/drawing/2014/main" id="{B702F1CD-6584-0C4F-A5BD-8C2702E888E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731212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lvl="0"/>
            <a:r>
              <a:rPr lang="en-US" b="0" u="none" dirty="0"/>
              <a:t>A file’s rights can only be modified by the owner of the file, the group owning the file and the root</a:t>
            </a:r>
            <a:endParaRPr lang="es-ES" b="0" u="none" dirty="0"/>
          </a:p>
          <a:p>
            <a:pPr lvl="0"/>
            <a:r>
              <a:rPr lang="en-US" b="0" u="none" dirty="0"/>
              <a:t>The system stores this right information in a 9 bits sequence.</a:t>
            </a:r>
            <a:endParaRPr lang="es-ES" b="0" u="none" dirty="0"/>
          </a:p>
          <a:p>
            <a:pPr lvl="0"/>
            <a:r>
              <a:rPr lang="en-US" b="0" u="none" dirty="0"/>
              <a:t>This sequence has a sequence of 3 elements for each 3 groups:</a:t>
            </a:r>
            <a:endParaRPr lang="es-ES" b="0" u="none" dirty="0"/>
          </a:p>
          <a:p>
            <a:pPr marL="0" indent="0">
              <a:buNone/>
            </a:pPr>
            <a:r>
              <a:rPr lang="en-US" b="0" u="none" dirty="0"/>
              <a:t> </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41</a:t>
            </a:fld>
            <a:endParaRPr lang="es-ES" dirty="0"/>
          </a:p>
        </p:txBody>
      </p:sp>
      <p:grpSp>
        <p:nvGrpSpPr>
          <p:cNvPr id="31" name="Grupo 30"/>
          <p:cNvGrpSpPr/>
          <p:nvPr/>
        </p:nvGrpSpPr>
        <p:grpSpPr>
          <a:xfrm>
            <a:off x="1259632" y="4005064"/>
            <a:ext cx="7567889" cy="2068221"/>
            <a:chOff x="829050" y="3713998"/>
            <a:chExt cx="7567889" cy="2068221"/>
          </a:xfrm>
        </p:grpSpPr>
        <p:sp>
          <p:nvSpPr>
            <p:cNvPr id="7" name="object 6"/>
            <p:cNvSpPr txBox="1"/>
            <p:nvPr/>
          </p:nvSpPr>
          <p:spPr>
            <a:xfrm>
              <a:off x="1334743" y="4578094"/>
              <a:ext cx="1006475" cy="246221"/>
            </a:xfrm>
            <a:prstGeom prst="rect">
              <a:avLst/>
            </a:prstGeom>
          </p:spPr>
          <p:txBody>
            <a:bodyPr vert="horz" wrap="square" lIns="0" tIns="0" rIns="0" bIns="0" rtlCol="0">
              <a:spAutoFit/>
            </a:bodyPr>
            <a:lstStyle/>
            <a:p>
              <a:pPr marL="12700">
                <a:lnSpc>
                  <a:spcPct val="100000"/>
                </a:lnSpc>
              </a:pPr>
              <a:r>
                <a:rPr lang="es-ES" sz="1600" spc="-10" dirty="0" err="1">
                  <a:latin typeface="Arial"/>
                  <a:cs typeface="Arial"/>
                </a:rPr>
                <a:t>Owner</a:t>
              </a:r>
              <a:endParaRPr sz="1600" dirty="0">
                <a:latin typeface="Arial"/>
                <a:cs typeface="Arial"/>
              </a:endParaRPr>
            </a:p>
          </p:txBody>
        </p:sp>
        <p:sp>
          <p:nvSpPr>
            <p:cNvPr id="8" name="object 7"/>
            <p:cNvSpPr/>
            <p:nvPr/>
          </p:nvSpPr>
          <p:spPr>
            <a:xfrm>
              <a:off x="973203" y="4266438"/>
              <a:ext cx="539750" cy="203835"/>
            </a:xfrm>
            <a:custGeom>
              <a:avLst/>
              <a:gdLst/>
              <a:ahLst/>
              <a:cxnLst/>
              <a:rect l="l" t="t" r="r" b="b"/>
              <a:pathLst>
                <a:path w="539750" h="203835">
                  <a:moveTo>
                    <a:pt x="539366" y="0"/>
                  </a:moveTo>
                  <a:lnTo>
                    <a:pt x="0" y="13044"/>
                  </a:lnTo>
                  <a:lnTo>
                    <a:pt x="698" y="32537"/>
                  </a:lnTo>
                  <a:lnTo>
                    <a:pt x="1952" y="50547"/>
                  </a:lnTo>
                  <a:lnTo>
                    <a:pt x="8468" y="92241"/>
                  </a:lnTo>
                  <a:lnTo>
                    <a:pt x="254001" y="109160"/>
                  </a:lnTo>
                  <a:lnTo>
                    <a:pt x="257644" y="114331"/>
                  </a:lnTo>
                  <a:lnTo>
                    <a:pt x="268117" y="167142"/>
                  </a:lnTo>
                  <a:lnTo>
                    <a:pt x="269747" y="203363"/>
                  </a:lnTo>
                  <a:lnTo>
                    <a:pt x="270446" y="183870"/>
                  </a:lnTo>
                  <a:lnTo>
                    <a:pt x="275643" y="135662"/>
                  </a:lnTo>
                  <a:lnTo>
                    <a:pt x="523490" y="107427"/>
                  </a:lnTo>
                  <a:lnTo>
                    <a:pt x="526728" y="103238"/>
                  </a:lnTo>
                  <a:lnTo>
                    <a:pt x="536689" y="56642"/>
                  </a:lnTo>
                  <a:lnTo>
                    <a:pt x="539049" y="20258"/>
                  </a:lnTo>
                  <a:lnTo>
                    <a:pt x="539366" y="0"/>
                  </a:lnTo>
                  <a:close/>
                </a:path>
              </a:pathLst>
            </a:custGeom>
            <a:solidFill>
              <a:srgbClr val="FFFFFF"/>
            </a:solidFill>
          </p:spPr>
          <p:txBody>
            <a:bodyPr wrap="square" lIns="0" tIns="0" rIns="0" bIns="0" rtlCol="0"/>
            <a:lstStyle/>
            <a:p>
              <a:endParaRPr/>
            </a:p>
          </p:txBody>
        </p:sp>
        <p:sp>
          <p:nvSpPr>
            <p:cNvPr id="9" name="object 8"/>
            <p:cNvSpPr/>
            <p:nvPr/>
          </p:nvSpPr>
          <p:spPr>
            <a:xfrm>
              <a:off x="1369969" y="4389500"/>
              <a:ext cx="683217" cy="188594"/>
            </a:xfrm>
            <a:custGeom>
              <a:avLst/>
              <a:gdLst/>
              <a:ahLst/>
              <a:cxnLst/>
              <a:rect l="l" t="t" r="r" b="b"/>
              <a:pathLst>
                <a:path w="539750" h="203835">
                  <a:moveTo>
                    <a:pt x="539366" y="0"/>
                  </a:moveTo>
                  <a:lnTo>
                    <a:pt x="538137" y="39254"/>
                  </a:lnTo>
                  <a:lnTo>
                    <a:pt x="532425" y="85219"/>
                  </a:lnTo>
                  <a:lnTo>
                    <a:pt x="287656" y="108203"/>
                  </a:lnTo>
                  <a:lnTo>
                    <a:pt x="284280" y="110092"/>
                  </a:lnTo>
                  <a:lnTo>
                    <a:pt x="273451" y="149676"/>
                  </a:lnTo>
                  <a:lnTo>
                    <a:pt x="269747" y="203363"/>
                  </a:lnTo>
                  <a:lnTo>
                    <a:pt x="269301" y="184998"/>
                  </a:lnTo>
                  <a:lnTo>
                    <a:pt x="263865" y="135662"/>
                  </a:lnTo>
                  <a:lnTo>
                    <a:pt x="17908" y="108203"/>
                  </a:lnTo>
                  <a:lnTo>
                    <a:pt x="14532" y="106315"/>
                  </a:lnTo>
                  <a:lnTo>
                    <a:pt x="3703" y="66731"/>
                  </a:lnTo>
                  <a:lnTo>
                    <a:pt x="698" y="32537"/>
                  </a:lnTo>
                  <a:lnTo>
                    <a:pt x="0" y="13044"/>
                  </a:lnTo>
                </a:path>
              </a:pathLst>
            </a:custGeom>
            <a:ln w="28955">
              <a:solidFill>
                <a:srgbClr val="000000"/>
              </a:solidFill>
            </a:ln>
          </p:spPr>
          <p:txBody>
            <a:bodyPr wrap="square" lIns="0" tIns="0" rIns="0" bIns="0" rtlCol="0"/>
            <a:lstStyle/>
            <a:p>
              <a:endParaRPr/>
            </a:p>
          </p:txBody>
        </p:sp>
        <p:sp>
          <p:nvSpPr>
            <p:cNvPr id="11" name="object 10"/>
            <p:cNvSpPr/>
            <p:nvPr/>
          </p:nvSpPr>
          <p:spPr>
            <a:xfrm>
              <a:off x="2197202" y="4357482"/>
              <a:ext cx="647700" cy="220612"/>
            </a:xfrm>
            <a:custGeom>
              <a:avLst/>
              <a:gdLst/>
              <a:ahLst/>
              <a:cxnLst/>
              <a:rect l="l" t="t" r="r" b="b"/>
              <a:pathLst>
                <a:path w="539750" h="203835">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ln w="28955">
              <a:solidFill>
                <a:srgbClr val="000000"/>
              </a:solidFill>
            </a:ln>
          </p:spPr>
          <p:txBody>
            <a:bodyPr wrap="square" lIns="0" tIns="0" rIns="0" bIns="0" rtlCol="0"/>
            <a:lstStyle/>
            <a:p>
              <a:endParaRPr/>
            </a:p>
          </p:txBody>
        </p:sp>
        <p:sp>
          <p:nvSpPr>
            <p:cNvPr id="14" name="object 13"/>
            <p:cNvSpPr txBox="1"/>
            <p:nvPr/>
          </p:nvSpPr>
          <p:spPr>
            <a:xfrm>
              <a:off x="2152097" y="4578094"/>
              <a:ext cx="1485265" cy="243656"/>
            </a:xfrm>
            <a:prstGeom prst="rect">
              <a:avLst/>
            </a:prstGeom>
          </p:spPr>
          <p:txBody>
            <a:bodyPr vert="horz" wrap="square" lIns="0" tIns="0" rIns="0" bIns="0" rtlCol="0">
              <a:spAutoFit/>
            </a:bodyPr>
            <a:lstStyle/>
            <a:p>
              <a:pPr marL="12700">
                <a:lnSpc>
                  <a:spcPts val="1910"/>
                </a:lnSpc>
              </a:pPr>
              <a:r>
                <a:rPr lang="es-ES" sz="1600" spc="-25" dirty="0" err="1">
                  <a:latin typeface="Arial"/>
                  <a:cs typeface="Arial"/>
                </a:rPr>
                <a:t>Group</a:t>
              </a:r>
              <a:r>
                <a:rPr sz="1600" dirty="0">
                  <a:latin typeface="Times New Roman"/>
                  <a:cs typeface="Times New Roman"/>
                </a:rPr>
                <a:t> </a:t>
              </a:r>
              <a:r>
                <a:rPr lang="es-ES" sz="1600" dirty="0">
                  <a:latin typeface="Times New Roman"/>
                  <a:cs typeface="Times New Roman"/>
                </a:rPr>
                <a:t>    </a:t>
              </a:r>
              <a:r>
                <a:rPr sz="1600" spc="-130" dirty="0">
                  <a:latin typeface="Times New Roman"/>
                  <a:cs typeface="Times New Roman"/>
                </a:rPr>
                <a:t> </a:t>
              </a:r>
              <a:r>
                <a:rPr lang="es-ES" sz="1600" spc="-20" dirty="0" err="1">
                  <a:latin typeface="Arial"/>
                  <a:cs typeface="Arial"/>
                </a:rPr>
                <a:t>Ohter</a:t>
              </a:r>
              <a:endParaRPr sz="1600" dirty="0">
                <a:latin typeface="Arial"/>
                <a:cs typeface="Arial"/>
              </a:endParaRPr>
            </a:p>
          </p:txBody>
        </p:sp>
        <p:sp>
          <p:nvSpPr>
            <p:cNvPr id="15" name="object 14"/>
            <p:cNvSpPr/>
            <p:nvPr/>
          </p:nvSpPr>
          <p:spPr>
            <a:xfrm>
              <a:off x="6035932" y="4251197"/>
              <a:ext cx="1728470" cy="203835"/>
            </a:xfrm>
            <a:custGeom>
              <a:avLst/>
              <a:gdLst/>
              <a:ahLst/>
              <a:cxnLst/>
              <a:rect l="l" t="t" r="r" b="b"/>
              <a:pathLst>
                <a:path w="1728470" h="203835">
                  <a:moveTo>
                    <a:pt x="1728085" y="0"/>
                  </a:moveTo>
                  <a:lnTo>
                    <a:pt x="0" y="13045"/>
                  </a:lnTo>
                  <a:lnTo>
                    <a:pt x="703" y="32538"/>
                  </a:lnTo>
                  <a:lnTo>
                    <a:pt x="1964" y="50548"/>
                  </a:lnTo>
                  <a:lnTo>
                    <a:pt x="8498" y="92241"/>
                  </a:lnTo>
                  <a:lnTo>
                    <a:pt x="848341" y="109160"/>
                  </a:lnTo>
                  <a:lnTo>
                    <a:pt x="851974" y="114331"/>
                  </a:lnTo>
                  <a:lnTo>
                    <a:pt x="862466" y="167142"/>
                  </a:lnTo>
                  <a:lnTo>
                    <a:pt x="864107" y="203362"/>
                  </a:lnTo>
                  <a:lnTo>
                    <a:pt x="864811" y="183869"/>
                  </a:lnTo>
                  <a:lnTo>
                    <a:pt x="870029" y="135662"/>
                  </a:lnTo>
                  <a:lnTo>
                    <a:pt x="1712203" y="107427"/>
                  </a:lnTo>
                  <a:lnTo>
                    <a:pt x="1715441" y="103237"/>
                  </a:lnTo>
                  <a:lnTo>
                    <a:pt x="1725407" y="56641"/>
                  </a:lnTo>
                  <a:lnTo>
                    <a:pt x="1727768" y="20258"/>
                  </a:lnTo>
                  <a:lnTo>
                    <a:pt x="1728085" y="0"/>
                  </a:lnTo>
                  <a:close/>
                </a:path>
              </a:pathLst>
            </a:custGeom>
            <a:solidFill>
              <a:srgbClr val="FFFFFF"/>
            </a:solidFill>
          </p:spPr>
          <p:txBody>
            <a:bodyPr wrap="square" lIns="0" tIns="0" rIns="0" bIns="0" rtlCol="0"/>
            <a:lstStyle/>
            <a:p>
              <a:endParaRPr/>
            </a:p>
          </p:txBody>
        </p:sp>
        <p:sp>
          <p:nvSpPr>
            <p:cNvPr id="16" name="object 15"/>
            <p:cNvSpPr/>
            <p:nvPr/>
          </p:nvSpPr>
          <p:spPr>
            <a:xfrm>
              <a:off x="6380437" y="4251197"/>
              <a:ext cx="1728470" cy="203835"/>
            </a:xfrm>
            <a:custGeom>
              <a:avLst/>
              <a:gdLst/>
              <a:ahLst/>
              <a:cxnLst/>
              <a:rect l="l" t="t" r="r" b="b"/>
              <a:pathLst>
                <a:path w="1728470" h="203835">
                  <a:moveTo>
                    <a:pt x="1728085" y="0"/>
                  </a:moveTo>
                  <a:lnTo>
                    <a:pt x="1726855" y="39253"/>
                  </a:lnTo>
                  <a:lnTo>
                    <a:pt x="1721140" y="85218"/>
                  </a:lnTo>
                  <a:lnTo>
                    <a:pt x="882021" y="108203"/>
                  </a:lnTo>
                  <a:lnTo>
                    <a:pt x="878662" y="110092"/>
                  </a:lnTo>
                  <a:lnTo>
                    <a:pt x="867831" y="149676"/>
                  </a:lnTo>
                  <a:lnTo>
                    <a:pt x="864107" y="203362"/>
                  </a:lnTo>
                  <a:lnTo>
                    <a:pt x="863657" y="184997"/>
                  </a:lnTo>
                  <a:lnTo>
                    <a:pt x="858196"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17" name="object 16"/>
            <p:cNvSpPr txBox="1"/>
            <p:nvPr/>
          </p:nvSpPr>
          <p:spPr>
            <a:xfrm>
              <a:off x="7046557" y="4578094"/>
              <a:ext cx="702310" cy="246221"/>
            </a:xfrm>
            <a:prstGeom prst="rect">
              <a:avLst/>
            </a:prstGeom>
          </p:spPr>
          <p:txBody>
            <a:bodyPr vert="horz" wrap="square" lIns="0" tIns="0" rIns="0" bIns="0" rtlCol="0">
              <a:spAutoFit/>
            </a:bodyPr>
            <a:lstStyle/>
            <a:p>
              <a:pPr marL="12700">
                <a:lnSpc>
                  <a:spcPct val="100000"/>
                </a:lnSpc>
              </a:pPr>
              <a:r>
                <a:rPr lang="es-ES" sz="1600" spc="-10" dirty="0">
                  <a:latin typeface="Arial"/>
                  <a:cs typeface="Arial"/>
                </a:rPr>
                <a:t>File</a:t>
              </a:r>
              <a:endParaRPr sz="1600" dirty="0">
                <a:latin typeface="Arial"/>
                <a:cs typeface="Arial"/>
              </a:endParaRPr>
            </a:p>
          </p:txBody>
        </p:sp>
        <p:sp>
          <p:nvSpPr>
            <p:cNvPr id="19" name="object 18"/>
            <p:cNvSpPr/>
            <p:nvPr/>
          </p:nvSpPr>
          <p:spPr>
            <a:xfrm>
              <a:off x="5077522" y="4299966"/>
              <a:ext cx="1114425" cy="203835"/>
            </a:xfrm>
            <a:custGeom>
              <a:avLst/>
              <a:gdLst/>
              <a:ahLst/>
              <a:cxnLst/>
              <a:rect l="l" t="t" r="r" b="b"/>
              <a:pathLst>
                <a:path w="1114425" h="203835">
                  <a:moveTo>
                    <a:pt x="1113913" y="0"/>
                  </a:moveTo>
                  <a:lnTo>
                    <a:pt x="1112683" y="39253"/>
                  </a:lnTo>
                  <a:lnTo>
                    <a:pt x="1106968" y="85218"/>
                  </a:lnTo>
                  <a:lnTo>
                    <a:pt x="574935" y="108203"/>
                  </a:lnTo>
                  <a:lnTo>
                    <a:pt x="571576" y="110092"/>
                  </a:lnTo>
                  <a:lnTo>
                    <a:pt x="560745" y="149676"/>
                  </a:lnTo>
                  <a:lnTo>
                    <a:pt x="557021" y="203362"/>
                  </a:lnTo>
                  <a:lnTo>
                    <a:pt x="556571" y="184997"/>
                  </a:lnTo>
                  <a:lnTo>
                    <a:pt x="551110"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20" name="object 19"/>
            <p:cNvSpPr txBox="1"/>
            <p:nvPr/>
          </p:nvSpPr>
          <p:spPr>
            <a:xfrm>
              <a:off x="5353608" y="4650102"/>
              <a:ext cx="588010" cy="246221"/>
            </a:xfrm>
            <a:prstGeom prst="rect">
              <a:avLst/>
            </a:prstGeom>
          </p:spPr>
          <p:txBody>
            <a:bodyPr vert="horz" wrap="square" lIns="0" tIns="0" rIns="0" bIns="0" rtlCol="0">
              <a:spAutoFit/>
            </a:bodyPr>
            <a:lstStyle/>
            <a:p>
              <a:pPr marL="12700">
                <a:lnSpc>
                  <a:spcPct val="100000"/>
                </a:lnSpc>
              </a:pPr>
              <a:r>
                <a:rPr lang="es-ES" sz="1600" spc="-25" dirty="0" err="1">
                  <a:latin typeface="Arial"/>
                  <a:cs typeface="Arial"/>
                </a:rPr>
                <a:t>Group</a:t>
              </a:r>
              <a:endParaRPr sz="1600" dirty="0">
                <a:latin typeface="Arial"/>
                <a:cs typeface="Arial"/>
              </a:endParaRPr>
            </a:p>
          </p:txBody>
        </p:sp>
        <p:sp>
          <p:nvSpPr>
            <p:cNvPr id="21" name="object 20"/>
            <p:cNvSpPr/>
            <p:nvPr/>
          </p:nvSpPr>
          <p:spPr>
            <a:xfrm>
              <a:off x="3254632" y="4296917"/>
              <a:ext cx="1223645" cy="203835"/>
            </a:xfrm>
            <a:custGeom>
              <a:avLst/>
              <a:gdLst/>
              <a:ahLst/>
              <a:cxnLst/>
              <a:rect l="l" t="t" r="r" b="b"/>
              <a:pathLst>
                <a:path w="1223645" h="203835">
                  <a:moveTo>
                    <a:pt x="1223641" y="0"/>
                  </a:moveTo>
                  <a:lnTo>
                    <a:pt x="0" y="13045"/>
                  </a:lnTo>
                  <a:lnTo>
                    <a:pt x="703" y="32538"/>
                  </a:lnTo>
                  <a:lnTo>
                    <a:pt x="1964" y="50548"/>
                  </a:lnTo>
                  <a:lnTo>
                    <a:pt x="8498" y="92241"/>
                  </a:lnTo>
                  <a:lnTo>
                    <a:pt x="596119" y="109160"/>
                  </a:lnTo>
                  <a:lnTo>
                    <a:pt x="599752" y="114331"/>
                  </a:lnTo>
                  <a:lnTo>
                    <a:pt x="610244" y="167142"/>
                  </a:lnTo>
                  <a:lnTo>
                    <a:pt x="611885" y="203362"/>
                  </a:lnTo>
                  <a:lnTo>
                    <a:pt x="612589" y="183869"/>
                  </a:lnTo>
                  <a:lnTo>
                    <a:pt x="617807" y="135662"/>
                  </a:lnTo>
                  <a:lnTo>
                    <a:pt x="1207759" y="107427"/>
                  </a:lnTo>
                  <a:lnTo>
                    <a:pt x="1210997" y="103237"/>
                  </a:lnTo>
                  <a:lnTo>
                    <a:pt x="1220963" y="56641"/>
                  </a:lnTo>
                  <a:lnTo>
                    <a:pt x="1223324" y="20258"/>
                  </a:lnTo>
                  <a:lnTo>
                    <a:pt x="1223641" y="0"/>
                  </a:lnTo>
                  <a:close/>
                </a:path>
              </a:pathLst>
            </a:custGeom>
            <a:solidFill>
              <a:srgbClr val="FFFFFF"/>
            </a:solidFill>
          </p:spPr>
          <p:txBody>
            <a:bodyPr wrap="square" lIns="0" tIns="0" rIns="0" bIns="0" rtlCol="0"/>
            <a:lstStyle/>
            <a:p>
              <a:endParaRPr/>
            </a:p>
          </p:txBody>
        </p:sp>
        <p:sp>
          <p:nvSpPr>
            <p:cNvPr id="22" name="object 21"/>
            <p:cNvSpPr/>
            <p:nvPr/>
          </p:nvSpPr>
          <p:spPr>
            <a:xfrm>
              <a:off x="3709861" y="4296917"/>
              <a:ext cx="1223645" cy="203835"/>
            </a:xfrm>
            <a:custGeom>
              <a:avLst/>
              <a:gdLst/>
              <a:ahLst/>
              <a:cxnLst/>
              <a:rect l="l" t="t" r="r" b="b"/>
              <a:pathLst>
                <a:path w="1223645" h="203835">
                  <a:moveTo>
                    <a:pt x="1223641" y="0"/>
                  </a:moveTo>
                  <a:lnTo>
                    <a:pt x="1222411" y="39253"/>
                  </a:lnTo>
                  <a:lnTo>
                    <a:pt x="1216696" y="85218"/>
                  </a:lnTo>
                  <a:lnTo>
                    <a:pt x="629799" y="108203"/>
                  </a:lnTo>
                  <a:lnTo>
                    <a:pt x="626440" y="110092"/>
                  </a:lnTo>
                  <a:lnTo>
                    <a:pt x="615609" y="149676"/>
                  </a:lnTo>
                  <a:lnTo>
                    <a:pt x="611885" y="203362"/>
                  </a:lnTo>
                  <a:lnTo>
                    <a:pt x="611435" y="184997"/>
                  </a:lnTo>
                  <a:lnTo>
                    <a:pt x="605974"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23" name="object 22"/>
            <p:cNvSpPr txBox="1"/>
            <p:nvPr/>
          </p:nvSpPr>
          <p:spPr>
            <a:xfrm>
              <a:off x="3999039" y="4578094"/>
              <a:ext cx="1006475" cy="246221"/>
            </a:xfrm>
            <a:prstGeom prst="rect">
              <a:avLst/>
            </a:prstGeom>
          </p:spPr>
          <p:txBody>
            <a:bodyPr vert="horz" wrap="square" lIns="0" tIns="0" rIns="0" bIns="0" rtlCol="0">
              <a:spAutoFit/>
            </a:bodyPr>
            <a:lstStyle/>
            <a:p>
              <a:pPr marL="12700">
                <a:lnSpc>
                  <a:spcPct val="100000"/>
                </a:lnSpc>
              </a:pPr>
              <a:r>
                <a:rPr lang="es-ES" sz="1600" spc="-10" dirty="0" err="1">
                  <a:latin typeface="Arial"/>
                  <a:cs typeface="Arial"/>
                </a:rPr>
                <a:t>Owner</a:t>
              </a:r>
              <a:endParaRPr sz="1600" dirty="0">
                <a:latin typeface="Arial"/>
                <a:cs typeface="Arial"/>
              </a:endParaRPr>
            </a:p>
          </p:txBody>
        </p:sp>
        <p:sp>
          <p:nvSpPr>
            <p:cNvPr id="13" name="object 12"/>
            <p:cNvSpPr/>
            <p:nvPr/>
          </p:nvSpPr>
          <p:spPr>
            <a:xfrm>
              <a:off x="2989290" y="4357482"/>
              <a:ext cx="585070" cy="220612"/>
            </a:xfrm>
            <a:custGeom>
              <a:avLst/>
              <a:gdLst/>
              <a:ahLst/>
              <a:cxnLst/>
              <a:rect l="l" t="t" r="r" b="b"/>
              <a:pathLst>
                <a:path w="539750" h="203835">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ln w="28955">
              <a:solidFill>
                <a:srgbClr val="000000"/>
              </a:solidFill>
            </a:ln>
          </p:spPr>
          <p:txBody>
            <a:bodyPr wrap="square" lIns="0" tIns="0" rIns="0" bIns="0" rtlCol="0"/>
            <a:lstStyle/>
            <a:p>
              <a:endParaRPr/>
            </a:p>
          </p:txBody>
        </p:sp>
        <p:sp>
          <p:nvSpPr>
            <p:cNvPr id="24" name="object 23"/>
            <p:cNvSpPr/>
            <p:nvPr/>
          </p:nvSpPr>
          <p:spPr>
            <a:xfrm rot="1105365">
              <a:off x="3519707" y="5120177"/>
              <a:ext cx="1155065" cy="379095"/>
            </a:xfrm>
            <a:custGeom>
              <a:avLst/>
              <a:gdLst/>
              <a:ahLst/>
              <a:cxnLst/>
              <a:rect l="l" t="t" r="r" b="b"/>
              <a:pathLst>
                <a:path w="1155064" h="379095">
                  <a:moveTo>
                    <a:pt x="56828" y="32715"/>
                  </a:moveTo>
                  <a:lnTo>
                    <a:pt x="37635" y="37378"/>
                  </a:lnTo>
                  <a:lnTo>
                    <a:pt x="51096" y="51717"/>
                  </a:lnTo>
                  <a:lnTo>
                    <a:pt x="1149339" y="378762"/>
                  </a:lnTo>
                  <a:lnTo>
                    <a:pt x="1154948" y="359782"/>
                  </a:lnTo>
                  <a:lnTo>
                    <a:pt x="56828" y="32715"/>
                  </a:lnTo>
                  <a:close/>
                </a:path>
                <a:path w="1155064" h="379095">
                  <a:moveTo>
                    <a:pt x="107441" y="0"/>
                  </a:moveTo>
                  <a:lnTo>
                    <a:pt x="0" y="26157"/>
                  </a:lnTo>
                  <a:lnTo>
                    <a:pt x="75681" y="106929"/>
                  </a:lnTo>
                  <a:lnTo>
                    <a:pt x="81930" y="107060"/>
                  </a:lnTo>
                  <a:lnTo>
                    <a:pt x="85984" y="103369"/>
                  </a:lnTo>
                  <a:lnTo>
                    <a:pt x="89915" y="99559"/>
                  </a:lnTo>
                  <a:lnTo>
                    <a:pt x="90159" y="93344"/>
                  </a:lnTo>
                  <a:lnTo>
                    <a:pt x="51096" y="51717"/>
                  </a:lnTo>
                  <a:lnTo>
                    <a:pt x="16001" y="41266"/>
                  </a:lnTo>
                  <a:lnTo>
                    <a:pt x="21579" y="22216"/>
                  </a:lnTo>
                  <a:lnTo>
                    <a:pt x="100039" y="22216"/>
                  </a:lnTo>
                  <a:lnTo>
                    <a:pt x="106801" y="20573"/>
                  </a:lnTo>
                  <a:lnTo>
                    <a:pt x="112135" y="19168"/>
                  </a:lnTo>
                  <a:lnTo>
                    <a:pt x="115458" y="13834"/>
                  </a:lnTo>
                  <a:lnTo>
                    <a:pt x="114178" y="8500"/>
                  </a:lnTo>
                  <a:lnTo>
                    <a:pt x="112897" y="3297"/>
                  </a:lnTo>
                  <a:lnTo>
                    <a:pt x="107441" y="0"/>
                  </a:lnTo>
                  <a:close/>
                </a:path>
                <a:path w="1155064" h="379095">
                  <a:moveTo>
                    <a:pt x="21579" y="22216"/>
                  </a:moveTo>
                  <a:lnTo>
                    <a:pt x="16001" y="41266"/>
                  </a:lnTo>
                  <a:lnTo>
                    <a:pt x="51096" y="51717"/>
                  </a:lnTo>
                  <a:lnTo>
                    <a:pt x="41408" y="41397"/>
                  </a:lnTo>
                  <a:lnTo>
                    <a:pt x="21092" y="41397"/>
                  </a:lnTo>
                  <a:lnTo>
                    <a:pt x="26029" y="25014"/>
                  </a:lnTo>
                  <a:lnTo>
                    <a:pt x="30974" y="25014"/>
                  </a:lnTo>
                  <a:lnTo>
                    <a:pt x="21579" y="22216"/>
                  </a:lnTo>
                  <a:close/>
                </a:path>
                <a:path w="1155064" h="379095">
                  <a:moveTo>
                    <a:pt x="26029" y="25014"/>
                  </a:moveTo>
                  <a:lnTo>
                    <a:pt x="21092" y="41397"/>
                  </a:lnTo>
                  <a:lnTo>
                    <a:pt x="37635" y="37378"/>
                  </a:lnTo>
                  <a:lnTo>
                    <a:pt x="26029" y="25014"/>
                  </a:lnTo>
                  <a:close/>
                </a:path>
                <a:path w="1155064" h="379095">
                  <a:moveTo>
                    <a:pt x="37635" y="37378"/>
                  </a:moveTo>
                  <a:lnTo>
                    <a:pt x="21092" y="41397"/>
                  </a:lnTo>
                  <a:lnTo>
                    <a:pt x="41408" y="41397"/>
                  </a:lnTo>
                  <a:lnTo>
                    <a:pt x="37635" y="37378"/>
                  </a:lnTo>
                  <a:close/>
                </a:path>
                <a:path w="1155064" h="379095">
                  <a:moveTo>
                    <a:pt x="30974" y="25014"/>
                  </a:moveTo>
                  <a:lnTo>
                    <a:pt x="26029" y="25014"/>
                  </a:lnTo>
                  <a:lnTo>
                    <a:pt x="37635" y="37378"/>
                  </a:lnTo>
                  <a:lnTo>
                    <a:pt x="56828" y="32715"/>
                  </a:lnTo>
                  <a:lnTo>
                    <a:pt x="30974" y="25014"/>
                  </a:lnTo>
                  <a:close/>
                </a:path>
                <a:path w="1155064" h="379095">
                  <a:moveTo>
                    <a:pt x="100039" y="22216"/>
                  </a:moveTo>
                  <a:lnTo>
                    <a:pt x="21579" y="22216"/>
                  </a:lnTo>
                  <a:lnTo>
                    <a:pt x="56828" y="32715"/>
                  </a:lnTo>
                  <a:lnTo>
                    <a:pt x="100039" y="22216"/>
                  </a:lnTo>
                  <a:close/>
                </a:path>
              </a:pathLst>
            </a:custGeom>
            <a:solidFill>
              <a:srgbClr val="000000"/>
            </a:solidFill>
          </p:spPr>
          <p:txBody>
            <a:bodyPr wrap="square" lIns="0" tIns="0" rIns="0" bIns="0" rtlCol="0"/>
            <a:lstStyle/>
            <a:p>
              <a:endParaRPr/>
            </a:p>
          </p:txBody>
        </p:sp>
        <p:sp>
          <p:nvSpPr>
            <p:cNvPr id="25" name="object 24"/>
            <p:cNvSpPr txBox="1"/>
            <p:nvPr/>
          </p:nvSpPr>
          <p:spPr>
            <a:xfrm>
              <a:off x="4768472" y="5505220"/>
              <a:ext cx="2131695" cy="276999"/>
            </a:xfrm>
            <a:prstGeom prst="rect">
              <a:avLst/>
            </a:prstGeom>
          </p:spPr>
          <p:txBody>
            <a:bodyPr vert="horz" wrap="square" lIns="0" tIns="0" rIns="0" bIns="0" rtlCol="0">
              <a:spAutoFit/>
            </a:bodyPr>
            <a:lstStyle/>
            <a:p>
              <a:pPr marL="12700">
                <a:lnSpc>
                  <a:spcPct val="100000"/>
                </a:lnSpc>
              </a:pPr>
              <a:r>
                <a:rPr lang="es-ES" sz="1800" dirty="0" err="1">
                  <a:latin typeface="Arial"/>
                  <a:cs typeface="Arial"/>
                </a:rPr>
                <a:t>Permissions</a:t>
              </a:r>
              <a:endParaRPr sz="1800" dirty="0">
                <a:latin typeface="Arial"/>
                <a:cs typeface="Arial"/>
              </a:endParaRPr>
            </a:p>
          </p:txBody>
        </p:sp>
        <p:sp>
          <p:nvSpPr>
            <p:cNvPr id="26" name="object 3"/>
            <p:cNvSpPr/>
            <p:nvPr/>
          </p:nvSpPr>
          <p:spPr>
            <a:xfrm>
              <a:off x="1302394" y="3713998"/>
              <a:ext cx="2333991" cy="1312545"/>
            </a:xfrm>
            <a:custGeom>
              <a:avLst/>
              <a:gdLst/>
              <a:ahLst/>
              <a:cxnLst/>
              <a:rect l="l" t="t" r="r" b="b"/>
              <a:pathLst>
                <a:path w="2807335" h="1312545">
                  <a:moveTo>
                    <a:pt x="0" y="218693"/>
                  </a:moveTo>
                  <a:lnTo>
                    <a:pt x="6356" y="166140"/>
                  </a:lnTo>
                  <a:lnTo>
                    <a:pt x="24411" y="118193"/>
                  </a:lnTo>
                  <a:lnTo>
                    <a:pt x="52645" y="76372"/>
                  </a:lnTo>
                  <a:lnTo>
                    <a:pt x="89538" y="42196"/>
                  </a:lnTo>
                  <a:lnTo>
                    <a:pt x="133570" y="17186"/>
                  </a:lnTo>
                  <a:lnTo>
                    <a:pt x="183221" y="2862"/>
                  </a:lnTo>
                  <a:lnTo>
                    <a:pt x="218693" y="0"/>
                  </a:lnTo>
                  <a:lnTo>
                    <a:pt x="2588513" y="0"/>
                  </a:lnTo>
                  <a:lnTo>
                    <a:pt x="2641072" y="6356"/>
                  </a:lnTo>
                  <a:lnTo>
                    <a:pt x="2689021" y="24411"/>
                  </a:lnTo>
                  <a:lnTo>
                    <a:pt x="2730842" y="52645"/>
                  </a:lnTo>
                  <a:lnTo>
                    <a:pt x="2765015" y="89538"/>
                  </a:lnTo>
                  <a:lnTo>
                    <a:pt x="2790023" y="133570"/>
                  </a:lnTo>
                  <a:lnTo>
                    <a:pt x="2804345" y="183221"/>
                  </a:lnTo>
                  <a:lnTo>
                    <a:pt x="2807207" y="218693"/>
                  </a:lnTo>
                  <a:lnTo>
                    <a:pt x="2807207" y="1093469"/>
                  </a:lnTo>
                  <a:lnTo>
                    <a:pt x="2800852" y="1146023"/>
                  </a:lnTo>
                  <a:lnTo>
                    <a:pt x="2782799" y="1193970"/>
                  </a:lnTo>
                  <a:lnTo>
                    <a:pt x="2754568" y="1235791"/>
                  </a:lnTo>
                  <a:lnTo>
                    <a:pt x="2717676" y="1269967"/>
                  </a:lnTo>
                  <a:lnTo>
                    <a:pt x="2673644" y="1294977"/>
                  </a:lnTo>
                  <a:lnTo>
                    <a:pt x="2623989" y="1309301"/>
                  </a:lnTo>
                  <a:lnTo>
                    <a:pt x="2588513" y="1312163"/>
                  </a:lnTo>
                  <a:lnTo>
                    <a:pt x="218693" y="1312163"/>
                  </a:lnTo>
                  <a:lnTo>
                    <a:pt x="166140" y="1305807"/>
                  </a:lnTo>
                  <a:lnTo>
                    <a:pt x="118193" y="1287752"/>
                  </a:lnTo>
                  <a:lnTo>
                    <a:pt x="76372" y="1259518"/>
                  </a:lnTo>
                  <a:lnTo>
                    <a:pt x="42196" y="1222625"/>
                  </a:lnTo>
                  <a:lnTo>
                    <a:pt x="17186" y="1178593"/>
                  </a:lnTo>
                  <a:lnTo>
                    <a:pt x="2862" y="1128942"/>
                  </a:lnTo>
                  <a:lnTo>
                    <a:pt x="0" y="1093469"/>
                  </a:lnTo>
                  <a:lnTo>
                    <a:pt x="0" y="218693"/>
                  </a:lnTo>
                  <a:close/>
                </a:path>
              </a:pathLst>
            </a:custGeom>
            <a:ln w="25907">
              <a:solidFill>
                <a:srgbClr val="000000"/>
              </a:solidFill>
            </a:ln>
          </p:spPr>
          <p:txBody>
            <a:bodyPr wrap="square" lIns="0" tIns="0" rIns="0" bIns="0" rtlCol="0"/>
            <a:lstStyle/>
            <a:p>
              <a:endParaRPr/>
            </a:p>
          </p:txBody>
        </p:sp>
        <p:sp>
          <p:nvSpPr>
            <p:cNvPr id="27" name="CuadroTexto 26"/>
            <p:cNvSpPr txBox="1"/>
            <p:nvPr/>
          </p:nvSpPr>
          <p:spPr>
            <a:xfrm>
              <a:off x="829050" y="3910858"/>
              <a:ext cx="3070368" cy="523220"/>
            </a:xfrm>
            <a:prstGeom prst="rect">
              <a:avLst/>
            </a:prstGeom>
            <a:noFill/>
          </p:spPr>
          <p:txBody>
            <a:bodyPr wrap="square" rtlCol="0">
              <a:spAutoFit/>
            </a:bodyPr>
            <a:lstStyle/>
            <a:p>
              <a:r>
                <a:rPr lang="es-ES" sz="2800" dirty="0"/>
                <a:t>  -  </a:t>
              </a:r>
              <a:r>
                <a:rPr lang="es-ES" sz="2800" dirty="0" err="1"/>
                <a:t>rwx</a:t>
              </a:r>
              <a:r>
                <a:rPr lang="es-ES" sz="2800" dirty="0"/>
                <a:t>   </a:t>
              </a:r>
              <a:r>
                <a:rPr lang="es-ES" sz="2800" dirty="0" err="1"/>
                <a:t>rwx</a:t>
              </a:r>
              <a:r>
                <a:rPr lang="es-ES" sz="2800" dirty="0"/>
                <a:t>   </a:t>
              </a:r>
              <a:r>
                <a:rPr lang="es-ES" sz="2800" dirty="0" err="1"/>
                <a:t>rwx</a:t>
              </a:r>
              <a:endParaRPr lang="es-ES" sz="2800" dirty="0"/>
            </a:p>
          </p:txBody>
        </p:sp>
        <p:sp>
          <p:nvSpPr>
            <p:cNvPr id="28" name="CuadroTexto 27"/>
            <p:cNvSpPr txBox="1"/>
            <p:nvPr/>
          </p:nvSpPr>
          <p:spPr>
            <a:xfrm>
              <a:off x="3599286" y="3883631"/>
              <a:ext cx="1694260" cy="523220"/>
            </a:xfrm>
            <a:prstGeom prst="rect">
              <a:avLst/>
            </a:prstGeom>
            <a:noFill/>
          </p:spPr>
          <p:txBody>
            <a:bodyPr wrap="square" rtlCol="0">
              <a:spAutoFit/>
            </a:bodyPr>
            <a:lstStyle/>
            <a:p>
              <a:r>
                <a:rPr lang="es-ES" sz="2800" dirty="0"/>
                <a:t> alumno</a:t>
              </a:r>
            </a:p>
          </p:txBody>
        </p:sp>
        <p:sp>
          <p:nvSpPr>
            <p:cNvPr id="29" name="CuadroTexto 28"/>
            <p:cNvSpPr txBox="1"/>
            <p:nvPr/>
          </p:nvSpPr>
          <p:spPr>
            <a:xfrm>
              <a:off x="4868547" y="3875060"/>
              <a:ext cx="1528544" cy="954107"/>
            </a:xfrm>
            <a:prstGeom prst="rect">
              <a:avLst/>
            </a:prstGeom>
            <a:noFill/>
          </p:spPr>
          <p:txBody>
            <a:bodyPr wrap="square" rtlCol="0">
              <a:spAutoFit/>
            </a:bodyPr>
            <a:lstStyle/>
            <a:p>
              <a:r>
                <a:rPr lang="es-ES" sz="2800" dirty="0"/>
                <a:t> alumno</a:t>
              </a:r>
            </a:p>
          </p:txBody>
        </p:sp>
        <p:sp>
          <p:nvSpPr>
            <p:cNvPr id="30" name="CuadroTexto 29"/>
            <p:cNvSpPr txBox="1"/>
            <p:nvPr/>
          </p:nvSpPr>
          <p:spPr>
            <a:xfrm>
              <a:off x="6324053" y="3875532"/>
              <a:ext cx="2072886" cy="523220"/>
            </a:xfrm>
            <a:prstGeom prst="rect">
              <a:avLst/>
            </a:prstGeom>
            <a:noFill/>
          </p:spPr>
          <p:txBody>
            <a:bodyPr wrap="square" rtlCol="0">
              <a:spAutoFit/>
            </a:bodyPr>
            <a:lstStyle/>
            <a:p>
              <a:r>
                <a:rPr lang="es-ES" sz="2800" dirty="0" err="1"/>
                <a:t>fichero.txt</a:t>
              </a:r>
              <a:endParaRPr lang="es-ES" sz="2800" dirty="0"/>
            </a:p>
          </p:txBody>
        </p:sp>
      </p:grpSp>
      <p:sp>
        <p:nvSpPr>
          <p:cNvPr id="34" name="1 Título">
            <a:extLst>
              <a:ext uri="{FF2B5EF4-FFF2-40B4-BE49-F238E27FC236}">
                <a16:creationId xmlns:a16="http://schemas.microsoft.com/office/drawing/2014/main" id="{9DB1105D-98C2-1D40-BFDE-6F3E9D708B3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35" name="Marcador de fecha 5">
            <a:extLst>
              <a:ext uri="{FF2B5EF4-FFF2-40B4-BE49-F238E27FC236}">
                <a16:creationId xmlns:a16="http://schemas.microsoft.com/office/drawing/2014/main" id="{137A72BB-6321-D34C-8365-B32D936472C9}"/>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36" name="4 Marcador de pie de página">
            <a:extLst>
              <a:ext uri="{FF2B5EF4-FFF2-40B4-BE49-F238E27FC236}">
                <a16:creationId xmlns:a16="http://schemas.microsoft.com/office/drawing/2014/main" id="{E46D15E0-AF9D-0E46-A5D8-89A427C06EE1}"/>
              </a:ext>
            </a:extLst>
          </p:cNvPr>
          <p:cNvSpPr>
            <a:spLocks noGrp="1"/>
          </p:cNvSpPr>
          <p:nvPr>
            <p:ph type="ftr" sz="quarter" idx="11"/>
          </p:nvPr>
        </p:nvSpPr>
        <p:spPr>
          <a:xfrm>
            <a:off x="3124200" y="6309320"/>
            <a:ext cx="2895600" cy="365125"/>
          </a:xfrm>
        </p:spPr>
        <p:txBody>
          <a:bodyPr/>
          <a:lstStyle/>
          <a:p>
            <a:r>
              <a:rPr lang="es-ES" dirty="0"/>
              <a:t>Secuenciación de genomas  bacterianos: herramientas y aplicaciones</a:t>
            </a:r>
          </a:p>
        </p:txBody>
      </p:sp>
      <p:cxnSp>
        <p:nvCxnSpPr>
          <p:cNvPr id="38" name="Conector recto de flecha 37">
            <a:extLst>
              <a:ext uri="{FF2B5EF4-FFF2-40B4-BE49-F238E27FC236}">
                <a16:creationId xmlns:a16="http://schemas.microsoft.com/office/drawing/2014/main" id="{A7CB05F7-31F1-C847-BE4F-43498847F6BF}"/>
              </a:ext>
            </a:extLst>
          </p:cNvPr>
          <p:cNvCxnSpPr/>
          <p:nvPr/>
        </p:nvCxnSpPr>
        <p:spPr>
          <a:xfrm flipV="1">
            <a:off x="1524000" y="4746098"/>
            <a:ext cx="0" cy="8546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object 24">
            <a:extLst>
              <a:ext uri="{FF2B5EF4-FFF2-40B4-BE49-F238E27FC236}">
                <a16:creationId xmlns:a16="http://schemas.microsoft.com/office/drawing/2014/main" id="{9712D50E-DF14-E14F-978A-5E8AFF555B98}"/>
              </a:ext>
            </a:extLst>
          </p:cNvPr>
          <p:cNvSpPr txBox="1"/>
          <p:nvPr/>
        </p:nvSpPr>
        <p:spPr>
          <a:xfrm>
            <a:off x="1202714" y="5657786"/>
            <a:ext cx="2131695" cy="276999"/>
          </a:xfrm>
          <a:prstGeom prst="rect">
            <a:avLst/>
          </a:prstGeom>
        </p:spPr>
        <p:txBody>
          <a:bodyPr vert="horz" wrap="square" lIns="0" tIns="0" rIns="0" bIns="0" rtlCol="0">
            <a:spAutoFit/>
          </a:bodyPr>
          <a:lstStyle/>
          <a:p>
            <a:pPr marL="12700">
              <a:lnSpc>
                <a:spcPct val="100000"/>
              </a:lnSpc>
            </a:pPr>
            <a:r>
              <a:rPr lang="es-ES" sz="1800" dirty="0">
                <a:latin typeface="Arial"/>
                <a:cs typeface="Arial"/>
              </a:rPr>
              <a:t>File </a:t>
            </a:r>
            <a:r>
              <a:rPr lang="es-ES" sz="1800" dirty="0" err="1">
                <a:latin typeface="Arial"/>
                <a:cs typeface="Arial"/>
              </a:rPr>
              <a:t>type</a:t>
            </a:r>
            <a:endParaRPr sz="1800" dirty="0">
              <a:latin typeface="Arial"/>
              <a:cs typeface="Arial"/>
            </a:endParaRPr>
          </a:p>
        </p:txBody>
      </p:sp>
    </p:spTree>
    <p:extLst>
      <p:ext uri="{BB962C8B-B14F-4D97-AF65-F5344CB8AC3E}">
        <p14:creationId xmlns:p14="http://schemas.microsoft.com/office/powerpoint/2010/main" val="4166919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42</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3691502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43</a:t>
            </a:fld>
            <a:endParaRPr lang="es-ES"/>
          </a:p>
        </p:txBody>
      </p:sp>
      <p:sp>
        <p:nvSpPr>
          <p:cNvPr id="6" name="Título 5"/>
          <p:cNvSpPr>
            <a:spLocks noGrp="1"/>
          </p:cNvSpPr>
          <p:nvPr>
            <p:ph type="title"/>
          </p:nvPr>
        </p:nvSpPr>
        <p:spPr/>
        <p:txBody>
          <a:bodyPr/>
          <a:lstStyle/>
          <a:p>
            <a:r>
              <a:rPr lang="en-GB"/>
              <a:t>Linux File System – Structure</a:t>
            </a:r>
            <a:endParaRPr lang="es-ES" sz="2800" b="1"/>
          </a:p>
        </p:txBody>
      </p:sp>
      <p:sp>
        <p:nvSpPr>
          <p:cNvPr id="13" name="Rectángulo redondeado 12"/>
          <p:cNvSpPr/>
          <p:nvPr/>
        </p:nvSpPr>
        <p:spPr>
          <a:xfrm>
            <a:off x="3576118" y="4099092"/>
            <a:ext cx="4120081" cy="13461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a:latin typeface="Consolas" panose="020B0609020204030204" pitchFamily="49" charset="0"/>
                <a:cs typeface="Consolas" panose="020B0609020204030204" pitchFamily="49" charset="0"/>
              </a:rPr>
              <a:t>Directorio que contiene software adicional. En nuestro caso aquí se realiza la instalación de software </a:t>
            </a:r>
            <a:r>
              <a:rPr lang="es-ES" err="1">
                <a:latin typeface="Consolas" panose="020B0609020204030204" pitchFamily="49" charset="0"/>
                <a:cs typeface="Consolas" panose="020B0609020204030204" pitchFamily="49" charset="0"/>
              </a:rPr>
              <a:t>bioinformático</a:t>
            </a:r>
            <a:endParaRPr lang="es-ES">
              <a:latin typeface="Consolas" panose="020B0609020204030204" pitchFamily="49" charset="0"/>
              <a:cs typeface="Consolas" panose="020B0609020204030204" pitchFamily="49" charset="0"/>
            </a:endParaRPr>
          </a:p>
        </p:txBody>
      </p:sp>
      <p:cxnSp>
        <p:nvCxnSpPr>
          <p:cNvPr id="19" name="Conector angular 18"/>
          <p:cNvCxnSpPr/>
          <p:nvPr/>
        </p:nvCxnSpPr>
        <p:spPr>
          <a:xfrm rot="10800000">
            <a:off x="2590799" y="4191000"/>
            <a:ext cx="985320" cy="228600"/>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pic>
        <p:nvPicPr>
          <p:cNvPr id="14" name="Picture 4" descr="Resultado de imagen de linux file system">
            <a:extLst>
              <a:ext uri="{FF2B5EF4-FFF2-40B4-BE49-F238E27FC236}">
                <a16:creationId xmlns:a16="http://schemas.microsoft.com/office/drawing/2014/main" id="{C66F69E5-95ED-0044-BBD1-4A5B69239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12" t="23818" b="14882"/>
          <a:stretch/>
        </p:blipFill>
        <p:spPr bwMode="auto">
          <a:xfrm>
            <a:off x="895916" y="2183244"/>
            <a:ext cx="1689602" cy="3380653"/>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fecha 5">
            <a:extLst>
              <a:ext uri="{FF2B5EF4-FFF2-40B4-BE49-F238E27FC236}">
                <a16:creationId xmlns:a16="http://schemas.microsoft.com/office/drawing/2014/main" id="{913D6DB7-7021-B14D-B3E0-31A335DF5591}"/>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8" name="4 Marcador de pie de página">
            <a:extLst>
              <a:ext uri="{FF2B5EF4-FFF2-40B4-BE49-F238E27FC236}">
                <a16:creationId xmlns:a16="http://schemas.microsoft.com/office/drawing/2014/main" id="{68D69606-437B-5743-A356-0CA933D18F30}"/>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20" name="Rectángulo 19">
            <a:extLst>
              <a:ext uri="{FF2B5EF4-FFF2-40B4-BE49-F238E27FC236}">
                <a16:creationId xmlns:a16="http://schemas.microsoft.com/office/drawing/2014/main" id="{CEB7F990-AF66-064A-AE3A-80CF9CF22055}"/>
              </a:ext>
            </a:extLst>
          </p:cNvPr>
          <p:cNvSpPr/>
          <p:nvPr/>
        </p:nvSpPr>
        <p:spPr>
          <a:xfrm>
            <a:off x="755576" y="3819816"/>
            <a:ext cx="1829942" cy="55855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810105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p>
          <a:p>
            <a:pPr lvl="2"/>
            <a:r>
              <a:rPr lang="es-ES" dirty="0" err="1"/>
              <a:t>drwxr</a:t>
            </a:r>
            <a:r>
              <a:rPr lang="es-ES" dirty="0"/>
              <a:t>-</a:t>
            </a:r>
            <a:r>
              <a:rPr lang="es-ES" dirty="0" err="1"/>
              <a:t>xr</a:t>
            </a:r>
            <a:r>
              <a:rPr lang="es-ES" dirty="0"/>
              <a:t>-x	</a:t>
            </a:r>
            <a:r>
              <a:rPr lang="es-ES" dirty="0" err="1"/>
              <a:t>root</a:t>
            </a:r>
            <a:r>
              <a:rPr lang="es-ES" dirty="0"/>
              <a:t>	</a:t>
            </a:r>
            <a:r>
              <a:rPr lang="es-ES" dirty="0" err="1"/>
              <a:t>root</a:t>
            </a:r>
            <a:r>
              <a:rPr lang="es-ES" dirty="0"/>
              <a:t>	</a:t>
            </a:r>
            <a:r>
              <a:rPr lang="es-ES" dirty="0" err="1"/>
              <a:t>opt</a:t>
            </a:r>
            <a:endParaRPr lang="es-ES" dirty="0"/>
          </a:p>
          <a:p>
            <a:pPr lvl="2"/>
            <a:r>
              <a:rPr lang="es-ES" dirty="0" err="1"/>
              <a:t>Owner</a:t>
            </a:r>
            <a:r>
              <a:rPr lang="es-ES" dirty="0"/>
              <a:t> (</a:t>
            </a:r>
            <a:r>
              <a:rPr lang="es-ES" dirty="0" err="1"/>
              <a:t>root</a:t>
            </a:r>
            <a:r>
              <a:rPr lang="es-ES" dirty="0"/>
              <a:t>) can </a:t>
            </a:r>
            <a:r>
              <a:rPr lang="es-ES" dirty="0" err="1"/>
              <a:t>read</a:t>
            </a:r>
            <a:r>
              <a:rPr lang="es-ES" dirty="0"/>
              <a:t>, </a:t>
            </a:r>
            <a:r>
              <a:rPr lang="es-ES" dirty="0" err="1"/>
              <a:t>write</a:t>
            </a:r>
            <a:r>
              <a:rPr lang="es-ES" dirty="0"/>
              <a:t> and </a:t>
            </a:r>
            <a:r>
              <a:rPr lang="es-ES" dirty="0" err="1"/>
              <a:t>execute</a:t>
            </a:r>
            <a:endParaRPr lang="es-ES" dirty="0"/>
          </a:p>
          <a:p>
            <a:pPr lvl="2"/>
            <a:r>
              <a:rPr lang="es-ES" dirty="0" err="1"/>
              <a:t>Group</a:t>
            </a:r>
            <a:r>
              <a:rPr lang="es-ES" dirty="0"/>
              <a:t> (</a:t>
            </a:r>
            <a:r>
              <a:rPr lang="es-ES" dirty="0" err="1"/>
              <a:t>root</a:t>
            </a:r>
            <a:r>
              <a:rPr lang="es-ES" dirty="0"/>
              <a:t>) and </a:t>
            </a:r>
            <a:r>
              <a:rPr lang="es-ES" dirty="0" err="1"/>
              <a:t>rest</a:t>
            </a:r>
            <a:r>
              <a:rPr lang="es-ES" dirty="0"/>
              <a:t> can </a:t>
            </a:r>
            <a:r>
              <a:rPr lang="es-ES" dirty="0" err="1"/>
              <a:t>only</a:t>
            </a:r>
            <a:r>
              <a:rPr lang="es-ES" dirty="0"/>
              <a:t> </a:t>
            </a:r>
            <a:r>
              <a:rPr lang="es-ES" dirty="0" err="1"/>
              <a:t>read</a:t>
            </a:r>
            <a:r>
              <a:rPr lang="es-ES" dirty="0"/>
              <a:t> and </a:t>
            </a:r>
            <a:r>
              <a:rPr lang="es-ES" dirty="0" err="1"/>
              <a:t>execute</a:t>
            </a:r>
            <a:endParaRPr lang="es-ES" dirty="0"/>
          </a:p>
          <a:p>
            <a:pPr lvl="1"/>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44</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3114192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p>
          <a:p>
            <a:pPr lvl="2"/>
            <a:r>
              <a:rPr lang="es-ES" dirty="0" err="1"/>
              <a:t>drwxr</a:t>
            </a:r>
            <a:r>
              <a:rPr lang="es-ES" dirty="0"/>
              <a:t>-</a:t>
            </a:r>
            <a:r>
              <a:rPr lang="es-ES" dirty="0" err="1"/>
              <a:t>xr</a:t>
            </a:r>
            <a:r>
              <a:rPr lang="es-ES" dirty="0"/>
              <a:t>-x	</a:t>
            </a:r>
            <a:r>
              <a:rPr lang="es-ES" dirty="0" err="1"/>
              <a:t>root</a:t>
            </a:r>
            <a:r>
              <a:rPr lang="es-ES" dirty="0"/>
              <a:t>	</a:t>
            </a:r>
            <a:r>
              <a:rPr lang="es-ES" dirty="0" err="1"/>
              <a:t>root</a:t>
            </a:r>
            <a:r>
              <a:rPr lang="es-ES" dirty="0"/>
              <a:t>	</a:t>
            </a:r>
            <a:r>
              <a:rPr lang="es-ES" dirty="0" err="1"/>
              <a:t>opt</a:t>
            </a:r>
            <a:endParaRPr lang="es-ES" dirty="0"/>
          </a:p>
          <a:p>
            <a:pPr lvl="2"/>
            <a:r>
              <a:rPr lang="es-ES" dirty="0" err="1"/>
              <a:t>Owner</a:t>
            </a:r>
            <a:r>
              <a:rPr lang="es-ES" dirty="0"/>
              <a:t> (</a:t>
            </a:r>
            <a:r>
              <a:rPr lang="es-ES" dirty="0" err="1"/>
              <a:t>root</a:t>
            </a:r>
            <a:r>
              <a:rPr lang="es-ES" dirty="0"/>
              <a:t>) can </a:t>
            </a:r>
            <a:r>
              <a:rPr lang="es-ES" dirty="0" err="1"/>
              <a:t>read</a:t>
            </a:r>
            <a:r>
              <a:rPr lang="es-ES" dirty="0"/>
              <a:t>, </a:t>
            </a:r>
            <a:r>
              <a:rPr lang="es-ES" dirty="0" err="1"/>
              <a:t>write</a:t>
            </a:r>
            <a:r>
              <a:rPr lang="es-ES" dirty="0"/>
              <a:t> and </a:t>
            </a:r>
            <a:r>
              <a:rPr lang="es-ES" dirty="0" err="1"/>
              <a:t>execute</a:t>
            </a:r>
            <a:endParaRPr lang="es-ES" dirty="0"/>
          </a:p>
          <a:p>
            <a:pPr lvl="2"/>
            <a:r>
              <a:rPr lang="es-ES" dirty="0" err="1"/>
              <a:t>Group</a:t>
            </a:r>
            <a:r>
              <a:rPr lang="es-ES" dirty="0"/>
              <a:t> (</a:t>
            </a:r>
            <a:r>
              <a:rPr lang="es-ES" dirty="0" err="1"/>
              <a:t>root</a:t>
            </a:r>
            <a:r>
              <a:rPr lang="es-ES" dirty="0"/>
              <a:t>) and </a:t>
            </a:r>
            <a:r>
              <a:rPr lang="es-ES" dirty="0" err="1"/>
              <a:t>rest</a:t>
            </a:r>
            <a:r>
              <a:rPr lang="es-ES" dirty="0"/>
              <a:t> can </a:t>
            </a:r>
            <a:r>
              <a:rPr lang="es-ES" dirty="0" err="1"/>
              <a:t>only</a:t>
            </a:r>
            <a:r>
              <a:rPr lang="es-ES" dirty="0"/>
              <a:t> </a:t>
            </a:r>
            <a:r>
              <a:rPr lang="es-ES" dirty="0" err="1"/>
              <a:t>read</a:t>
            </a:r>
            <a:r>
              <a:rPr lang="es-ES" dirty="0"/>
              <a:t> and </a:t>
            </a:r>
            <a:r>
              <a:rPr lang="es-ES" dirty="0" err="1"/>
              <a:t>execute</a:t>
            </a:r>
            <a:endParaRPr lang="es-ES" dirty="0"/>
          </a:p>
          <a:p>
            <a:pPr lvl="1"/>
            <a:r>
              <a:rPr lang="es-ES" dirty="0" err="1"/>
              <a:t>Example</a:t>
            </a:r>
            <a:r>
              <a:rPr lang="es-ES" dirty="0"/>
              <a:t> 2: personal </a:t>
            </a:r>
            <a:r>
              <a:rPr lang="es-ES" dirty="0" err="1"/>
              <a:t>directory</a:t>
            </a:r>
            <a:endParaRPr lang="es-ES" dirty="0"/>
          </a:p>
          <a:p>
            <a:pPr lvl="2"/>
            <a:r>
              <a:rPr lang="es-ES" dirty="0" err="1"/>
              <a:t>drwx</a:t>
            </a:r>
            <a:r>
              <a:rPr lang="es-ES" dirty="0"/>
              <a:t>------  alumno  clase  alumno</a:t>
            </a:r>
          </a:p>
          <a:p>
            <a:pPr lvl="2"/>
            <a:r>
              <a:rPr lang="es-ES" dirty="0" err="1"/>
              <a:t>Owner</a:t>
            </a:r>
            <a:r>
              <a:rPr lang="es-ES" dirty="0"/>
              <a:t> can </a:t>
            </a:r>
            <a:r>
              <a:rPr lang="es-ES" dirty="0" err="1"/>
              <a:t>read</a:t>
            </a:r>
            <a:r>
              <a:rPr lang="es-ES" dirty="0"/>
              <a:t>, </a:t>
            </a:r>
            <a:r>
              <a:rPr lang="es-ES" dirty="0" err="1"/>
              <a:t>modify</a:t>
            </a:r>
            <a:r>
              <a:rPr lang="es-ES" dirty="0"/>
              <a:t> and </a:t>
            </a:r>
            <a:r>
              <a:rPr lang="es-ES" dirty="0" err="1"/>
              <a:t>access</a:t>
            </a:r>
            <a:r>
              <a:rPr lang="es-ES" dirty="0"/>
              <a:t> </a:t>
            </a:r>
            <a:r>
              <a:rPr lang="es-ES" dirty="0" err="1"/>
              <a:t>the</a:t>
            </a:r>
            <a:r>
              <a:rPr lang="es-ES" dirty="0"/>
              <a:t> </a:t>
            </a:r>
            <a:r>
              <a:rPr lang="es-ES" dirty="0" err="1"/>
              <a:t>directory</a:t>
            </a:r>
            <a:endParaRPr lang="es-ES" dirty="0"/>
          </a:p>
          <a:p>
            <a:pPr lvl="2"/>
            <a:r>
              <a:rPr lang="es-ES" dirty="0" err="1"/>
              <a:t>Group</a:t>
            </a:r>
            <a:r>
              <a:rPr lang="es-ES" dirty="0"/>
              <a:t> and </a:t>
            </a:r>
            <a:r>
              <a:rPr lang="es-ES" dirty="0" err="1"/>
              <a:t>others</a:t>
            </a:r>
            <a:r>
              <a:rPr lang="es-ES" dirty="0"/>
              <a:t> </a:t>
            </a:r>
            <a:r>
              <a:rPr lang="es-ES" dirty="0" err="1"/>
              <a:t>can’t</a:t>
            </a:r>
            <a:r>
              <a:rPr lang="es-ES" dirty="0"/>
              <a:t> do </a:t>
            </a:r>
            <a:r>
              <a:rPr lang="es-ES" dirty="0" err="1"/>
              <a:t>anything</a:t>
            </a:r>
            <a:endParaRPr lang="es-ES"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45</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2308672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n-US" b="0" u="none" dirty="0"/>
              <a:t>Examples:</a:t>
            </a:r>
            <a:endParaRPr lang="es-ES" b="0" u="none" dirty="0"/>
          </a:p>
          <a:p>
            <a:pPr lvl="1"/>
            <a:r>
              <a:rPr lang="en-US" b="0" u="none" dirty="0"/>
              <a:t>Example 1: /opt directory</a:t>
            </a:r>
          </a:p>
          <a:p>
            <a:pPr lvl="2"/>
            <a:r>
              <a:rPr lang="es-ES" dirty="0" err="1"/>
              <a:t>drwxr</a:t>
            </a:r>
            <a:r>
              <a:rPr lang="es-ES" dirty="0"/>
              <a:t>-</a:t>
            </a:r>
            <a:r>
              <a:rPr lang="es-ES" dirty="0" err="1"/>
              <a:t>xr</a:t>
            </a:r>
            <a:r>
              <a:rPr lang="es-ES" dirty="0"/>
              <a:t>-x	</a:t>
            </a:r>
            <a:r>
              <a:rPr lang="es-ES" dirty="0" err="1"/>
              <a:t>root</a:t>
            </a:r>
            <a:r>
              <a:rPr lang="es-ES" dirty="0"/>
              <a:t>	</a:t>
            </a:r>
            <a:r>
              <a:rPr lang="es-ES" dirty="0" err="1"/>
              <a:t>root</a:t>
            </a:r>
            <a:r>
              <a:rPr lang="es-ES" dirty="0"/>
              <a:t>	</a:t>
            </a:r>
            <a:r>
              <a:rPr lang="es-ES" dirty="0" err="1"/>
              <a:t>opt</a:t>
            </a:r>
            <a:endParaRPr lang="es-ES" dirty="0"/>
          </a:p>
          <a:p>
            <a:pPr lvl="2"/>
            <a:r>
              <a:rPr lang="es-ES" dirty="0" err="1"/>
              <a:t>Owner</a:t>
            </a:r>
            <a:r>
              <a:rPr lang="es-ES" dirty="0"/>
              <a:t> (</a:t>
            </a:r>
            <a:r>
              <a:rPr lang="es-ES" dirty="0" err="1"/>
              <a:t>root</a:t>
            </a:r>
            <a:r>
              <a:rPr lang="es-ES" dirty="0"/>
              <a:t>) can </a:t>
            </a:r>
            <a:r>
              <a:rPr lang="es-ES" dirty="0" err="1"/>
              <a:t>read</a:t>
            </a:r>
            <a:r>
              <a:rPr lang="es-ES" dirty="0"/>
              <a:t>, </a:t>
            </a:r>
            <a:r>
              <a:rPr lang="es-ES" dirty="0" err="1"/>
              <a:t>write</a:t>
            </a:r>
            <a:r>
              <a:rPr lang="es-ES" dirty="0"/>
              <a:t> and </a:t>
            </a:r>
            <a:r>
              <a:rPr lang="es-ES" dirty="0" err="1"/>
              <a:t>execute</a:t>
            </a:r>
            <a:endParaRPr lang="es-ES" dirty="0"/>
          </a:p>
          <a:p>
            <a:pPr lvl="2"/>
            <a:r>
              <a:rPr lang="es-ES" dirty="0" err="1"/>
              <a:t>Group</a:t>
            </a:r>
            <a:r>
              <a:rPr lang="es-ES" dirty="0"/>
              <a:t> (</a:t>
            </a:r>
            <a:r>
              <a:rPr lang="es-ES" dirty="0" err="1"/>
              <a:t>root</a:t>
            </a:r>
            <a:r>
              <a:rPr lang="es-ES" dirty="0"/>
              <a:t>) and </a:t>
            </a:r>
            <a:r>
              <a:rPr lang="es-ES" dirty="0" err="1"/>
              <a:t>rest</a:t>
            </a:r>
            <a:r>
              <a:rPr lang="es-ES" dirty="0"/>
              <a:t> can </a:t>
            </a:r>
            <a:r>
              <a:rPr lang="es-ES" dirty="0" err="1"/>
              <a:t>only</a:t>
            </a:r>
            <a:r>
              <a:rPr lang="es-ES" dirty="0"/>
              <a:t> </a:t>
            </a:r>
            <a:r>
              <a:rPr lang="es-ES" dirty="0" err="1"/>
              <a:t>read</a:t>
            </a:r>
            <a:r>
              <a:rPr lang="es-ES" dirty="0"/>
              <a:t> and </a:t>
            </a:r>
            <a:r>
              <a:rPr lang="es-ES" dirty="0" err="1"/>
              <a:t>execute</a:t>
            </a:r>
            <a:endParaRPr lang="es-ES" dirty="0"/>
          </a:p>
          <a:p>
            <a:pPr lvl="1"/>
            <a:r>
              <a:rPr lang="es-ES" dirty="0" err="1"/>
              <a:t>Example</a:t>
            </a:r>
            <a:r>
              <a:rPr lang="es-ES" dirty="0"/>
              <a:t> 2: personal </a:t>
            </a:r>
            <a:r>
              <a:rPr lang="es-ES" dirty="0" err="1"/>
              <a:t>directory</a:t>
            </a:r>
            <a:endParaRPr lang="es-ES" dirty="0"/>
          </a:p>
          <a:p>
            <a:pPr lvl="2"/>
            <a:r>
              <a:rPr lang="es-ES" dirty="0" err="1"/>
              <a:t>drwx</a:t>
            </a:r>
            <a:r>
              <a:rPr lang="es-ES" dirty="0"/>
              <a:t>------  alumno  clase  alumno</a:t>
            </a:r>
          </a:p>
          <a:p>
            <a:pPr lvl="2"/>
            <a:r>
              <a:rPr lang="es-ES" dirty="0" err="1"/>
              <a:t>Owner</a:t>
            </a:r>
            <a:r>
              <a:rPr lang="es-ES" dirty="0"/>
              <a:t> can </a:t>
            </a:r>
            <a:r>
              <a:rPr lang="es-ES" dirty="0" err="1"/>
              <a:t>read</a:t>
            </a:r>
            <a:r>
              <a:rPr lang="es-ES" dirty="0"/>
              <a:t>, </a:t>
            </a:r>
            <a:r>
              <a:rPr lang="es-ES" dirty="0" err="1"/>
              <a:t>modify</a:t>
            </a:r>
            <a:r>
              <a:rPr lang="es-ES" dirty="0"/>
              <a:t> and </a:t>
            </a:r>
            <a:r>
              <a:rPr lang="es-ES" dirty="0" err="1"/>
              <a:t>access</a:t>
            </a:r>
            <a:r>
              <a:rPr lang="es-ES" dirty="0"/>
              <a:t> </a:t>
            </a:r>
            <a:r>
              <a:rPr lang="es-ES" dirty="0" err="1"/>
              <a:t>the</a:t>
            </a:r>
            <a:r>
              <a:rPr lang="es-ES" dirty="0"/>
              <a:t> </a:t>
            </a:r>
            <a:r>
              <a:rPr lang="es-ES" dirty="0" err="1"/>
              <a:t>directory</a:t>
            </a:r>
            <a:endParaRPr lang="es-ES" dirty="0"/>
          </a:p>
          <a:p>
            <a:pPr lvl="2"/>
            <a:r>
              <a:rPr lang="es-ES" dirty="0" err="1"/>
              <a:t>Group</a:t>
            </a:r>
            <a:r>
              <a:rPr lang="es-ES" dirty="0"/>
              <a:t> and </a:t>
            </a:r>
            <a:r>
              <a:rPr lang="es-ES" dirty="0" err="1"/>
              <a:t>others</a:t>
            </a:r>
            <a:r>
              <a:rPr lang="es-ES" dirty="0"/>
              <a:t> </a:t>
            </a:r>
            <a:r>
              <a:rPr lang="es-ES" dirty="0" err="1"/>
              <a:t>can’t</a:t>
            </a:r>
            <a:r>
              <a:rPr lang="es-ES" dirty="0"/>
              <a:t> do </a:t>
            </a:r>
            <a:r>
              <a:rPr lang="es-ES" dirty="0" err="1"/>
              <a:t>anything</a:t>
            </a:r>
            <a:endParaRPr lang="es-ES" dirty="0"/>
          </a:p>
          <a:p>
            <a:pPr lvl="1"/>
            <a:r>
              <a:rPr lang="es-ES" dirty="0" err="1"/>
              <a:t>Example</a:t>
            </a:r>
            <a:r>
              <a:rPr lang="es-ES" dirty="0"/>
              <a:t> 3: </a:t>
            </a:r>
            <a:r>
              <a:rPr lang="es-ES" dirty="0" err="1"/>
              <a:t>tmp</a:t>
            </a:r>
            <a:endParaRPr lang="es-ES" dirty="0"/>
          </a:p>
          <a:p>
            <a:pPr lvl="2"/>
            <a:r>
              <a:rPr lang="es-ES" dirty="0" err="1"/>
              <a:t>drwxrwxrwx</a:t>
            </a:r>
            <a:r>
              <a:rPr lang="es-ES" dirty="0"/>
              <a:t>	</a:t>
            </a:r>
            <a:r>
              <a:rPr lang="es-ES" dirty="0" err="1"/>
              <a:t>root</a:t>
            </a:r>
            <a:r>
              <a:rPr lang="es-ES" dirty="0"/>
              <a:t>	</a:t>
            </a:r>
            <a:r>
              <a:rPr lang="es-ES" dirty="0" err="1"/>
              <a:t>root</a:t>
            </a:r>
            <a:r>
              <a:rPr lang="es-ES" dirty="0"/>
              <a:t>	</a:t>
            </a:r>
            <a:r>
              <a:rPr lang="es-ES" dirty="0" err="1"/>
              <a:t>tmp</a:t>
            </a:r>
            <a:endParaRPr lang="es-ES" dirty="0"/>
          </a:p>
          <a:p>
            <a:pPr lvl="2"/>
            <a:r>
              <a:rPr lang="es-ES" b="0" u="none" dirty="0" err="1"/>
              <a:t>Everybody</a:t>
            </a:r>
            <a:r>
              <a:rPr lang="es-ES" b="0" u="none" dirty="0"/>
              <a:t> has </a:t>
            </a:r>
            <a:r>
              <a:rPr lang="es-ES" b="0" u="none" dirty="0" err="1"/>
              <a:t>permissions</a:t>
            </a:r>
            <a:r>
              <a:rPr lang="es-ES" b="0" u="none" dirty="0"/>
              <a:t> </a:t>
            </a:r>
            <a:r>
              <a:rPr lang="es-ES" b="0" u="none" dirty="0" err="1"/>
              <a:t>for</a:t>
            </a:r>
            <a:r>
              <a:rPr lang="es-ES" b="0" u="none" dirty="0"/>
              <a:t> </a:t>
            </a:r>
            <a:r>
              <a:rPr lang="es-ES" b="0" u="none" dirty="0" err="1"/>
              <a:t>everything</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46</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1636654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a:t>
            </a:r>
          </a:p>
        </p:txBody>
      </p:sp>
      <p:sp>
        <p:nvSpPr>
          <p:cNvPr id="3" name="2 Marcador de contenido"/>
          <p:cNvSpPr>
            <a:spLocks noGrp="1"/>
          </p:cNvSpPr>
          <p:nvPr>
            <p:ph idx="1"/>
          </p:nvPr>
        </p:nvSpPr>
        <p:spPr/>
        <p:txBody>
          <a:bodyPr>
            <a:normAutofit lnSpcReduction="10000"/>
          </a:bodyPr>
          <a:lstStyle/>
          <a:p>
            <a:pPr marL="0" indent="0">
              <a:buNone/>
            </a:pPr>
            <a:r>
              <a:rPr lang="en-US" b="0" u="none" dirty="0"/>
              <a:t>To view file permissions and ownership on files and directories, use the </a:t>
            </a:r>
            <a:r>
              <a:rPr lang="en-US" u="none" dirty="0"/>
              <a:t>ls -al</a:t>
            </a:r>
            <a:r>
              <a:rPr lang="en-US" b="0" u="none" dirty="0"/>
              <a:t> command. For example:</a:t>
            </a:r>
          </a:p>
          <a:p>
            <a:pPr marL="0" indent="0">
              <a:buNone/>
            </a:pPr>
            <a:endParaRPr lang="en-US" b="0" u="none" dirty="0"/>
          </a:p>
          <a:p>
            <a:pPr marL="0" indent="0" algn="ctr">
              <a:buNone/>
            </a:pPr>
            <a:r>
              <a:rPr lang="fr-FR" b="0" u="none" dirty="0" err="1"/>
              <a:t>drwxr</a:t>
            </a:r>
            <a:r>
              <a:rPr lang="fr-FR" b="0" u="none" dirty="0"/>
              <a:t>-</a:t>
            </a:r>
            <a:r>
              <a:rPr lang="fr-FR" b="0" u="none" dirty="0" err="1"/>
              <a:t>xr</a:t>
            </a:r>
            <a:r>
              <a:rPr lang="fr-FR" b="0" u="none" dirty="0"/>
              <a:t>-x 2 user </a:t>
            </a:r>
            <a:r>
              <a:rPr lang="fr-FR" b="0" u="none" dirty="0" err="1"/>
              <a:t>user</a:t>
            </a:r>
            <a:r>
              <a:rPr lang="fr-FR" b="0" u="none" dirty="0"/>
              <a:t> 4096 Jan  9 10:11 documents</a:t>
            </a:r>
            <a:endParaRPr lang="en-US" b="0" u="none" dirty="0"/>
          </a:p>
          <a:p>
            <a:pPr marL="0" indent="0">
              <a:buNone/>
            </a:pPr>
            <a:endParaRPr lang="en-GB" b="0" u="none" dirty="0"/>
          </a:p>
          <a:p>
            <a:pPr marL="0" indent="0">
              <a:buNone/>
            </a:pPr>
            <a:r>
              <a:rPr lang="en-US" b="0" u="none" dirty="0"/>
              <a:t>`</a:t>
            </a:r>
            <a:r>
              <a:rPr lang="en-US" b="0" u="none" dirty="0" err="1"/>
              <a:t>drwxr</a:t>
            </a:r>
            <a:r>
              <a:rPr lang="en-US" b="0" u="none" dirty="0"/>
              <a:t>-</a:t>
            </a:r>
            <a:r>
              <a:rPr lang="en-US" b="0" u="none" dirty="0" err="1"/>
              <a:t>xr</a:t>
            </a:r>
            <a:r>
              <a:rPr lang="en-US" b="0" u="none" dirty="0"/>
              <a:t>-x` are the permissions</a:t>
            </a:r>
          </a:p>
          <a:p>
            <a:pPr marL="0" indent="0">
              <a:buNone/>
            </a:pPr>
            <a:r>
              <a:rPr lang="en-US" b="0" u="none" dirty="0"/>
              <a:t>`2` is the number of files or directories</a:t>
            </a:r>
          </a:p>
          <a:p>
            <a:pPr marL="0" indent="0">
              <a:buNone/>
            </a:pPr>
            <a:r>
              <a:rPr lang="en-US" b="0" u="none" dirty="0"/>
              <a:t>`user` is the owner</a:t>
            </a:r>
          </a:p>
          <a:p>
            <a:pPr marL="0" indent="0">
              <a:buNone/>
            </a:pPr>
            <a:r>
              <a:rPr lang="en-US" b="0" u="none" dirty="0"/>
              <a:t>`user` is the group</a:t>
            </a:r>
          </a:p>
          <a:p>
            <a:pPr marL="0" indent="0">
              <a:buNone/>
            </a:pPr>
            <a:r>
              <a:rPr lang="en-US" b="0" u="none" dirty="0"/>
              <a:t>`4096` is the size</a:t>
            </a:r>
          </a:p>
          <a:p>
            <a:pPr marL="0" indent="0">
              <a:buNone/>
            </a:pPr>
            <a:r>
              <a:rPr lang="en-US" b="0" u="none" dirty="0"/>
              <a:t>`Jan  9 10:11` is the date/time of last access</a:t>
            </a:r>
          </a:p>
          <a:p>
            <a:pPr marL="0" indent="0">
              <a:buNone/>
            </a:pPr>
            <a:r>
              <a:rPr lang="en-US" b="0" u="none" dirty="0"/>
              <a:t>`documents` is the directory</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47</a:t>
            </a:fld>
            <a:endParaRPr lang="es-ES"/>
          </a:p>
        </p:txBody>
      </p:sp>
      <p:sp>
        <p:nvSpPr>
          <p:cNvPr id="7" name="Marcador de fecha 5">
            <a:extLst>
              <a:ext uri="{FF2B5EF4-FFF2-40B4-BE49-F238E27FC236}">
                <a16:creationId xmlns:a16="http://schemas.microsoft.com/office/drawing/2014/main" id="{631AA23C-9F9A-AA49-9AFC-B2C4724A68CD}"/>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797814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II</a:t>
            </a:r>
          </a:p>
        </p:txBody>
      </p:sp>
      <p:sp>
        <p:nvSpPr>
          <p:cNvPr id="3" name="2 Marcador de contenido"/>
          <p:cNvSpPr>
            <a:spLocks noGrp="1"/>
          </p:cNvSpPr>
          <p:nvPr>
            <p:ph idx="1"/>
          </p:nvPr>
        </p:nvSpPr>
        <p:spPr/>
        <p:txBody>
          <a:bodyPr/>
          <a:lstStyle/>
          <a:p>
            <a:pPr marL="0" indent="0">
              <a:buNone/>
            </a:pPr>
            <a:r>
              <a:rPr lang="en-GB" b="0" u="none" dirty="0"/>
              <a:t>Following previous example:</a:t>
            </a:r>
          </a:p>
          <a:p>
            <a:pPr marL="0" indent="0">
              <a:buNone/>
            </a:pPr>
            <a:endParaRPr lang="en-GB" b="0" u="none" dirty="0"/>
          </a:p>
          <a:p>
            <a:pPr marL="0" indent="0" algn="ctr">
              <a:buNone/>
            </a:pPr>
            <a:r>
              <a:rPr lang="fr-FR" b="0" u="none" dirty="0" err="1"/>
              <a:t>drwxrw</a:t>
            </a:r>
            <a:r>
              <a:rPr lang="fr-FR" b="0" u="none" dirty="0"/>
              <a:t>-r-- 2 user user 4096 Jan  9 10:11 documents</a:t>
            </a:r>
            <a:endParaRPr lang="en-US" b="0" u="none" dirty="0"/>
          </a:p>
          <a:p>
            <a:pPr marL="0" indent="0">
              <a:buNone/>
            </a:pPr>
            <a:endParaRPr lang="en-GB" b="0" u="none" dirty="0"/>
          </a:p>
          <a:p>
            <a:pPr marL="0" indent="0">
              <a:buNone/>
            </a:pPr>
            <a:r>
              <a:rPr lang="en-GB" b="0" u="none" dirty="0"/>
              <a:t>Permissions are listed in the first 10 characters-dash section. </a:t>
            </a:r>
          </a:p>
          <a:p>
            <a:pPr marL="0" indent="0">
              <a:buNone/>
            </a:pPr>
            <a:endParaRPr lang="en-GB" b="0" u="none" dirty="0"/>
          </a:p>
          <a:p>
            <a:pPr marL="0" indent="0">
              <a:buNone/>
            </a:pPr>
            <a:r>
              <a:rPr lang="en-GB" b="0" u="none" dirty="0"/>
              <a: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48</a:t>
            </a:fld>
            <a:endParaRPr lang="es-ES"/>
          </a:p>
        </p:txBody>
      </p:sp>
      <p:sp>
        <p:nvSpPr>
          <p:cNvPr id="7" name="Marcador de fecha 5">
            <a:extLst>
              <a:ext uri="{FF2B5EF4-FFF2-40B4-BE49-F238E27FC236}">
                <a16:creationId xmlns:a16="http://schemas.microsoft.com/office/drawing/2014/main" id="{EA9A03AB-4C5F-5943-9278-D814AC14EB23}"/>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765327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II</a:t>
            </a:r>
          </a:p>
        </p:txBody>
      </p:sp>
      <p:sp>
        <p:nvSpPr>
          <p:cNvPr id="3" name="2 Marcador de contenido"/>
          <p:cNvSpPr>
            <a:spLocks noGrp="1"/>
          </p:cNvSpPr>
          <p:nvPr>
            <p:ph idx="1"/>
          </p:nvPr>
        </p:nvSpPr>
        <p:spPr/>
        <p:txBody>
          <a:bodyPr/>
          <a:lstStyle/>
          <a:p>
            <a:pPr marL="0" indent="0">
              <a:buNone/>
            </a:pPr>
            <a:r>
              <a:rPr lang="en-GB" b="0" u="none" dirty="0"/>
              <a:t>Following previous example:</a:t>
            </a:r>
          </a:p>
          <a:p>
            <a:pPr marL="0" indent="0">
              <a:buNone/>
            </a:pPr>
            <a:endParaRPr lang="en-GB" b="0" u="none" dirty="0"/>
          </a:p>
          <a:p>
            <a:pPr marL="0" indent="0" algn="ctr">
              <a:buNone/>
            </a:pPr>
            <a:r>
              <a:rPr lang="fr-FR" b="0" u="none" dirty="0" err="1"/>
              <a:t>drwxrw</a:t>
            </a:r>
            <a:r>
              <a:rPr lang="fr-FR" b="0" u="none" dirty="0"/>
              <a:t>-r-- 2 user user 4096 Jan  9 10:11 documents</a:t>
            </a:r>
            <a:endParaRPr lang="en-US" b="0" u="none" dirty="0"/>
          </a:p>
          <a:p>
            <a:pPr marL="0" indent="0">
              <a:buNone/>
            </a:pPr>
            <a:endParaRPr lang="en-GB" b="0" u="none" dirty="0"/>
          </a:p>
          <a:p>
            <a:pPr marL="0" indent="0">
              <a:buNone/>
            </a:pPr>
            <a:r>
              <a:rPr lang="en-GB" b="0" u="none" dirty="0"/>
              <a:t>Permissions are listed in the first 10 characters-dash section. The section can be read as follows: </a:t>
            </a:r>
          </a:p>
          <a:p>
            <a:pPr marL="0" indent="0">
              <a:buNone/>
            </a:pPr>
            <a:endParaRPr lang="en-GB" b="0" u="none" dirty="0"/>
          </a:p>
          <a:p>
            <a:pPr marL="0" indent="0">
              <a:buNone/>
            </a:pPr>
            <a:r>
              <a:rPr lang="en-US" b="0" u="none" dirty="0"/>
              <a:t>`d` is a directory (`-` for files)</a:t>
            </a:r>
          </a:p>
          <a:p>
            <a:pPr marL="0" indent="0">
              <a:buNone/>
            </a:pPr>
            <a:r>
              <a:rPr lang="en-US" b="0" u="none" dirty="0"/>
              <a:t>`</a:t>
            </a:r>
            <a:r>
              <a:rPr lang="en-US" b="0" u="none" dirty="0" err="1"/>
              <a:t>rwx</a:t>
            </a:r>
            <a:r>
              <a:rPr lang="en-US" b="0" u="none" dirty="0"/>
              <a:t>` the user has read, write, and execute permissions</a:t>
            </a:r>
          </a:p>
          <a:p>
            <a:pPr marL="0" indent="0">
              <a:buNone/>
            </a:pPr>
            <a:r>
              <a:rPr lang="en-US" b="0" u="none" dirty="0"/>
              <a:t>`</a:t>
            </a:r>
            <a:r>
              <a:rPr lang="en-US" b="0" u="none" dirty="0" err="1"/>
              <a:t>rw</a:t>
            </a:r>
            <a:r>
              <a:rPr lang="en-US" b="0" u="none" dirty="0"/>
              <a:t>-` the group has read and write permissions</a:t>
            </a:r>
          </a:p>
          <a:p>
            <a:pPr marL="0" indent="0">
              <a:buNone/>
            </a:pPr>
            <a:r>
              <a:rPr lang="en-US" b="0" u="none" dirty="0"/>
              <a:t>`r--` all others have read only permissions</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49</a:t>
            </a:fld>
            <a:endParaRPr lang="es-ES"/>
          </a:p>
        </p:txBody>
      </p:sp>
      <p:sp>
        <p:nvSpPr>
          <p:cNvPr id="7" name="Marcador de fecha 5">
            <a:extLst>
              <a:ext uri="{FF2B5EF4-FFF2-40B4-BE49-F238E27FC236}">
                <a16:creationId xmlns:a16="http://schemas.microsoft.com/office/drawing/2014/main" id="{EA9A03AB-4C5F-5943-9278-D814AC14EB23}"/>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55904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9" name="Rectángulo 8">
            <a:extLst>
              <a:ext uri="{FF2B5EF4-FFF2-40B4-BE49-F238E27FC236}">
                <a16:creationId xmlns:a16="http://schemas.microsoft.com/office/drawing/2014/main" id="{B6A9281A-7AA6-C649-BCEB-138B54EA104C}"/>
              </a:ext>
            </a:extLst>
          </p:cNvPr>
          <p:cNvSpPr/>
          <p:nvPr/>
        </p:nvSpPr>
        <p:spPr>
          <a:xfrm>
            <a:off x="684024" y="2492896"/>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2620847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Modify Permissions</a:t>
            </a:r>
          </a:p>
        </p:txBody>
      </p:sp>
      <p:sp>
        <p:nvSpPr>
          <p:cNvPr id="3" name="2 Marcador de contenido"/>
          <p:cNvSpPr>
            <a:spLocks noGrp="1"/>
          </p:cNvSpPr>
          <p:nvPr>
            <p:ph idx="1"/>
          </p:nvPr>
        </p:nvSpPr>
        <p:spPr/>
        <p:txBody>
          <a:bodyPr>
            <a:normAutofit/>
          </a:bodyPr>
          <a:lstStyle/>
          <a:p>
            <a:pPr marL="0" indent="0">
              <a:buNone/>
            </a:pPr>
            <a:r>
              <a:rPr lang="en-GB" b="0" u="none"/>
              <a:t>You can only change permission on files you own, while root can change permissions on any file of the system.</a:t>
            </a:r>
          </a:p>
          <a:p>
            <a:pPr marL="0" indent="0">
              <a:buNone/>
            </a:pPr>
            <a:endParaRPr lang="en-GB" b="0" u="none"/>
          </a:p>
          <a:p>
            <a:pPr marL="0" indent="0">
              <a:buNone/>
            </a:pPr>
            <a:r>
              <a:rPr lang="en-GB" b="0" u="none"/>
              <a:t>To change permissions, use the commands:</a:t>
            </a:r>
          </a:p>
          <a:p>
            <a:r>
              <a:rPr lang="en-GB" b="0" u="none"/>
              <a:t>`</a:t>
            </a:r>
            <a:r>
              <a:rPr lang="en-GB" b="0" u="none" err="1"/>
              <a:t>chmod</a:t>
            </a:r>
            <a:r>
              <a:rPr lang="en-GB" b="0" u="none"/>
              <a:t>` – change permissions</a:t>
            </a:r>
          </a:p>
          <a:p>
            <a:r>
              <a:rPr lang="en-GB" b="0" u="none"/>
              <a:t>`</a:t>
            </a:r>
            <a:r>
              <a:rPr lang="en-GB" b="0" u="none" err="1"/>
              <a:t>chown</a:t>
            </a:r>
            <a:r>
              <a:rPr lang="en-GB" b="0" u="none"/>
              <a:t>` - change owner</a:t>
            </a:r>
          </a:p>
          <a:p>
            <a:endParaRPr lang="en-GB" b="0" u="none"/>
          </a:p>
          <a:p>
            <a:pPr marL="0" indent="0">
              <a:buNone/>
            </a:pPr>
            <a:r>
              <a:rPr lang="en-GB" b="0" u="none"/>
              <a:t>Permissions are usually managed in octal format, where every 3 characters group belonging to a set of permissions translates to a number ranging from 0 (---) to 7 (</a:t>
            </a:r>
            <a:r>
              <a:rPr lang="en-GB" b="0" u="none" err="1"/>
              <a:t>rwx</a:t>
            </a:r>
            <a:r>
              <a:rPr lang="en-GB" b="0" u="none"/>
              <a:t>), where r=4, w=2, and x=1. </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50</a:t>
            </a:fld>
            <a:endParaRPr lang="es-ES"/>
          </a:p>
        </p:txBody>
      </p:sp>
      <p:sp>
        <p:nvSpPr>
          <p:cNvPr id="7" name="Marcador de fecha 5">
            <a:extLst>
              <a:ext uri="{FF2B5EF4-FFF2-40B4-BE49-F238E27FC236}">
                <a16:creationId xmlns:a16="http://schemas.microsoft.com/office/drawing/2014/main" id="{1DF76BD6-3607-2F4C-85E2-E816E8F58A3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4852964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51</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Rectángulo 3">
            <a:extLst>
              <a:ext uri="{FF2B5EF4-FFF2-40B4-BE49-F238E27FC236}">
                <a16:creationId xmlns:a16="http://schemas.microsoft.com/office/drawing/2014/main" id="{8DB6EC53-7D5E-8246-9DC8-6875DACA0463}"/>
              </a:ext>
            </a:extLst>
          </p:cNvPr>
          <p:cNvSpPr/>
          <p:nvPr/>
        </p:nvSpPr>
        <p:spPr>
          <a:xfrm>
            <a:off x="479770" y="4077072"/>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49993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dirty="0"/>
              <a:t>Program that provides the traditional, text-only user interface.</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52</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4" name="Marcador de fecha 5">
            <a:extLst>
              <a:ext uri="{FF2B5EF4-FFF2-40B4-BE49-F238E27FC236}">
                <a16:creationId xmlns:a16="http://schemas.microsoft.com/office/drawing/2014/main" id="{C9632997-4614-B54F-8C1B-2E8AA21B64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cxnSp>
        <p:nvCxnSpPr>
          <p:cNvPr id="15" name="Conector recto de flecha 14">
            <a:extLst>
              <a:ext uri="{FF2B5EF4-FFF2-40B4-BE49-F238E27FC236}">
                <a16:creationId xmlns:a16="http://schemas.microsoft.com/office/drawing/2014/main" id="{D2609C9D-6A74-618C-C840-85EC297D46F1}"/>
              </a:ext>
            </a:extLst>
          </p:cNvPr>
          <p:cNvCxnSpPr>
            <a:cxnSpLocks/>
          </p:cNvCxnSpPr>
          <p:nvPr/>
        </p:nvCxnSpPr>
        <p:spPr>
          <a:xfrm flipV="1">
            <a:off x="5076056" y="2348880"/>
            <a:ext cx="576064" cy="648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58840B9-4665-609D-A4DE-0CCD4D76D65F}"/>
              </a:ext>
            </a:extLst>
          </p:cNvPr>
          <p:cNvCxnSpPr>
            <a:cxnSpLocks/>
          </p:cNvCxnSpPr>
          <p:nvPr/>
        </p:nvCxnSpPr>
        <p:spPr>
          <a:xfrm>
            <a:off x="5076056" y="2996951"/>
            <a:ext cx="0" cy="1152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2 Marcador de contenido">
            <a:extLst>
              <a:ext uri="{FF2B5EF4-FFF2-40B4-BE49-F238E27FC236}">
                <a16:creationId xmlns:a16="http://schemas.microsoft.com/office/drawing/2014/main" id="{2759C0FB-2F6B-81AD-5CAB-E5375192E248}"/>
              </a:ext>
            </a:extLst>
          </p:cNvPr>
          <p:cNvSpPr txBox="1">
            <a:spLocks/>
          </p:cNvSpPr>
          <p:nvPr/>
        </p:nvSpPr>
        <p:spPr>
          <a:xfrm>
            <a:off x="5648671" y="2114853"/>
            <a:ext cx="3038115" cy="2093743"/>
          </a:xfrm>
          <a:prstGeom prst="rect">
            <a:avLst/>
          </a:prstGeom>
          <a:ln w="57150">
            <a:solidFill>
              <a:schemeClr val="tx2">
                <a:lumMod val="40000"/>
                <a:lumOff val="6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b="0" u="none" dirty="0"/>
              <a:t>Command line</a:t>
            </a:r>
          </a:p>
        </p:txBody>
      </p:sp>
      <p:sp>
        <p:nvSpPr>
          <p:cNvPr id="21" name="2 Marcador de contenido">
            <a:extLst>
              <a:ext uri="{FF2B5EF4-FFF2-40B4-BE49-F238E27FC236}">
                <a16:creationId xmlns:a16="http://schemas.microsoft.com/office/drawing/2014/main" id="{75F8C100-B554-5E88-C8C2-B6B14B6A8A30}"/>
              </a:ext>
            </a:extLst>
          </p:cNvPr>
          <p:cNvSpPr txBox="1">
            <a:spLocks/>
          </p:cNvSpPr>
          <p:nvPr/>
        </p:nvSpPr>
        <p:spPr>
          <a:xfrm>
            <a:off x="3347863" y="4208596"/>
            <a:ext cx="3456385" cy="468054"/>
          </a:xfrm>
          <a:prstGeom prst="rect">
            <a:avLst/>
          </a:prstGeom>
          <a:ln w="38100">
            <a:solidFill>
              <a:schemeClr val="tx2">
                <a:lumMod val="40000"/>
                <a:lumOff val="60000"/>
              </a:schemeClr>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b="0" u="none" dirty="0"/>
              <a:t>Graphical user interface</a:t>
            </a:r>
          </a:p>
        </p:txBody>
      </p:sp>
      <p:pic>
        <p:nvPicPr>
          <p:cNvPr id="23" name="Imagen 22" descr="Texto&#10;&#10;Descripción generada automáticamente">
            <a:extLst>
              <a:ext uri="{FF2B5EF4-FFF2-40B4-BE49-F238E27FC236}">
                <a16:creationId xmlns:a16="http://schemas.microsoft.com/office/drawing/2014/main" id="{A44609D3-C2CB-7D8D-871C-5F7F28E83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688" y="2679780"/>
            <a:ext cx="2727442" cy="1424379"/>
          </a:xfrm>
          <a:prstGeom prst="rect">
            <a:avLst/>
          </a:prstGeom>
        </p:spPr>
      </p:pic>
      <p:pic>
        <p:nvPicPr>
          <p:cNvPr id="1026" name="Picture 2">
            <a:extLst>
              <a:ext uri="{FF2B5EF4-FFF2-40B4-BE49-F238E27FC236}">
                <a16:creationId xmlns:a16="http://schemas.microsoft.com/office/drawing/2014/main" id="{4328DF22-AF20-2217-2E4A-96B06C1BE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640" y="4787837"/>
            <a:ext cx="2590800"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81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p:cNvSpPr>
            <a:spLocks noGrp="1"/>
          </p:cNvSpPr>
          <p:nvPr>
            <p:ph idx="1"/>
          </p:nvPr>
        </p:nvSpPr>
        <p:spPr/>
        <p:txBody>
          <a:bodyPr>
            <a:normAutofit lnSpcReduction="10000"/>
          </a:bodyPr>
          <a:lstStyle/>
          <a:p>
            <a:pPr marL="299085" indent="-286385">
              <a:lnSpc>
                <a:spcPct val="100000"/>
              </a:lnSpc>
              <a:buFont typeface="Arial"/>
              <a:buChar char="•"/>
              <a:tabLst>
                <a:tab pos="299720" algn="l"/>
              </a:tabLst>
            </a:pPr>
            <a:r>
              <a:rPr lang="en-GB" sz="1800" b="0" u="none" spc="-10" dirty="0"/>
              <a:t>Shell waits for the user to write commands in a line called prompt.</a:t>
            </a:r>
          </a:p>
          <a:p>
            <a:pPr marL="299085" indent="-286385">
              <a:lnSpc>
                <a:spcPct val="100000"/>
              </a:lnSpc>
              <a:buFont typeface="Arial"/>
              <a:buChar char="•"/>
              <a:tabLst>
                <a:tab pos="299720" algn="l"/>
              </a:tabLst>
            </a:pPr>
            <a:r>
              <a:rPr lang="en-GB" sz="1800" b="0" u="none" spc="-10" dirty="0"/>
              <a:t>Prompt line gives some important information that can be easily understood:</a:t>
            </a:r>
          </a:p>
          <a:p>
            <a:pPr marL="299085" indent="-286385">
              <a:lnSpc>
                <a:spcPct val="100000"/>
              </a:lnSpc>
              <a:buFont typeface="Arial"/>
              <a:buChar char="•"/>
              <a:tabLst>
                <a:tab pos="299720" algn="l"/>
              </a:tabLst>
            </a:pPr>
            <a:endParaRPr lang="en-GB" sz="1800" b="0" u="none" spc="-10" dirty="0"/>
          </a:p>
          <a:p>
            <a:pPr marL="12700" indent="0">
              <a:lnSpc>
                <a:spcPct val="100000"/>
              </a:lnSpc>
              <a:buNone/>
              <a:tabLst>
                <a:tab pos="299720" algn="l"/>
              </a:tabLst>
            </a:pPr>
            <a:endParaRPr lang="en-GB" sz="1800" b="0" u="none" spc="-10" dirty="0"/>
          </a:p>
          <a:p>
            <a:pPr marL="299085" indent="-286385">
              <a:lnSpc>
                <a:spcPct val="100000"/>
              </a:lnSpc>
              <a:buFont typeface="Arial"/>
              <a:buChar char="•"/>
              <a:tabLst>
                <a:tab pos="299720" algn="l"/>
              </a:tabLst>
            </a:pPr>
            <a:endParaRPr lang="en-GB"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r>
              <a:rPr lang="en-GB" sz="1800" b="0" u="none" spc="-10" dirty="0"/>
              <a:t>This example prompt gives the information that the user is </a:t>
            </a:r>
            <a:r>
              <a:rPr lang="en-GB" sz="1800" b="0" u="none" spc="-10" dirty="0" err="1"/>
              <a:t>profesor</a:t>
            </a:r>
            <a:r>
              <a:rPr lang="en-GB" sz="1800" b="0" u="none" spc="-10" dirty="0"/>
              <a:t>, which has no admin privileges, which is connected to VM-NGS01 machine, and whose directory where the user is located is the folder </a:t>
            </a:r>
            <a:r>
              <a:rPr lang="en-GB" sz="1800" b="0" u="none" spc="-10" dirty="0" err="1"/>
              <a:t>Documentos</a:t>
            </a:r>
            <a:r>
              <a:rPr lang="en-GB" sz="1800" b="0" u="none" spc="-10" dirty="0"/>
              <a:t>.</a:t>
            </a:r>
            <a:endParaRPr lang="en-GB" b="0" u="none" dirty="0"/>
          </a:p>
        </p:txBody>
      </p:sp>
      <p:sp>
        <p:nvSpPr>
          <p:cNvPr id="11" name="Marcador de número de diapositiva 10"/>
          <p:cNvSpPr>
            <a:spLocks noGrp="1"/>
          </p:cNvSpPr>
          <p:nvPr>
            <p:ph type="sldNum" sz="quarter" idx="12"/>
          </p:nvPr>
        </p:nvSpPr>
        <p:spPr/>
        <p:txBody>
          <a:bodyPr/>
          <a:lstStyle/>
          <a:p>
            <a:fld id="{B6F15528-21DE-4FAA-801E-634DDDAF4B2B}" type="slidenum">
              <a:rPr lang="es-ES" smtClean="0"/>
              <a:t>53</a:t>
            </a:fld>
            <a:endParaRPr lang="es-ES" dirty="0"/>
          </a:p>
        </p:txBody>
      </p:sp>
      <p:grpSp>
        <p:nvGrpSpPr>
          <p:cNvPr id="16" name="Grupo 15"/>
          <p:cNvGrpSpPr/>
          <p:nvPr/>
        </p:nvGrpSpPr>
        <p:grpSpPr>
          <a:xfrm>
            <a:off x="901217" y="3125355"/>
            <a:ext cx="8402632" cy="1671797"/>
            <a:chOff x="1176528" y="3078985"/>
            <a:chExt cx="8402632" cy="1671797"/>
          </a:xfrm>
        </p:grpSpPr>
        <p:sp>
          <p:nvSpPr>
            <p:cNvPr id="3" name="object 3"/>
            <p:cNvSpPr/>
            <p:nvPr/>
          </p:nvSpPr>
          <p:spPr>
            <a:xfrm>
              <a:off x="4277989" y="3328414"/>
              <a:ext cx="470534" cy="135890"/>
            </a:xfrm>
            <a:custGeom>
              <a:avLst/>
              <a:gdLst/>
              <a:ahLst/>
              <a:cxnLst/>
              <a:rect l="l" t="t" r="r" b="b"/>
              <a:pathLst>
                <a:path w="470535" h="135889">
                  <a:moveTo>
                    <a:pt x="386884" y="88146"/>
                  </a:moveTo>
                  <a:lnTo>
                    <a:pt x="335554" y="108325"/>
                  </a:lnTo>
                  <a:lnTo>
                    <a:pt x="331866" y="116707"/>
                  </a:lnTo>
                  <a:lnTo>
                    <a:pt x="334914" y="124205"/>
                  </a:lnTo>
                  <a:lnTo>
                    <a:pt x="337840" y="131582"/>
                  </a:lnTo>
                  <a:lnTo>
                    <a:pt x="346222" y="135270"/>
                  </a:lnTo>
                  <a:lnTo>
                    <a:pt x="445140" y="96255"/>
                  </a:lnTo>
                  <a:lnTo>
                    <a:pt x="439673" y="96255"/>
                  </a:lnTo>
                  <a:lnTo>
                    <a:pt x="386884" y="88146"/>
                  </a:lnTo>
                  <a:close/>
                </a:path>
                <a:path w="470535" h="135889">
                  <a:moveTo>
                    <a:pt x="413573" y="77647"/>
                  </a:moveTo>
                  <a:lnTo>
                    <a:pt x="386884" y="88146"/>
                  </a:lnTo>
                  <a:lnTo>
                    <a:pt x="439673" y="96255"/>
                  </a:lnTo>
                  <a:lnTo>
                    <a:pt x="440148" y="93207"/>
                  </a:lnTo>
                  <a:lnTo>
                    <a:pt x="432815" y="93207"/>
                  </a:lnTo>
                  <a:lnTo>
                    <a:pt x="413573" y="77647"/>
                  </a:lnTo>
                  <a:close/>
                </a:path>
                <a:path w="470535" h="135889">
                  <a:moveTo>
                    <a:pt x="366643" y="2407"/>
                  </a:moveTo>
                  <a:lnTo>
                    <a:pt x="357499" y="3444"/>
                  </a:lnTo>
                  <a:lnTo>
                    <a:pt x="347471" y="15758"/>
                  </a:lnTo>
                  <a:lnTo>
                    <a:pt x="348355" y="24902"/>
                  </a:lnTo>
                  <a:lnTo>
                    <a:pt x="391191" y="59548"/>
                  </a:lnTo>
                  <a:lnTo>
                    <a:pt x="444124" y="67696"/>
                  </a:lnTo>
                  <a:lnTo>
                    <a:pt x="439673" y="96255"/>
                  </a:lnTo>
                  <a:lnTo>
                    <a:pt x="445140" y="96255"/>
                  </a:lnTo>
                  <a:lnTo>
                    <a:pt x="470275" y="86349"/>
                  </a:lnTo>
                  <a:lnTo>
                    <a:pt x="366643" y="2407"/>
                  </a:lnTo>
                  <a:close/>
                </a:path>
                <a:path w="470535" h="135889">
                  <a:moveTo>
                    <a:pt x="436625" y="68579"/>
                  </a:moveTo>
                  <a:lnTo>
                    <a:pt x="413573" y="77647"/>
                  </a:lnTo>
                  <a:lnTo>
                    <a:pt x="432815" y="93207"/>
                  </a:lnTo>
                  <a:lnTo>
                    <a:pt x="436625" y="68579"/>
                  </a:lnTo>
                  <a:close/>
                </a:path>
                <a:path w="470535" h="135889">
                  <a:moveTo>
                    <a:pt x="443986" y="68579"/>
                  </a:moveTo>
                  <a:lnTo>
                    <a:pt x="436625" y="68579"/>
                  </a:lnTo>
                  <a:lnTo>
                    <a:pt x="432815" y="93207"/>
                  </a:lnTo>
                  <a:lnTo>
                    <a:pt x="440148" y="93207"/>
                  </a:lnTo>
                  <a:lnTo>
                    <a:pt x="443986" y="68579"/>
                  </a:lnTo>
                  <a:close/>
                </a:path>
                <a:path w="470535" h="135889">
                  <a:moveTo>
                    <a:pt x="4328" y="0"/>
                  </a:moveTo>
                  <a:lnTo>
                    <a:pt x="0" y="28712"/>
                  </a:lnTo>
                  <a:lnTo>
                    <a:pt x="386884" y="88146"/>
                  </a:lnTo>
                  <a:lnTo>
                    <a:pt x="413573" y="77647"/>
                  </a:lnTo>
                  <a:lnTo>
                    <a:pt x="391191" y="59548"/>
                  </a:lnTo>
                  <a:lnTo>
                    <a:pt x="4328" y="0"/>
                  </a:lnTo>
                  <a:close/>
                </a:path>
                <a:path w="470535" h="135889">
                  <a:moveTo>
                    <a:pt x="391191" y="59548"/>
                  </a:moveTo>
                  <a:lnTo>
                    <a:pt x="413573" y="77647"/>
                  </a:lnTo>
                  <a:lnTo>
                    <a:pt x="436625" y="68579"/>
                  </a:lnTo>
                  <a:lnTo>
                    <a:pt x="443986" y="68579"/>
                  </a:lnTo>
                  <a:lnTo>
                    <a:pt x="444124" y="67696"/>
                  </a:lnTo>
                  <a:lnTo>
                    <a:pt x="391191" y="59548"/>
                  </a:lnTo>
                  <a:close/>
                </a:path>
              </a:pathLst>
            </a:custGeom>
            <a:solidFill>
              <a:srgbClr val="000000"/>
            </a:solidFill>
          </p:spPr>
          <p:txBody>
            <a:bodyPr wrap="square" lIns="0" tIns="0" rIns="0" bIns="0" rtlCol="0"/>
            <a:lstStyle/>
            <a:p>
              <a:endParaRPr dirty="0"/>
            </a:p>
          </p:txBody>
        </p:sp>
        <p:sp>
          <p:nvSpPr>
            <p:cNvPr id="4" name="object 4"/>
            <p:cNvSpPr/>
            <p:nvPr/>
          </p:nvSpPr>
          <p:spPr>
            <a:xfrm>
              <a:off x="1176528" y="3200400"/>
              <a:ext cx="3019043" cy="277367"/>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1553586" y="3487551"/>
              <a:ext cx="134620" cy="864235"/>
            </a:xfrm>
            <a:custGeom>
              <a:avLst/>
              <a:gdLst/>
              <a:ahLst/>
              <a:cxnLst/>
              <a:rect l="l" t="t" r="r" b="b"/>
              <a:pathLst>
                <a:path w="134619" h="864235">
                  <a:moveTo>
                    <a:pt x="16133" y="731900"/>
                  </a:moveTo>
                  <a:lnTo>
                    <a:pt x="2285" y="740033"/>
                  </a:lnTo>
                  <a:lnTo>
                    <a:pt x="0" y="748796"/>
                  </a:lnTo>
                  <a:lnTo>
                    <a:pt x="67187" y="864107"/>
                  </a:lnTo>
                  <a:lnTo>
                    <a:pt x="83980" y="835283"/>
                  </a:lnTo>
                  <a:lnTo>
                    <a:pt x="52709" y="835283"/>
                  </a:lnTo>
                  <a:lnTo>
                    <a:pt x="52709" y="781895"/>
                  </a:lnTo>
                  <a:lnTo>
                    <a:pt x="28955" y="741176"/>
                  </a:lnTo>
                  <a:lnTo>
                    <a:pt x="25027" y="734318"/>
                  </a:lnTo>
                  <a:lnTo>
                    <a:pt x="16133" y="731900"/>
                  </a:lnTo>
                  <a:close/>
                </a:path>
                <a:path w="134619" h="864235">
                  <a:moveTo>
                    <a:pt x="52709" y="781895"/>
                  </a:moveTo>
                  <a:lnTo>
                    <a:pt x="52709" y="835283"/>
                  </a:lnTo>
                  <a:lnTo>
                    <a:pt x="81665" y="835283"/>
                  </a:lnTo>
                  <a:lnTo>
                    <a:pt x="81665" y="828044"/>
                  </a:lnTo>
                  <a:lnTo>
                    <a:pt x="54745" y="828044"/>
                  </a:lnTo>
                  <a:lnTo>
                    <a:pt x="67187" y="806715"/>
                  </a:lnTo>
                  <a:lnTo>
                    <a:pt x="52709" y="781895"/>
                  </a:lnTo>
                  <a:close/>
                </a:path>
                <a:path w="134619" h="864235">
                  <a:moveTo>
                    <a:pt x="118241" y="731900"/>
                  </a:moveTo>
                  <a:lnTo>
                    <a:pt x="109346" y="734318"/>
                  </a:lnTo>
                  <a:lnTo>
                    <a:pt x="105418" y="741176"/>
                  </a:lnTo>
                  <a:lnTo>
                    <a:pt x="81665" y="781895"/>
                  </a:lnTo>
                  <a:lnTo>
                    <a:pt x="81665" y="835283"/>
                  </a:lnTo>
                  <a:lnTo>
                    <a:pt x="83980" y="835283"/>
                  </a:lnTo>
                  <a:lnTo>
                    <a:pt x="134374" y="748796"/>
                  </a:lnTo>
                  <a:lnTo>
                    <a:pt x="132088" y="740033"/>
                  </a:lnTo>
                  <a:lnTo>
                    <a:pt x="118241" y="731900"/>
                  </a:lnTo>
                  <a:close/>
                </a:path>
                <a:path w="134619" h="864235">
                  <a:moveTo>
                    <a:pt x="67187" y="806715"/>
                  </a:moveTo>
                  <a:lnTo>
                    <a:pt x="54745" y="828044"/>
                  </a:lnTo>
                  <a:lnTo>
                    <a:pt x="79628" y="828044"/>
                  </a:lnTo>
                  <a:lnTo>
                    <a:pt x="67187" y="806715"/>
                  </a:lnTo>
                  <a:close/>
                </a:path>
                <a:path w="134619" h="864235">
                  <a:moveTo>
                    <a:pt x="81665" y="781895"/>
                  </a:moveTo>
                  <a:lnTo>
                    <a:pt x="67187" y="806715"/>
                  </a:lnTo>
                  <a:lnTo>
                    <a:pt x="79628" y="828044"/>
                  </a:lnTo>
                  <a:lnTo>
                    <a:pt x="81665" y="828044"/>
                  </a:lnTo>
                  <a:lnTo>
                    <a:pt x="81665" y="781895"/>
                  </a:lnTo>
                  <a:close/>
                </a:path>
                <a:path w="134619" h="864235">
                  <a:moveTo>
                    <a:pt x="81665" y="0"/>
                  </a:moveTo>
                  <a:lnTo>
                    <a:pt x="52709" y="0"/>
                  </a:lnTo>
                  <a:lnTo>
                    <a:pt x="52709" y="781895"/>
                  </a:lnTo>
                  <a:lnTo>
                    <a:pt x="67187" y="806715"/>
                  </a:lnTo>
                  <a:lnTo>
                    <a:pt x="81665" y="781895"/>
                  </a:lnTo>
                  <a:lnTo>
                    <a:pt x="81665" y="0"/>
                  </a:lnTo>
                  <a:close/>
                </a:path>
              </a:pathLst>
            </a:custGeom>
            <a:solidFill>
              <a:srgbClr val="000000"/>
            </a:solidFill>
          </p:spPr>
          <p:txBody>
            <a:bodyPr wrap="square" lIns="0" tIns="0" rIns="0" bIns="0" rtlCol="0"/>
            <a:lstStyle/>
            <a:p>
              <a:endParaRPr dirty="0"/>
            </a:p>
          </p:txBody>
        </p:sp>
        <p:sp>
          <p:nvSpPr>
            <p:cNvPr id="6" name="object 6"/>
            <p:cNvSpPr/>
            <p:nvPr/>
          </p:nvSpPr>
          <p:spPr>
            <a:xfrm>
              <a:off x="2254376" y="3483984"/>
              <a:ext cx="195580" cy="579755"/>
            </a:xfrm>
            <a:custGeom>
              <a:avLst/>
              <a:gdLst/>
              <a:ahLst/>
              <a:cxnLst/>
              <a:rect l="l" t="t" r="r" b="b"/>
              <a:pathLst>
                <a:path w="195580" h="579754">
                  <a:moveTo>
                    <a:pt x="76580" y="463814"/>
                  </a:moveTo>
                  <a:lnTo>
                    <a:pt x="65150" y="475000"/>
                  </a:lnTo>
                  <a:lnTo>
                    <a:pt x="65019" y="484144"/>
                  </a:lnTo>
                  <a:lnTo>
                    <a:pt x="158114" y="579638"/>
                  </a:lnTo>
                  <a:lnTo>
                    <a:pt x="165214" y="555254"/>
                  </a:lnTo>
                  <a:lnTo>
                    <a:pt x="137159" y="555254"/>
                  </a:lnTo>
                  <a:lnTo>
                    <a:pt x="124172" y="503352"/>
                  </a:lnTo>
                  <a:lnTo>
                    <a:pt x="85724" y="463936"/>
                  </a:lnTo>
                  <a:lnTo>
                    <a:pt x="76580" y="463814"/>
                  </a:lnTo>
                  <a:close/>
                </a:path>
                <a:path w="195580" h="579754">
                  <a:moveTo>
                    <a:pt x="124172" y="503352"/>
                  </a:moveTo>
                  <a:lnTo>
                    <a:pt x="137159" y="555254"/>
                  </a:lnTo>
                  <a:lnTo>
                    <a:pt x="165222" y="548274"/>
                  </a:lnTo>
                  <a:lnTo>
                    <a:pt x="165093" y="547756"/>
                  </a:lnTo>
                  <a:lnTo>
                    <a:pt x="137291" y="547756"/>
                  </a:lnTo>
                  <a:lnTo>
                    <a:pt x="144217" y="523899"/>
                  </a:lnTo>
                  <a:lnTo>
                    <a:pt x="124172" y="503352"/>
                  </a:lnTo>
                  <a:close/>
                </a:path>
                <a:path w="195580" h="579754">
                  <a:moveTo>
                    <a:pt x="175640" y="439033"/>
                  </a:moveTo>
                  <a:lnTo>
                    <a:pt x="167639" y="443483"/>
                  </a:lnTo>
                  <a:lnTo>
                    <a:pt x="165353" y="451103"/>
                  </a:lnTo>
                  <a:lnTo>
                    <a:pt x="152232" y="496296"/>
                  </a:lnTo>
                  <a:lnTo>
                    <a:pt x="165222" y="548274"/>
                  </a:lnTo>
                  <a:lnTo>
                    <a:pt x="137159" y="555254"/>
                  </a:lnTo>
                  <a:lnTo>
                    <a:pt x="165214" y="555254"/>
                  </a:lnTo>
                  <a:lnTo>
                    <a:pt x="193166" y="459242"/>
                  </a:lnTo>
                  <a:lnTo>
                    <a:pt x="195321" y="451500"/>
                  </a:lnTo>
                  <a:lnTo>
                    <a:pt x="191012" y="443483"/>
                  </a:lnTo>
                  <a:lnTo>
                    <a:pt x="183260" y="441319"/>
                  </a:lnTo>
                  <a:lnTo>
                    <a:pt x="175640" y="439033"/>
                  </a:lnTo>
                  <a:close/>
                </a:path>
                <a:path w="195580" h="579754">
                  <a:moveTo>
                    <a:pt x="144217" y="523899"/>
                  </a:moveTo>
                  <a:lnTo>
                    <a:pt x="137291" y="547756"/>
                  </a:lnTo>
                  <a:lnTo>
                    <a:pt x="161543" y="541660"/>
                  </a:lnTo>
                  <a:lnTo>
                    <a:pt x="144217" y="523899"/>
                  </a:lnTo>
                  <a:close/>
                </a:path>
                <a:path w="195580" h="579754">
                  <a:moveTo>
                    <a:pt x="152232" y="496296"/>
                  </a:moveTo>
                  <a:lnTo>
                    <a:pt x="144217" y="523899"/>
                  </a:lnTo>
                  <a:lnTo>
                    <a:pt x="161543" y="541660"/>
                  </a:lnTo>
                  <a:lnTo>
                    <a:pt x="137291" y="547756"/>
                  </a:lnTo>
                  <a:lnTo>
                    <a:pt x="165093" y="547756"/>
                  </a:lnTo>
                  <a:lnTo>
                    <a:pt x="152232" y="496296"/>
                  </a:lnTo>
                  <a:close/>
                </a:path>
                <a:path w="195580" h="579754">
                  <a:moveTo>
                    <a:pt x="28193" y="0"/>
                  </a:moveTo>
                  <a:lnTo>
                    <a:pt x="0" y="7132"/>
                  </a:lnTo>
                  <a:lnTo>
                    <a:pt x="124172" y="503352"/>
                  </a:lnTo>
                  <a:lnTo>
                    <a:pt x="144217" y="523899"/>
                  </a:lnTo>
                  <a:lnTo>
                    <a:pt x="152232" y="496296"/>
                  </a:lnTo>
                  <a:lnTo>
                    <a:pt x="28193" y="0"/>
                  </a:lnTo>
                  <a:close/>
                </a:path>
              </a:pathLst>
            </a:custGeom>
            <a:solidFill>
              <a:srgbClr val="000000"/>
            </a:solidFill>
          </p:spPr>
          <p:txBody>
            <a:bodyPr wrap="square" lIns="0" tIns="0" rIns="0" bIns="0" rtlCol="0"/>
            <a:lstStyle/>
            <a:p>
              <a:endParaRPr dirty="0"/>
            </a:p>
          </p:txBody>
        </p:sp>
        <p:sp>
          <p:nvSpPr>
            <p:cNvPr id="7" name="object 7"/>
            <p:cNvSpPr/>
            <p:nvPr/>
          </p:nvSpPr>
          <p:spPr>
            <a:xfrm>
              <a:off x="3509009" y="3477767"/>
              <a:ext cx="273050" cy="297815"/>
            </a:xfrm>
            <a:custGeom>
              <a:avLst/>
              <a:gdLst/>
              <a:ahLst/>
              <a:cxnLst/>
              <a:rect l="l" t="t" r="r" b="b"/>
              <a:pathLst>
                <a:path w="273050" h="297814">
                  <a:moveTo>
                    <a:pt x="153923" y="230123"/>
                  </a:moveTo>
                  <a:lnTo>
                    <a:pt x="145785" y="234330"/>
                  </a:lnTo>
                  <a:lnTo>
                    <a:pt x="143377" y="242072"/>
                  </a:lnTo>
                  <a:lnTo>
                    <a:pt x="140969" y="249692"/>
                  </a:lnTo>
                  <a:lnTo>
                    <a:pt x="145176" y="257799"/>
                  </a:lnTo>
                  <a:lnTo>
                    <a:pt x="272430" y="297820"/>
                  </a:lnTo>
                  <a:lnTo>
                    <a:pt x="269976" y="286268"/>
                  </a:lnTo>
                  <a:lnTo>
                    <a:pt x="242437" y="286268"/>
                  </a:lnTo>
                  <a:lnTo>
                    <a:pt x="206466" y="246696"/>
                  </a:lnTo>
                  <a:lnTo>
                    <a:pt x="153923" y="230123"/>
                  </a:lnTo>
                  <a:close/>
                </a:path>
                <a:path w="273050" h="297814">
                  <a:moveTo>
                    <a:pt x="206466" y="246696"/>
                  </a:moveTo>
                  <a:lnTo>
                    <a:pt x="242437" y="286268"/>
                  </a:lnTo>
                  <a:lnTo>
                    <a:pt x="249828" y="279532"/>
                  </a:lnTo>
                  <a:lnTo>
                    <a:pt x="238902" y="279532"/>
                  </a:lnTo>
                  <a:lnTo>
                    <a:pt x="233763" y="255304"/>
                  </a:lnTo>
                  <a:lnTo>
                    <a:pt x="206466" y="246696"/>
                  </a:lnTo>
                  <a:close/>
                </a:path>
                <a:path w="273050" h="297814">
                  <a:moveTo>
                    <a:pt x="236981" y="162427"/>
                  </a:moveTo>
                  <a:lnTo>
                    <a:pt x="221376" y="165750"/>
                  </a:lnTo>
                  <a:lnTo>
                    <a:pt x="216407" y="173370"/>
                  </a:lnTo>
                  <a:lnTo>
                    <a:pt x="218053" y="181234"/>
                  </a:lnTo>
                  <a:lnTo>
                    <a:pt x="227812" y="227243"/>
                  </a:lnTo>
                  <a:lnTo>
                    <a:pt x="263773" y="266821"/>
                  </a:lnTo>
                  <a:lnTo>
                    <a:pt x="242437" y="286268"/>
                  </a:lnTo>
                  <a:lnTo>
                    <a:pt x="269976" y="286268"/>
                  </a:lnTo>
                  <a:lnTo>
                    <a:pt x="244723" y="167396"/>
                  </a:lnTo>
                  <a:lnTo>
                    <a:pt x="236981" y="162427"/>
                  </a:lnTo>
                  <a:close/>
                </a:path>
                <a:path w="273050" h="297814">
                  <a:moveTo>
                    <a:pt x="233763" y="255304"/>
                  </a:moveTo>
                  <a:lnTo>
                    <a:pt x="238902" y="279532"/>
                  </a:lnTo>
                  <a:lnTo>
                    <a:pt x="257434" y="262768"/>
                  </a:lnTo>
                  <a:lnTo>
                    <a:pt x="233763" y="255304"/>
                  </a:lnTo>
                  <a:close/>
                </a:path>
                <a:path w="273050" h="297814">
                  <a:moveTo>
                    <a:pt x="227812" y="227243"/>
                  </a:moveTo>
                  <a:lnTo>
                    <a:pt x="233763" y="255304"/>
                  </a:lnTo>
                  <a:lnTo>
                    <a:pt x="257434" y="262768"/>
                  </a:lnTo>
                  <a:lnTo>
                    <a:pt x="238902" y="279532"/>
                  </a:lnTo>
                  <a:lnTo>
                    <a:pt x="249828" y="279532"/>
                  </a:lnTo>
                  <a:lnTo>
                    <a:pt x="263773" y="266821"/>
                  </a:lnTo>
                  <a:lnTo>
                    <a:pt x="227812" y="227243"/>
                  </a:lnTo>
                  <a:close/>
                </a:path>
                <a:path w="273050" h="297814">
                  <a:moveTo>
                    <a:pt x="21335" y="0"/>
                  </a:moveTo>
                  <a:lnTo>
                    <a:pt x="0" y="19568"/>
                  </a:lnTo>
                  <a:lnTo>
                    <a:pt x="206466" y="246696"/>
                  </a:lnTo>
                  <a:lnTo>
                    <a:pt x="233763" y="255304"/>
                  </a:lnTo>
                  <a:lnTo>
                    <a:pt x="227812" y="227243"/>
                  </a:lnTo>
                  <a:lnTo>
                    <a:pt x="21335" y="0"/>
                  </a:lnTo>
                  <a:close/>
                </a:path>
              </a:pathLst>
            </a:custGeom>
            <a:solidFill>
              <a:srgbClr val="000000"/>
            </a:solidFill>
          </p:spPr>
          <p:txBody>
            <a:bodyPr wrap="square" lIns="0" tIns="0" rIns="0" bIns="0" rtlCol="0"/>
            <a:lstStyle/>
            <a:p>
              <a:endParaRPr dirty="0"/>
            </a:p>
          </p:txBody>
        </p:sp>
        <p:sp>
          <p:nvSpPr>
            <p:cNvPr id="13" name="CuadroTexto 12"/>
            <p:cNvSpPr txBox="1"/>
            <p:nvPr/>
          </p:nvSpPr>
          <p:spPr>
            <a:xfrm>
              <a:off x="2292985" y="4104451"/>
              <a:ext cx="6716351" cy="646331"/>
            </a:xfrm>
            <a:prstGeom prst="rect">
              <a:avLst/>
            </a:prstGeom>
            <a:noFill/>
          </p:spPr>
          <p:txBody>
            <a:bodyPr wrap="square" rtlCol="0">
              <a:spAutoFit/>
            </a:bodyPr>
            <a:lstStyle/>
            <a:p>
              <a:r>
                <a:rPr lang="es-ES" spc="-10" dirty="0" err="1">
                  <a:latin typeface="Consolas" panose="020B0609020204030204" pitchFamily="49" charset="0"/>
                  <a:cs typeface="Consolas" panose="020B0609020204030204" pitchFamily="49" charset="0"/>
                </a:rPr>
                <a:t>H</a:t>
              </a:r>
              <a:r>
                <a:rPr lang="es-ES" spc="-5" dirty="0" err="1">
                  <a:latin typeface="Consolas" panose="020B0609020204030204" pitchFamily="49" charset="0"/>
                  <a:cs typeface="Consolas" panose="020B0609020204030204" pitchFamily="49" charset="0"/>
                </a:rPr>
                <a:t>o</a:t>
              </a:r>
              <a:r>
                <a:rPr lang="es-ES" dirty="0" err="1">
                  <a:latin typeface="Consolas" panose="020B0609020204030204" pitchFamily="49" charset="0"/>
                  <a:cs typeface="Consolas" panose="020B0609020204030204" pitchFamily="49" charset="0"/>
                </a:rPr>
                <a:t>st</a:t>
              </a:r>
              <a:r>
                <a:rPr lang="es-ES" spc="-5" dirty="0" err="1">
                  <a:latin typeface="Consolas" panose="020B0609020204030204" pitchFamily="49" charset="0"/>
                  <a:cs typeface="Consolas" panose="020B0609020204030204" pitchFamily="49" charset="0"/>
                </a:rPr>
                <a:t>na</a:t>
              </a:r>
              <a:r>
                <a:rPr lang="es-ES" spc="-10" dirty="0" err="1">
                  <a:latin typeface="Consolas" panose="020B0609020204030204" pitchFamily="49" charset="0"/>
                  <a:cs typeface="Consolas" panose="020B0609020204030204" pitchFamily="49" charset="0"/>
                </a:rPr>
                <a:t>m</a:t>
              </a:r>
              <a:r>
                <a:rPr lang="es-ES" dirty="0" err="1">
                  <a:latin typeface="Consolas" panose="020B0609020204030204" pitchFamily="49" charset="0"/>
                  <a:cs typeface="Consolas" panose="020B0609020204030204" pitchFamily="49" charset="0"/>
                </a:rPr>
                <a:t>e</a:t>
              </a:r>
              <a:r>
                <a:rPr lang="es-ES" spc="-5" dirty="0">
                  <a:latin typeface="Consolas" panose="020B0609020204030204" pitchFamily="49" charset="0"/>
                  <a:cs typeface="Consolas" panose="020B0609020204030204" pitchFamily="49" charset="0"/>
                </a:rPr>
                <a:t> </a:t>
              </a:r>
              <a:r>
                <a:rPr lang="es-ES" dirty="0">
                  <a:latin typeface="Consolas" panose="020B0609020204030204" pitchFamily="49" charset="0"/>
                  <a:cs typeface="Consolas" panose="020B0609020204030204" pitchFamily="49" charset="0"/>
                </a:rPr>
                <a:t>(</a:t>
              </a:r>
              <a:r>
                <a:rPr lang="es-ES" spc="-10" dirty="0" err="1">
                  <a:latin typeface="Consolas" panose="020B0609020204030204" pitchFamily="49" charset="0"/>
                  <a:cs typeface="Consolas" panose="020B0609020204030204" pitchFamily="49" charset="0"/>
                </a:rPr>
                <a:t>machine’s</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name</a:t>
              </a:r>
              <a:r>
                <a:rPr lang="es-ES" spc="-5" dirty="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endParaRPr lang="es-ES" dirty="0"/>
            </a:p>
          </p:txBody>
        </p:sp>
        <p:sp>
          <p:nvSpPr>
            <p:cNvPr id="14" name="CuadroTexto 13"/>
            <p:cNvSpPr txBox="1"/>
            <p:nvPr/>
          </p:nvSpPr>
          <p:spPr>
            <a:xfrm>
              <a:off x="3713362" y="3802092"/>
              <a:ext cx="5865798" cy="646331"/>
            </a:xfrm>
            <a:prstGeom prst="rect">
              <a:avLst/>
            </a:prstGeom>
            <a:noFill/>
          </p:spPr>
          <p:txBody>
            <a:bodyPr wrap="square" rtlCol="0">
              <a:spAutoFit/>
            </a:bodyPr>
            <a:lstStyle/>
            <a:p>
              <a:pPr algn="just">
                <a:lnSpc>
                  <a:spcPct val="100000"/>
                </a:lnSpc>
                <a:buNone/>
              </a:pPr>
              <a:r>
                <a:rPr lang="es-ES" spc="-10" dirty="0" err="1">
                  <a:latin typeface="Consolas" panose="020B0609020204030204" pitchFamily="49" charset="0"/>
                  <a:cs typeface="Consolas" panose="020B0609020204030204" pitchFamily="49" charset="0"/>
                </a:rPr>
                <a:t>Current</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directory</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pwd</a:t>
              </a:r>
              <a:r>
                <a:rPr lang="es-ES" spc="-10" dirty="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pPr algn="just"/>
              <a:endParaRPr lang="es-ES" dirty="0"/>
            </a:p>
          </p:txBody>
        </p:sp>
        <p:sp>
          <p:nvSpPr>
            <p:cNvPr id="15" name="CuadroTexto 14"/>
            <p:cNvSpPr txBox="1"/>
            <p:nvPr/>
          </p:nvSpPr>
          <p:spPr>
            <a:xfrm>
              <a:off x="4721570" y="3078985"/>
              <a:ext cx="4069768" cy="923330"/>
            </a:xfrm>
            <a:prstGeom prst="rect">
              <a:avLst/>
            </a:prstGeom>
            <a:noFill/>
          </p:spPr>
          <p:txBody>
            <a:bodyPr wrap="square" rtlCol="0">
              <a:spAutoFit/>
            </a:bodyPr>
            <a:lstStyle/>
            <a:p>
              <a:pPr algn="just">
                <a:lnSpc>
                  <a:spcPct val="100000"/>
                </a:lnSpc>
                <a:buNone/>
              </a:pPr>
              <a:r>
                <a:rPr lang="en-GB" b="1" dirty="0">
                  <a:latin typeface="Consolas" panose="020B0609020204030204" pitchFamily="49" charset="0"/>
                  <a:cs typeface="Consolas" panose="020B0609020204030204" pitchFamily="49" charset="0"/>
                </a:rPr>
                <a:t>$</a:t>
              </a:r>
              <a:r>
                <a:rPr lang="en-GB" b="1" spc="30" dirty="0">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no privileges</a:t>
              </a:r>
              <a:endParaRPr lang="en-GB" spc="-5" dirty="0">
                <a:latin typeface="Consolas" panose="020B0609020204030204" pitchFamily="49" charset="0"/>
                <a:cs typeface="Consolas" panose="020B0609020204030204" pitchFamily="49" charset="0"/>
              </a:endParaRPr>
            </a:p>
            <a:p>
              <a:pPr algn="just"/>
              <a:r>
                <a:rPr lang="es-ES" b="1" dirty="0">
                  <a:latin typeface="Consolas" panose="020B0609020204030204" pitchFamily="49" charset="0"/>
                  <a:cs typeface="Consolas" panose="020B0609020204030204" pitchFamily="49" charset="0"/>
                </a:rPr>
                <a:t>#</a:t>
              </a:r>
              <a:r>
                <a:rPr lang="en-GB" b="1" spc="30" dirty="0">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privileges</a:t>
              </a:r>
              <a:endParaRPr lang="es-ES" dirty="0">
                <a:latin typeface="Consolas" panose="020B0609020204030204" pitchFamily="49" charset="0"/>
                <a:cs typeface="Consolas" panose="020B0609020204030204" pitchFamily="49" charset="0"/>
              </a:endParaRPr>
            </a:p>
            <a:p>
              <a:pPr algn="just"/>
              <a:endParaRPr lang="es-ES" dirty="0"/>
            </a:p>
          </p:txBody>
        </p:sp>
      </p:grpSp>
      <p:sp>
        <p:nvSpPr>
          <p:cNvPr id="20" name="CuadroTexto 19">
            <a:extLst>
              <a:ext uri="{FF2B5EF4-FFF2-40B4-BE49-F238E27FC236}">
                <a16:creationId xmlns:a16="http://schemas.microsoft.com/office/drawing/2014/main" id="{0A035D65-E0E6-40C3-8EBD-9CDACB3DC08A}"/>
              </a:ext>
            </a:extLst>
          </p:cNvPr>
          <p:cNvSpPr txBox="1"/>
          <p:nvPr/>
        </p:nvSpPr>
        <p:spPr>
          <a:xfrm>
            <a:off x="1111021" y="4437112"/>
            <a:ext cx="4654060" cy="369332"/>
          </a:xfrm>
          <a:prstGeom prst="rect">
            <a:avLst/>
          </a:prstGeom>
          <a:noFill/>
        </p:spPr>
        <p:txBody>
          <a:bodyPr wrap="square">
            <a:spAutoFit/>
          </a:bodyPr>
          <a:lstStyle/>
          <a:p>
            <a:r>
              <a:rPr lang="es-ES" dirty="0"/>
              <a:t>User </a:t>
            </a:r>
            <a:r>
              <a:rPr lang="es-ES" dirty="0" err="1"/>
              <a:t>name</a:t>
            </a:r>
            <a:endParaRPr lang="es-ES" dirty="0"/>
          </a:p>
        </p:txBody>
      </p:sp>
      <p:sp>
        <p:nvSpPr>
          <p:cNvPr id="21" name="Marcador de fecha 5">
            <a:extLst>
              <a:ext uri="{FF2B5EF4-FFF2-40B4-BE49-F238E27FC236}">
                <a16:creationId xmlns:a16="http://schemas.microsoft.com/office/drawing/2014/main" id="{3B0419C7-D2FD-CD42-9C7A-AE3A57854701}"/>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22" name="4 Marcador de pie de página">
            <a:extLst>
              <a:ext uri="{FF2B5EF4-FFF2-40B4-BE49-F238E27FC236}">
                <a16:creationId xmlns:a16="http://schemas.microsoft.com/office/drawing/2014/main" id="{BA1D6AD5-EBFF-7947-8812-42A05C406B8C}"/>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24" name="1 Título">
            <a:extLst>
              <a:ext uri="{FF2B5EF4-FFF2-40B4-BE49-F238E27FC236}">
                <a16:creationId xmlns:a16="http://schemas.microsoft.com/office/drawing/2014/main" id="{6BAFBE1A-6AD8-7646-AB00-AF358826EAEB}"/>
              </a:ext>
            </a:extLst>
          </p:cNvPr>
          <p:cNvSpPr>
            <a:spLocks noGrp="1"/>
          </p:cNvSpPr>
          <p:nvPr>
            <p:ph type="title"/>
          </p:nvPr>
        </p:nvSpPr>
        <p:spPr>
          <a:xfrm>
            <a:off x="457200" y="692696"/>
            <a:ext cx="8229600" cy="792088"/>
          </a:xfrm>
        </p:spPr>
        <p:txBody>
          <a:bodyPr/>
          <a:lstStyle/>
          <a:p>
            <a:r>
              <a:rPr lang="en-GB" dirty="0"/>
              <a:t>Basic Commands – Shell’s prompt</a:t>
            </a:r>
          </a:p>
        </p:txBody>
      </p:sp>
    </p:spTree>
    <p:extLst>
      <p:ext uri="{BB962C8B-B14F-4D97-AF65-F5344CB8AC3E}">
        <p14:creationId xmlns:p14="http://schemas.microsoft.com/office/powerpoint/2010/main" val="2713421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Basic Commands</a:t>
            </a:r>
          </a:p>
        </p:txBody>
      </p:sp>
      <p:sp>
        <p:nvSpPr>
          <p:cNvPr id="3" name="2 Marcador de contenido"/>
          <p:cNvSpPr>
            <a:spLocks noGrp="1"/>
          </p:cNvSpPr>
          <p:nvPr>
            <p:ph idx="1"/>
          </p:nvPr>
        </p:nvSpPr>
        <p:spPr/>
        <p:txBody>
          <a:bodyPr>
            <a:normAutofit fontScale="92500" lnSpcReduction="10000"/>
          </a:bodyPr>
          <a:lstStyle/>
          <a:p>
            <a:pPr>
              <a:lnSpc>
                <a:spcPct val="150000"/>
              </a:lnSpc>
            </a:pPr>
            <a:r>
              <a:rPr lang="en-GB" u="none" dirty="0"/>
              <a:t>`</a:t>
            </a:r>
            <a:r>
              <a:rPr lang="en-GB" u="none" dirty="0" err="1"/>
              <a:t>pwd</a:t>
            </a:r>
            <a:r>
              <a:rPr lang="en-GB" u="none" dirty="0"/>
              <a:t>` </a:t>
            </a:r>
            <a:r>
              <a:rPr lang="en-GB" b="0" u="none" dirty="0"/>
              <a:t>- display your present working directory</a:t>
            </a:r>
            <a:endParaRPr lang="en-GB" u="none" dirty="0"/>
          </a:p>
          <a:p>
            <a:pPr>
              <a:lnSpc>
                <a:spcPct val="150000"/>
              </a:lnSpc>
            </a:pPr>
            <a:r>
              <a:rPr lang="en-GB" u="none" dirty="0"/>
              <a:t>`ls`</a:t>
            </a:r>
            <a:r>
              <a:rPr lang="en-GB" b="0" u="none" dirty="0"/>
              <a:t>- list contents</a:t>
            </a:r>
            <a:endParaRPr lang="en-GB" u="none" dirty="0"/>
          </a:p>
          <a:p>
            <a:pPr>
              <a:lnSpc>
                <a:spcPct val="150000"/>
              </a:lnSpc>
            </a:pPr>
            <a:r>
              <a:rPr lang="en-GB" u="none" dirty="0"/>
              <a:t>`cd`</a:t>
            </a:r>
            <a:r>
              <a:rPr lang="en-GB" b="0" u="none" dirty="0"/>
              <a:t> - change directory</a:t>
            </a:r>
            <a:endParaRPr lang="en-GB" u="none" dirty="0"/>
          </a:p>
          <a:p>
            <a:pPr>
              <a:lnSpc>
                <a:spcPct val="150000"/>
              </a:lnSpc>
            </a:pPr>
            <a:r>
              <a:rPr lang="en-GB" u="none" dirty="0"/>
              <a:t>`</a:t>
            </a:r>
            <a:r>
              <a:rPr lang="en-GB" u="none" dirty="0" err="1"/>
              <a:t>mkdir</a:t>
            </a:r>
            <a:r>
              <a:rPr lang="en-GB" u="none" dirty="0"/>
              <a:t>`</a:t>
            </a:r>
            <a:r>
              <a:rPr lang="en-GB" b="0" u="none" dirty="0"/>
              <a:t> - make directory</a:t>
            </a:r>
            <a:endParaRPr lang="en-GB" u="none" dirty="0"/>
          </a:p>
          <a:p>
            <a:pPr>
              <a:lnSpc>
                <a:spcPct val="150000"/>
              </a:lnSpc>
            </a:pPr>
            <a:r>
              <a:rPr lang="en-GB" u="none" dirty="0"/>
              <a:t>`rm` - </a:t>
            </a:r>
            <a:r>
              <a:rPr lang="en-GB" b="0" u="none" dirty="0"/>
              <a:t>remove file</a:t>
            </a:r>
            <a:endParaRPr lang="en-GB" u="none" dirty="0"/>
          </a:p>
          <a:p>
            <a:pPr>
              <a:lnSpc>
                <a:spcPct val="150000"/>
              </a:lnSpc>
            </a:pPr>
            <a:r>
              <a:rPr lang="en-GB" u="none" dirty="0"/>
              <a:t>`</a:t>
            </a:r>
            <a:r>
              <a:rPr lang="en-GB" u="none" dirty="0" err="1"/>
              <a:t>rmdir</a:t>
            </a:r>
            <a:r>
              <a:rPr lang="en-GB" u="none" dirty="0"/>
              <a:t>` </a:t>
            </a:r>
            <a:r>
              <a:rPr lang="en-GB" b="0" u="none" dirty="0"/>
              <a:t>- remove directory</a:t>
            </a:r>
            <a:endParaRPr lang="en-GB" u="none" dirty="0"/>
          </a:p>
          <a:p>
            <a:pPr>
              <a:lnSpc>
                <a:spcPct val="150000"/>
              </a:lnSpc>
            </a:pPr>
            <a:r>
              <a:rPr lang="en-GB" u="none" dirty="0"/>
              <a:t>`less`</a:t>
            </a:r>
            <a:r>
              <a:rPr lang="en-GB" b="0" u="none" dirty="0"/>
              <a:t> - display contents of file</a:t>
            </a:r>
            <a:endParaRPr lang="en-GB" u="none" dirty="0"/>
          </a:p>
          <a:p>
            <a:pPr>
              <a:lnSpc>
                <a:spcPct val="150000"/>
              </a:lnSpc>
            </a:pPr>
            <a:r>
              <a:rPr lang="en-GB" u="none" dirty="0"/>
              <a:t>`nano`</a:t>
            </a:r>
            <a:r>
              <a:rPr lang="en-GB" b="0" u="none" dirty="0"/>
              <a:t> - text editor on the terminal</a:t>
            </a:r>
            <a:endParaRPr lang="en-GB" u="none" dirty="0"/>
          </a:p>
          <a:p>
            <a:pPr>
              <a:lnSpc>
                <a:spcPct val="150000"/>
              </a:lnSpc>
            </a:pPr>
            <a:r>
              <a:rPr lang="en-GB" u="none" dirty="0"/>
              <a:t>`man`</a:t>
            </a:r>
            <a:r>
              <a:rPr lang="en-GB" b="0" u="none" dirty="0"/>
              <a:t> - displays the manual of a command</a:t>
            </a:r>
            <a:endParaRPr lang="en-GB"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54</a:t>
            </a:fld>
            <a:endParaRPr lang="es-ES"/>
          </a:p>
        </p:txBody>
      </p:sp>
      <p:sp>
        <p:nvSpPr>
          <p:cNvPr id="7" name="Marcador de fecha 5">
            <a:extLst>
              <a:ext uri="{FF2B5EF4-FFF2-40B4-BE49-F238E27FC236}">
                <a16:creationId xmlns:a16="http://schemas.microsoft.com/office/drawing/2014/main" id="{DEC08B3B-09F7-C147-96D1-B9A1E65AE94B}"/>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437364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55</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1047750" y="2090745"/>
            <a:ext cx="609600" cy="4238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66800" y="2971800"/>
            <a:ext cx="609600" cy="523220"/>
          </a:xfrm>
          <a:prstGeom prst="rect">
            <a:avLst/>
          </a:prstGeom>
          <a:solidFill>
            <a:srgbClr val="FF0000"/>
          </a:solidFill>
        </p:spPr>
        <p:txBody>
          <a:bodyPr wrap="square" rtlCol="0">
            <a:spAutoFit/>
          </a:bodyPr>
          <a:lstStyle/>
          <a:p>
            <a:r>
              <a:rPr lang="es-ES" sz="2800" err="1">
                <a:solidFill>
                  <a:schemeClr val="bg1"/>
                </a:solidFill>
              </a:rPr>
              <a:t>cp</a:t>
            </a:r>
            <a:endParaRPr lang="es-ES" sz="2800">
              <a:solidFill>
                <a:schemeClr val="bg1"/>
              </a:solidFill>
            </a:endParaRPr>
          </a:p>
        </p:txBody>
      </p:sp>
      <p:cxnSp>
        <p:nvCxnSpPr>
          <p:cNvPr id="11" name="Conector recto de flecha 10"/>
          <p:cNvCxnSpPr>
            <a:stCxn id="9" idx="0"/>
            <a:endCxn id="8" idx="2"/>
          </p:cNvCxnSpPr>
          <p:nvPr/>
        </p:nvCxnSpPr>
        <p:spPr>
          <a:xfrm flipH="1" flipV="1">
            <a:off x="1352550" y="2514600"/>
            <a:ext cx="19050" cy="4572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Marcador de fecha 5">
            <a:extLst>
              <a:ext uri="{FF2B5EF4-FFF2-40B4-BE49-F238E27FC236}">
                <a16:creationId xmlns:a16="http://schemas.microsoft.com/office/drawing/2014/main" id="{99F77B15-08E9-E14E-9456-AF1BA74E181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2" name="4 Marcador de pie de página">
            <a:extLst>
              <a:ext uri="{FF2B5EF4-FFF2-40B4-BE49-F238E27FC236}">
                <a16:creationId xmlns:a16="http://schemas.microsoft.com/office/drawing/2014/main" id="{EE023C53-18F8-7B4F-815D-FB4FE5B1B49E}"/>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1252705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56</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1524000" y="2060415"/>
            <a:ext cx="623180" cy="2673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990600" y="2971800"/>
            <a:ext cx="762000" cy="523220"/>
          </a:xfrm>
          <a:prstGeom prst="rect">
            <a:avLst/>
          </a:prstGeom>
          <a:solidFill>
            <a:srgbClr val="FF0000"/>
          </a:solidFill>
        </p:spPr>
        <p:txBody>
          <a:bodyPr wrap="square" rtlCol="0">
            <a:spAutoFit/>
          </a:bodyPr>
          <a:lstStyle/>
          <a:p>
            <a:r>
              <a:rPr lang="es-ES" sz="2800">
                <a:solidFill>
                  <a:schemeClr val="bg1"/>
                </a:solidFill>
              </a:rPr>
              <a:t>mv</a:t>
            </a:r>
          </a:p>
        </p:txBody>
      </p:sp>
      <p:cxnSp>
        <p:nvCxnSpPr>
          <p:cNvPr id="11" name="Conector recto de flecha 10"/>
          <p:cNvCxnSpPr>
            <a:stCxn id="9" idx="0"/>
            <a:endCxn id="8" idx="2"/>
          </p:cNvCxnSpPr>
          <p:nvPr/>
        </p:nvCxnSpPr>
        <p:spPr>
          <a:xfrm flipV="1">
            <a:off x="1371600" y="2327811"/>
            <a:ext cx="463990" cy="64398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3200400" y="2049257"/>
            <a:ext cx="381000" cy="557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p:cNvCxnSpPr/>
          <p:nvPr/>
        </p:nvCxnSpPr>
        <p:spPr>
          <a:xfrm flipV="1">
            <a:off x="1759390" y="2642003"/>
            <a:ext cx="1603689" cy="58817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Marcador de fecha 5">
            <a:extLst>
              <a:ext uri="{FF2B5EF4-FFF2-40B4-BE49-F238E27FC236}">
                <a16:creationId xmlns:a16="http://schemas.microsoft.com/office/drawing/2014/main" id="{83FA10C2-9D55-1D40-A535-13EB1D66D002}"/>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3" name="4 Marcador de pie de página">
            <a:extLst>
              <a:ext uri="{FF2B5EF4-FFF2-40B4-BE49-F238E27FC236}">
                <a16:creationId xmlns:a16="http://schemas.microsoft.com/office/drawing/2014/main" id="{2EA7F1D3-7B9F-554D-AEEE-AFB23CF3F056}"/>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222853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57</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2895600" y="2057400"/>
            <a:ext cx="381000"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66800" y="2971800"/>
            <a:ext cx="685800" cy="523220"/>
          </a:xfrm>
          <a:prstGeom prst="rect">
            <a:avLst/>
          </a:prstGeom>
          <a:solidFill>
            <a:srgbClr val="FF0000"/>
          </a:solidFill>
        </p:spPr>
        <p:txBody>
          <a:bodyPr wrap="square" rtlCol="0">
            <a:spAutoFit/>
          </a:bodyPr>
          <a:lstStyle/>
          <a:p>
            <a:r>
              <a:rPr lang="es-ES" sz="2800" err="1">
                <a:solidFill>
                  <a:schemeClr val="bg1"/>
                </a:solidFill>
              </a:rPr>
              <a:t>rm</a:t>
            </a:r>
            <a:endParaRPr lang="es-ES" sz="2800">
              <a:solidFill>
                <a:schemeClr val="bg1"/>
              </a:solidFill>
            </a:endParaRPr>
          </a:p>
        </p:txBody>
      </p:sp>
      <p:cxnSp>
        <p:nvCxnSpPr>
          <p:cNvPr id="11" name="Conector recto de flecha 10"/>
          <p:cNvCxnSpPr>
            <a:stCxn id="9" idx="0"/>
            <a:endCxn id="8" idx="2"/>
          </p:cNvCxnSpPr>
          <p:nvPr/>
        </p:nvCxnSpPr>
        <p:spPr>
          <a:xfrm flipV="1">
            <a:off x="1409700" y="2514600"/>
            <a:ext cx="1676400" cy="4572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Marcador de fecha 5">
            <a:extLst>
              <a:ext uri="{FF2B5EF4-FFF2-40B4-BE49-F238E27FC236}">
                <a16:creationId xmlns:a16="http://schemas.microsoft.com/office/drawing/2014/main" id="{AAF601E9-0D18-FA4C-A250-874709AF51C3}"/>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2" name="4 Marcador de pie de página">
            <a:extLst>
              <a:ext uri="{FF2B5EF4-FFF2-40B4-BE49-F238E27FC236}">
                <a16:creationId xmlns:a16="http://schemas.microsoft.com/office/drawing/2014/main" id="{8288494D-A1D9-3D4E-A5F3-D416EDBD896A}"/>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1398816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58</a:t>
            </a:fld>
            <a:endParaRPr lang="es-ES"/>
          </a:p>
        </p:txBody>
      </p:sp>
      <p:sp>
        <p:nvSpPr>
          <p:cNvPr id="8" name="Rectángulo 7"/>
          <p:cNvSpPr/>
          <p:nvPr/>
        </p:nvSpPr>
        <p:spPr>
          <a:xfrm>
            <a:off x="3492280" y="2040210"/>
            <a:ext cx="393920" cy="5505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2444530" y="3657600"/>
            <a:ext cx="1289270" cy="523220"/>
          </a:xfrm>
          <a:prstGeom prst="rect">
            <a:avLst/>
          </a:prstGeom>
          <a:solidFill>
            <a:srgbClr val="FF0000"/>
          </a:solidFill>
        </p:spPr>
        <p:txBody>
          <a:bodyPr wrap="square" rtlCol="0">
            <a:spAutoFit/>
          </a:bodyPr>
          <a:lstStyle/>
          <a:p>
            <a:r>
              <a:rPr lang="es-ES" sz="2800" err="1">
                <a:solidFill>
                  <a:schemeClr val="bg1"/>
                </a:solidFill>
              </a:rPr>
              <a:t>mkdir</a:t>
            </a:r>
            <a:endParaRPr lang="es-ES" sz="2800">
              <a:solidFill>
                <a:schemeClr val="bg1"/>
              </a:solidFill>
            </a:endParaRPr>
          </a:p>
        </p:txBody>
      </p:sp>
      <p:cxnSp>
        <p:nvCxnSpPr>
          <p:cNvPr id="11" name="Conector recto de flecha 10"/>
          <p:cNvCxnSpPr>
            <a:stCxn id="9" idx="0"/>
            <a:endCxn id="8" idx="2"/>
          </p:cNvCxnSpPr>
          <p:nvPr/>
        </p:nvCxnSpPr>
        <p:spPr>
          <a:xfrm flipV="1">
            <a:off x="3089165" y="2590799"/>
            <a:ext cx="600075" cy="106680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ítulo 5">
            <a:extLst>
              <a:ext uri="{FF2B5EF4-FFF2-40B4-BE49-F238E27FC236}">
                <a16:creationId xmlns:a16="http://schemas.microsoft.com/office/drawing/2014/main" id="{6B94F15A-30A9-E34A-8C3E-0F2F2D1A5EEC}"/>
              </a:ext>
            </a:extLst>
          </p:cNvPr>
          <p:cNvSpPr>
            <a:spLocks noGrp="1"/>
          </p:cNvSpPr>
          <p:nvPr>
            <p:ph type="title"/>
          </p:nvPr>
        </p:nvSpPr>
        <p:spPr>
          <a:xfrm>
            <a:off x="457200" y="692696"/>
            <a:ext cx="8229600" cy="792088"/>
          </a:xfrm>
        </p:spPr>
        <p:txBody>
          <a:bodyPr/>
          <a:lstStyle/>
          <a:p>
            <a:r>
              <a:rPr lang="en-GB"/>
              <a:t>Basic Commands</a:t>
            </a:r>
            <a:endParaRPr lang="es-ES" sz="2800"/>
          </a:p>
        </p:txBody>
      </p:sp>
      <p:sp>
        <p:nvSpPr>
          <p:cNvPr id="13" name="Marcador de fecha 5">
            <a:extLst>
              <a:ext uri="{FF2B5EF4-FFF2-40B4-BE49-F238E27FC236}">
                <a16:creationId xmlns:a16="http://schemas.microsoft.com/office/drawing/2014/main" id="{6A7DDF78-376B-1845-A8E0-EB8399356E86}"/>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4" name="4 Marcador de pie de página">
            <a:extLst>
              <a:ext uri="{FF2B5EF4-FFF2-40B4-BE49-F238E27FC236}">
                <a16:creationId xmlns:a16="http://schemas.microsoft.com/office/drawing/2014/main" id="{69D2E0F6-7615-2444-AC17-B3FFC13EE37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1055969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59</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4953000" y="2286000"/>
            <a:ext cx="48304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2444530" y="3657600"/>
            <a:ext cx="1441670" cy="523220"/>
          </a:xfrm>
          <a:prstGeom prst="rect">
            <a:avLst/>
          </a:prstGeom>
          <a:solidFill>
            <a:srgbClr val="FF0000"/>
          </a:solidFill>
        </p:spPr>
        <p:txBody>
          <a:bodyPr wrap="square" rtlCol="0">
            <a:spAutoFit/>
          </a:bodyPr>
          <a:lstStyle/>
          <a:p>
            <a:r>
              <a:rPr lang="es-ES" sz="2800" dirty="0" err="1">
                <a:solidFill>
                  <a:schemeClr val="bg1"/>
                </a:solidFill>
              </a:rPr>
              <a:t>history</a:t>
            </a:r>
            <a:endParaRPr lang="es-ES" sz="2800" dirty="0">
              <a:solidFill>
                <a:schemeClr val="bg1"/>
              </a:solidFill>
            </a:endParaRPr>
          </a:p>
        </p:txBody>
      </p:sp>
      <p:cxnSp>
        <p:nvCxnSpPr>
          <p:cNvPr id="11" name="Conector recto de flecha 10"/>
          <p:cNvCxnSpPr>
            <a:stCxn id="9" idx="0"/>
            <a:endCxn id="8" idx="2"/>
          </p:cNvCxnSpPr>
          <p:nvPr/>
        </p:nvCxnSpPr>
        <p:spPr>
          <a:xfrm flipV="1">
            <a:off x="3165365" y="2590800"/>
            <a:ext cx="2029155" cy="10668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Marcador de fecha 5">
            <a:extLst>
              <a:ext uri="{FF2B5EF4-FFF2-40B4-BE49-F238E27FC236}">
                <a16:creationId xmlns:a16="http://schemas.microsoft.com/office/drawing/2014/main" id="{5A49BC06-BA8A-2042-9B45-96D64BC37398}"/>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2" name="4 Marcador de pie de página">
            <a:extLst>
              <a:ext uri="{FF2B5EF4-FFF2-40B4-BE49-F238E27FC236}">
                <a16:creationId xmlns:a16="http://schemas.microsoft.com/office/drawing/2014/main" id="{5D8880C5-A067-0E40-B263-9B94E6BBAE64}"/>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cxnSp>
        <p:nvCxnSpPr>
          <p:cNvPr id="4" name="Conector recto de flecha 3">
            <a:extLst>
              <a:ext uri="{FF2B5EF4-FFF2-40B4-BE49-F238E27FC236}">
                <a16:creationId xmlns:a16="http://schemas.microsoft.com/office/drawing/2014/main" id="{DAA11804-41B3-439D-89F9-C13A521975F5}"/>
              </a:ext>
            </a:extLst>
          </p:cNvPr>
          <p:cNvCxnSpPr>
            <a:cxnSpLocks/>
          </p:cNvCxnSpPr>
          <p:nvPr/>
        </p:nvCxnSpPr>
        <p:spPr>
          <a:xfrm flipV="1">
            <a:off x="6444208" y="3789040"/>
            <a:ext cx="0" cy="4723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F1E5EA39-0C65-420E-A8C1-85E0E73E38C4}"/>
              </a:ext>
            </a:extLst>
          </p:cNvPr>
          <p:cNvCxnSpPr>
            <a:cxnSpLocks/>
          </p:cNvCxnSpPr>
          <p:nvPr/>
        </p:nvCxnSpPr>
        <p:spPr>
          <a:xfrm>
            <a:off x="6444208" y="4413756"/>
            <a:ext cx="0" cy="527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76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a:t>
            </a:fld>
            <a:endParaRPr lang="es-ES"/>
          </a:p>
        </p:txBody>
      </p:sp>
      <p:sp>
        <p:nvSpPr>
          <p:cNvPr id="8" name="Marcador de fecha 5">
            <a:extLst>
              <a:ext uri="{FF2B5EF4-FFF2-40B4-BE49-F238E27FC236}">
                <a16:creationId xmlns:a16="http://schemas.microsoft.com/office/drawing/2014/main" id="{E512DB97-13A4-5140-B591-CD5F16FA3D9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pic>
        <p:nvPicPr>
          <p:cNvPr id="1028" name="Picture 4" descr="How to Reinstall Windows 10 and Keep Your Files">
            <a:extLst>
              <a:ext uri="{FF2B5EF4-FFF2-40B4-BE49-F238E27FC236}">
                <a16:creationId xmlns:a16="http://schemas.microsoft.com/office/drawing/2014/main" id="{105A68E2-3048-7F4F-B1B9-8FC702EE0E4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801" b="26200"/>
          <a:stretch/>
        </p:blipFill>
        <p:spPr bwMode="auto">
          <a:xfrm>
            <a:off x="340729" y="2662122"/>
            <a:ext cx="4932040" cy="13593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descr="Mac OS Logo Vector – Brands Logos">
            <a:extLst>
              <a:ext uri="{FF2B5EF4-FFF2-40B4-BE49-F238E27FC236}">
                <a16:creationId xmlns:a16="http://schemas.microsoft.com/office/drawing/2014/main" id="{95045B82-522C-F341-AA9A-06E4E78C913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AutoShape 8" descr="Mac OS Logo Vector – Brands Logos">
            <a:extLst>
              <a:ext uri="{FF2B5EF4-FFF2-40B4-BE49-F238E27FC236}">
                <a16:creationId xmlns:a16="http://schemas.microsoft.com/office/drawing/2014/main" id="{3A6C55F0-8939-704E-B715-8F55570D4AE7}"/>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2" name="Gráfico 11">
            <a:extLst>
              <a:ext uri="{FF2B5EF4-FFF2-40B4-BE49-F238E27FC236}">
                <a16:creationId xmlns:a16="http://schemas.microsoft.com/office/drawing/2014/main" id="{205BF564-92DB-1D48-9B84-64E3798900E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7981" y="2209800"/>
            <a:ext cx="2133599" cy="2133599"/>
          </a:xfrm>
          <a:prstGeom prst="rect">
            <a:avLst/>
          </a:prstGeom>
        </p:spPr>
      </p:pic>
      <p:pic>
        <p:nvPicPr>
          <p:cNvPr id="1034" name="Picture 10">
            <a:extLst>
              <a:ext uri="{FF2B5EF4-FFF2-40B4-BE49-F238E27FC236}">
                <a16:creationId xmlns:a16="http://schemas.microsoft.com/office/drawing/2014/main" id="{A95D2C24-4AFC-464C-8CC2-8DBBDAE548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2684" y="3994394"/>
            <a:ext cx="1866900" cy="212273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D64A5A53-FF69-3546-9BB0-040A134CA85B}"/>
              </a:ext>
            </a:extLst>
          </p:cNvPr>
          <p:cNvSpPr txBox="1"/>
          <p:nvPr/>
        </p:nvSpPr>
        <p:spPr>
          <a:xfrm>
            <a:off x="4980764" y="5218571"/>
            <a:ext cx="1282749" cy="369332"/>
          </a:xfrm>
          <a:prstGeom prst="rect">
            <a:avLst/>
          </a:prstGeom>
          <a:noFill/>
        </p:spPr>
        <p:txBody>
          <a:bodyPr wrap="square" rtlCol="0">
            <a:spAutoFit/>
          </a:bodyPr>
          <a:lstStyle/>
          <a:p>
            <a:r>
              <a:rPr lang="es-ES"/>
              <a:t>GNU/Linux </a:t>
            </a:r>
          </a:p>
        </p:txBody>
      </p:sp>
    </p:spTree>
    <p:extLst>
      <p:ext uri="{BB962C8B-B14F-4D97-AF65-F5344CB8AC3E}">
        <p14:creationId xmlns:p14="http://schemas.microsoft.com/office/powerpoint/2010/main" val="899580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Basic Commands</a:t>
            </a:r>
          </a:p>
        </p:txBody>
      </p:sp>
      <p:sp>
        <p:nvSpPr>
          <p:cNvPr id="3" name="2 Marcador de contenido"/>
          <p:cNvSpPr>
            <a:spLocks noGrp="1"/>
          </p:cNvSpPr>
          <p:nvPr>
            <p:ph idx="1"/>
          </p:nvPr>
        </p:nvSpPr>
        <p:spPr/>
        <p:txBody>
          <a:bodyPr/>
          <a:lstStyle/>
          <a:p>
            <a:pPr marL="0" indent="0" algn="ctr">
              <a:buNone/>
            </a:pPr>
            <a:endParaRPr lang="en-GB" b="0" u="none"/>
          </a:p>
          <a:p>
            <a:pPr marL="0" indent="0" algn="ctr">
              <a:buNone/>
            </a:pPr>
            <a:r>
              <a:rPr lang="en-GB" sz="2800" u="none"/>
              <a:t>REMEMBER:</a:t>
            </a:r>
          </a:p>
          <a:p>
            <a:pPr marL="0" indent="0" algn="ctr">
              <a:buNone/>
            </a:pPr>
            <a:endParaRPr lang="en-GB" sz="2800" u="none"/>
          </a:p>
          <a:p>
            <a:pPr marL="0" indent="0" algn="ctr">
              <a:buNone/>
            </a:pPr>
            <a:r>
              <a:rPr lang="en-GB" sz="2800" u="none"/>
              <a:t>TAB is your friend!</a:t>
            </a:r>
          </a:p>
          <a:p>
            <a:pPr marL="0" indent="0" algn="ctr">
              <a:buNone/>
            </a:pPr>
            <a:endParaRPr lang="en-GB" sz="2800" u="none"/>
          </a:p>
          <a:p>
            <a:pPr marL="0" indent="0" algn="ctr">
              <a:buNone/>
            </a:pPr>
            <a:r>
              <a:rPr lang="en-GB" sz="2800" u="none"/>
              <a:t>Hit it to autocomplete a command, file, path or get suggestion to do it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60</a:t>
            </a:fld>
            <a:endParaRPr lang="es-ES"/>
          </a:p>
        </p:txBody>
      </p:sp>
      <p:sp>
        <p:nvSpPr>
          <p:cNvPr id="7" name="Marcador de fecha 5">
            <a:extLst>
              <a:ext uri="{FF2B5EF4-FFF2-40B4-BE49-F238E27FC236}">
                <a16:creationId xmlns:a16="http://schemas.microsoft.com/office/drawing/2014/main" id="{374C71BA-D6A6-A146-B4ED-66DDE0344EA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96657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61</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Rectángulo 3">
            <a:extLst>
              <a:ext uri="{FF2B5EF4-FFF2-40B4-BE49-F238E27FC236}">
                <a16:creationId xmlns:a16="http://schemas.microsoft.com/office/drawing/2014/main" id="{8DB6EC53-7D5E-8246-9DC8-6875DACA0463}"/>
              </a:ext>
            </a:extLst>
          </p:cNvPr>
          <p:cNvSpPr/>
          <p:nvPr/>
        </p:nvSpPr>
        <p:spPr>
          <a:xfrm>
            <a:off x="479770" y="4581128"/>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3246868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Command Line Syntax</a:t>
            </a:r>
          </a:p>
        </p:txBody>
      </p:sp>
      <p:sp>
        <p:nvSpPr>
          <p:cNvPr id="3" name="2 Marcador de contenido"/>
          <p:cNvSpPr>
            <a:spLocks noGrp="1"/>
          </p:cNvSpPr>
          <p:nvPr>
            <p:ph idx="1"/>
          </p:nvPr>
        </p:nvSpPr>
        <p:spPr/>
        <p:txBody>
          <a:bodyPr>
            <a:normAutofit lnSpcReduction="10000"/>
          </a:bodyPr>
          <a:lstStyle/>
          <a:p>
            <a:pPr marL="0" indent="0">
              <a:buNone/>
            </a:pPr>
            <a:r>
              <a:rPr lang="en-GB" b="0" u="none" dirty="0"/>
              <a:t>Linux command line follows a simple syntax common to every command and program you can execute on it:</a:t>
            </a:r>
          </a:p>
          <a:p>
            <a:pPr marL="0" indent="0">
              <a:buNone/>
            </a:pPr>
            <a:endParaRPr lang="en-GB" b="0" u="none" dirty="0"/>
          </a:p>
          <a:p>
            <a:pPr marL="0" indent="0" algn="ctr">
              <a:buNone/>
            </a:pPr>
            <a:r>
              <a:rPr lang="en-GB" b="0" u="none" dirty="0"/>
              <a:t>Command [option(s)] [parameter(s)]</a:t>
            </a:r>
          </a:p>
          <a:p>
            <a:pPr marL="0" indent="0">
              <a:buNone/>
            </a:pPr>
            <a:endParaRPr lang="en-GB" b="0" u="none" dirty="0"/>
          </a:p>
          <a:p>
            <a:r>
              <a:rPr lang="en-GB" b="0" u="none" dirty="0"/>
              <a:t>Options or flags are characters or words preceded by a dash (`ls -la`). They change the way a program works by default.</a:t>
            </a:r>
          </a:p>
          <a:p>
            <a:r>
              <a:rPr lang="en-GB" b="0" u="none" dirty="0"/>
              <a:t>Parameters are other attributes that the program may need to run. The most common ones usually are the input files.</a:t>
            </a:r>
          </a:p>
          <a:p>
            <a:r>
              <a:rPr lang="en-GB" b="0" u="none" dirty="0"/>
              <a:t>REMEMBER: most programs have a –h or --help option which displays a short description and usage guide.</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62</a:t>
            </a:fld>
            <a:endParaRPr lang="es-ES"/>
          </a:p>
        </p:txBody>
      </p:sp>
      <p:sp>
        <p:nvSpPr>
          <p:cNvPr id="7" name="Marcador de fecha 5">
            <a:extLst>
              <a:ext uri="{FF2B5EF4-FFF2-40B4-BE49-F238E27FC236}">
                <a16:creationId xmlns:a16="http://schemas.microsoft.com/office/drawing/2014/main" id="{A3BCFBF2-2C7B-4F4C-8652-9D107EB535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7567592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Thanks for your attention!</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63</a:t>
            </a:fld>
            <a:endParaRPr lang="es-ES"/>
          </a:p>
        </p:txBody>
      </p:sp>
      <p:pic>
        <p:nvPicPr>
          <p:cNvPr id="4098" name="Picture 2" descr="Resultado de imagen de consol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576535"/>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fecha 5">
            <a:extLst>
              <a:ext uri="{FF2B5EF4-FFF2-40B4-BE49-F238E27FC236}">
                <a16:creationId xmlns:a16="http://schemas.microsoft.com/office/drawing/2014/main" id="{95ABE82E-B179-E842-BE8F-ABCBDD0CA9BE}"/>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64710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7</a:t>
            </a:fld>
            <a:endParaRPr lang="es-ES"/>
          </a:p>
        </p:txBody>
      </p:sp>
      <p:sp>
        <p:nvSpPr>
          <p:cNvPr id="8" name="Marcador de fecha 5">
            <a:extLst>
              <a:ext uri="{FF2B5EF4-FFF2-40B4-BE49-F238E27FC236}">
                <a16:creationId xmlns:a16="http://schemas.microsoft.com/office/drawing/2014/main" id="{E512DB97-13A4-5140-B591-CD5F16FA3D9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pic>
        <p:nvPicPr>
          <p:cNvPr id="1028" name="Picture 4" descr="How to Reinstall Windows 10 and Keep Your Files">
            <a:extLst>
              <a:ext uri="{FF2B5EF4-FFF2-40B4-BE49-F238E27FC236}">
                <a16:creationId xmlns:a16="http://schemas.microsoft.com/office/drawing/2014/main" id="{105A68E2-3048-7F4F-B1B9-8FC702EE0E4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801" b="26200"/>
          <a:stretch/>
        </p:blipFill>
        <p:spPr bwMode="auto">
          <a:xfrm>
            <a:off x="340729" y="2662122"/>
            <a:ext cx="4932040" cy="13593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descr="Mac OS Logo Vector – Brands Logos">
            <a:extLst>
              <a:ext uri="{FF2B5EF4-FFF2-40B4-BE49-F238E27FC236}">
                <a16:creationId xmlns:a16="http://schemas.microsoft.com/office/drawing/2014/main" id="{95045B82-522C-F341-AA9A-06E4E78C913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AutoShape 8" descr="Mac OS Logo Vector – Brands Logos">
            <a:extLst>
              <a:ext uri="{FF2B5EF4-FFF2-40B4-BE49-F238E27FC236}">
                <a16:creationId xmlns:a16="http://schemas.microsoft.com/office/drawing/2014/main" id="{3A6C55F0-8939-704E-B715-8F55570D4AE7}"/>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2" name="Gráfico 11">
            <a:extLst>
              <a:ext uri="{FF2B5EF4-FFF2-40B4-BE49-F238E27FC236}">
                <a16:creationId xmlns:a16="http://schemas.microsoft.com/office/drawing/2014/main" id="{205BF564-92DB-1D48-9B84-64E3798900E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7981" y="2209800"/>
            <a:ext cx="2133599" cy="2133599"/>
          </a:xfrm>
          <a:prstGeom prst="rect">
            <a:avLst/>
          </a:prstGeom>
        </p:spPr>
      </p:pic>
      <p:pic>
        <p:nvPicPr>
          <p:cNvPr id="1034" name="Picture 10">
            <a:extLst>
              <a:ext uri="{FF2B5EF4-FFF2-40B4-BE49-F238E27FC236}">
                <a16:creationId xmlns:a16="http://schemas.microsoft.com/office/drawing/2014/main" id="{A95D2C24-4AFC-464C-8CC2-8DBBDAE548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2684" y="3994394"/>
            <a:ext cx="1866900" cy="212273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D64A5A53-FF69-3546-9BB0-040A134CA85B}"/>
              </a:ext>
            </a:extLst>
          </p:cNvPr>
          <p:cNvSpPr txBox="1"/>
          <p:nvPr/>
        </p:nvSpPr>
        <p:spPr>
          <a:xfrm>
            <a:off x="4980764" y="5218571"/>
            <a:ext cx="1282749" cy="369332"/>
          </a:xfrm>
          <a:prstGeom prst="rect">
            <a:avLst/>
          </a:prstGeom>
          <a:noFill/>
        </p:spPr>
        <p:txBody>
          <a:bodyPr wrap="square" rtlCol="0">
            <a:spAutoFit/>
          </a:bodyPr>
          <a:lstStyle/>
          <a:p>
            <a:r>
              <a:rPr lang="es-ES"/>
              <a:t>GNU/Linux </a:t>
            </a:r>
          </a:p>
        </p:txBody>
      </p:sp>
      <p:sp>
        <p:nvSpPr>
          <p:cNvPr id="4" name="Rectángulo 3">
            <a:extLst>
              <a:ext uri="{FF2B5EF4-FFF2-40B4-BE49-F238E27FC236}">
                <a16:creationId xmlns:a16="http://schemas.microsoft.com/office/drawing/2014/main" id="{3864DC79-D887-A193-5348-250AD5308B5A}"/>
              </a:ext>
            </a:extLst>
          </p:cNvPr>
          <p:cNvSpPr/>
          <p:nvPr/>
        </p:nvSpPr>
        <p:spPr>
          <a:xfrm>
            <a:off x="3123425" y="3994394"/>
            <a:ext cx="3140088" cy="207362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333553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a:p>
            <a:r>
              <a:rPr lang="en-GB" b="0" u="none"/>
              <a:t>Software </a:t>
            </a:r>
            <a:r>
              <a:rPr lang="en-US" b="0" u="none"/>
              <a:t>that manages computer hardware and software resources and provides common services for computer programs</a:t>
            </a:r>
          </a:p>
          <a:p>
            <a:pPr marL="0" indent="0">
              <a:buNone/>
            </a:pPr>
            <a:endParaRPr lang="en-US"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8</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1166"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E512DB97-13A4-5140-B591-CD5F16FA3D9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89754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a:p>
            <a:r>
              <a:rPr lang="en-GB" b="0" u="none"/>
              <a:t>Software </a:t>
            </a:r>
            <a:r>
              <a:rPr lang="en-US" b="0" u="none"/>
              <a:t>that manages computer hardware and software resources and provides common services for computer programs</a:t>
            </a:r>
          </a:p>
          <a:p>
            <a:endParaRPr lang="en-US" b="0" u="none"/>
          </a:p>
          <a:p>
            <a:pPr marL="0" indent="0">
              <a:buNone/>
            </a:pPr>
            <a:r>
              <a:rPr lang="en-GB"/>
              <a:t>Functions:</a:t>
            </a:r>
          </a:p>
          <a:p>
            <a:r>
              <a:rPr lang="en-GB" b="0" u="none"/>
              <a:t>Program execution control and oversee </a:t>
            </a:r>
          </a:p>
          <a:p>
            <a:r>
              <a:rPr lang="en-GB" b="0" u="none"/>
              <a:t>Administrate peripherals</a:t>
            </a:r>
          </a:p>
          <a:p>
            <a:r>
              <a:rPr lang="en-GB" b="0" u="none"/>
              <a:t>User and permission management</a:t>
            </a:r>
          </a:p>
          <a:p>
            <a:r>
              <a:rPr lang="en-GB" b="0" u="none"/>
              <a:t>Error and security management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9</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1166"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E512DB97-13A4-5140-B591-CD5F16FA3D9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0703528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2847</TotalTime>
  <Words>8277</Words>
  <Application>Microsoft Macintosh PowerPoint</Application>
  <PresentationFormat>Presentación en pantalla (4:3)</PresentationFormat>
  <Paragraphs>827</Paragraphs>
  <Slides>63</Slides>
  <Notes>63</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63</vt:i4>
      </vt:variant>
    </vt:vector>
  </HeadingPairs>
  <TitlesOfParts>
    <vt:vector size="69" baseType="lpstr">
      <vt:lpstr>Arial</vt:lpstr>
      <vt:lpstr>Calibri</vt:lpstr>
      <vt:lpstr>Consolas</vt:lpstr>
      <vt:lpstr>Times New Roman</vt:lpstr>
      <vt:lpstr>Verdana</vt:lpstr>
      <vt:lpstr>Tema de Office</vt:lpstr>
      <vt:lpstr>Presentación de PowerPoint</vt:lpstr>
      <vt:lpstr>Index</vt:lpstr>
      <vt:lpstr>Index</vt:lpstr>
      <vt:lpstr>Linux OS - Introduction</vt:lpstr>
      <vt:lpstr>Linux OS - Introduction</vt:lpstr>
      <vt:lpstr>Linux OS – Operating System I</vt:lpstr>
      <vt:lpstr>Linux OS – Operating System I</vt:lpstr>
      <vt:lpstr>Linux OS – Operating System I</vt:lpstr>
      <vt:lpstr>Linux OS – Operating System I</vt:lpstr>
      <vt:lpstr>Linux OS – Operating System II</vt:lpstr>
      <vt:lpstr>Linux OS – Operating System III</vt:lpstr>
      <vt:lpstr>Linux OS – Operating System III</vt:lpstr>
      <vt:lpstr>Linux OS – Operating System III</vt:lpstr>
      <vt:lpstr>Linux OS – Operating System III</vt:lpstr>
      <vt:lpstr>Linux OS - Introduction</vt:lpstr>
      <vt:lpstr>Linux OS – Open source I</vt:lpstr>
      <vt:lpstr>Linux OS – Open source II</vt:lpstr>
      <vt:lpstr>Linux OS – Open source II</vt:lpstr>
      <vt:lpstr>Linux OS – Open source II</vt:lpstr>
      <vt:lpstr>Linux OS - Introduction</vt:lpstr>
      <vt:lpstr>Linux OS – Multi-task</vt:lpstr>
      <vt:lpstr>Linux OS - Introduction</vt:lpstr>
      <vt:lpstr>Linux OS – Multi-user I</vt:lpstr>
      <vt:lpstr>Linux OS – Multi-user II</vt:lpstr>
      <vt:lpstr>Index</vt:lpstr>
      <vt:lpstr>Linux OS – Operating System II</vt:lpstr>
      <vt:lpstr>Linux File System – Key Features</vt:lpstr>
      <vt:lpstr>Linux File System – Structure</vt:lpstr>
      <vt:lpstr>Linux File System – Structure</vt:lpstr>
      <vt:lpstr>Linux File System - Comparison</vt:lpstr>
      <vt:lpstr>Linux File System – Paths</vt:lpstr>
      <vt:lpstr>Linux File System – Paths</vt:lpstr>
      <vt:lpstr>Linux File System – Paths</vt:lpstr>
      <vt:lpstr>Linux File System – Paths</vt:lpstr>
      <vt:lpstr>Linux File System – Paths</vt:lpstr>
      <vt:lpstr>Linux File System – Paths</vt:lpstr>
      <vt:lpstr>Linux File System – Paths</vt:lpstr>
      <vt:lpstr>Index</vt:lpstr>
      <vt:lpstr>Linux Users and Privileges - Users</vt:lpstr>
      <vt:lpstr>Linux Users and Privileges - Permissions</vt:lpstr>
      <vt:lpstr>Linux Users and Privileges - Permissions</vt:lpstr>
      <vt:lpstr>Linux Users and Privileges - Permissions</vt:lpstr>
      <vt:lpstr>Linux File System – Structure</vt:lpstr>
      <vt:lpstr>Linux Users and Privileges - Permissions</vt:lpstr>
      <vt:lpstr>Linux Users and Privileges - Permissions</vt:lpstr>
      <vt:lpstr>Linux Users and Privileges - Permissions</vt:lpstr>
      <vt:lpstr>Linux Users and Privileges – Check Permissions I</vt:lpstr>
      <vt:lpstr>Linux Users and Privileges – Check Permissions II</vt:lpstr>
      <vt:lpstr>Linux Users and Privileges – Check Permissions II</vt:lpstr>
      <vt:lpstr>Linux Users and Privileges – Modify Permissions</vt:lpstr>
      <vt:lpstr>Index</vt:lpstr>
      <vt:lpstr>Linux OS – Operating System III</vt:lpstr>
      <vt:lpstr>Basic Commands – Shell’s prompt</vt:lpstr>
      <vt:lpstr>Basic Commands</vt:lpstr>
      <vt:lpstr>Basic Commands</vt:lpstr>
      <vt:lpstr>Basic Commands</vt:lpstr>
      <vt:lpstr>Basic Commands</vt:lpstr>
      <vt:lpstr>Basic Commands</vt:lpstr>
      <vt:lpstr>Basic Commands</vt:lpstr>
      <vt:lpstr>Basic Commands</vt:lpstr>
      <vt:lpstr>Index</vt:lpstr>
      <vt:lpstr>Command Line Syntax</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Juliá</dc:creator>
  <cp:lastModifiedBy>2321</cp:lastModifiedBy>
  <cp:revision>184</cp:revision>
  <dcterms:created xsi:type="dcterms:W3CDTF">2018-09-27T09:17:10Z</dcterms:created>
  <dcterms:modified xsi:type="dcterms:W3CDTF">2022-10-23T16:01:57Z</dcterms:modified>
</cp:coreProperties>
</file>