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9" roundtripDataSignature="AMtx7miWx27JVYPSRyz5Q7qz8ojU/p0n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Buenos días a todos y bienvenidos al curso de secuenciación de genomas bacterianos. Las dos siguientes horas vamos a hacer una breve introducción al sistema operativo de linux, ya que es el que vamos a utilizar a lo largo de todo el curso y unos ejercicios prácticos.</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sistema operativo está formado por 3 partes fundamentales que son:</a:t>
            </a:r>
            <a:endParaRPr/>
          </a:p>
          <a:p>
            <a:pPr indent="-171450" lvl="0" marL="171450" rtl="0" algn="l">
              <a:spcBef>
                <a:spcPts val="0"/>
              </a:spcBef>
              <a:spcAft>
                <a:spcPts val="0"/>
              </a:spcAft>
              <a:buClr>
                <a:schemeClr val="dk1"/>
              </a:buClr>
              <a:buSzPts val="1200"/>
              <a:buFont typeface="Arial"/>
              <a:buChar char="•"/>
            </a:pPr>
            <a:r>
              <a:rPr lang="es-ES"/>
              <a:t>El Kernel o núcleo</a:t>
            </a:r>
            <a:endParaRPr/>
          </a:p>
          <a:p>
            <a:pPr indent="-171450" lvl="0" marL="171450" rtl="0" algn="l">
              <a:spcBef>
                <a:spcPts val="0"/>
              </a:spcBef>
              <a:spcAft>
                <a:spcPts val="0"/>
              </a:spcAft>
              <a:buClr>
                <a:schemeClr val="dk1"/>
              </a:buClr>
              <a:buSzPts val="1200"/>
              <a:buFont typeface="Arial"/>
              <a:buChar char="•"/>
            </a:pPr>
            <a:r>
              <a:rPr lang="es-ES"/>
              <a:t>El sistema de ficheros</a:t>
            </a:r>
            <a:endParaRPr/>
          </a:p>
          <a:p>
            <a:pPr indent="-171450" lvl="0" marL="171450" rtl="0" algn="l">
              <a:spcBef>
                <a:spcPts val="0"/>
              </a:spcBef>
              <a:spcAft>
                <a:spcPts val="0"/>
              </a:spcAft>
              <a:buClr>
                <a:schemeClr val="dk1"/>
              </a:buClr>
              <a:buSzPts val="1200"/>
              <a:buFont typeface="Arial"/>
              <a:buChar char="•"/>
            </a:pPr>
            <a:r>
              <a:rPr lang="es-ES"/>
              <a:t>La interfaz de usuario o shell</a:t>
            </a:r>
            <a:endParaRPr/>
          </a:p>
        </p:txBody>
      </p:sp>
      <p:sp>
        <p:nvSpPr>
          <p:cNvPr id="213" name="Google Shape;21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s-ES"/>
              <a:t>La Shell es el programa informático que provee una interfaz de usuario para acceder a los servicios del sistema operativo</a:t>
            </a:r>
            <a:endParaRPr/>
          </a:p>
        </p:txBody>
      </p:sp>
      <p:sp>
        <p:nvSpPr>
          <p:cNvPr id="228" name="Google Shape;22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s-ES"/>
              <a:t>Históricamente, las dos formas más comunes de una interfaz de usuario han sido:</a:t>
            </a:r>
            <a:endParaRPr/>
          </a:p>
          <a:p>
            <a:pPr indent="-171450" lvl="1" marL="628650" marR="0" rtl="0" algn="l">
              <a:lnSpc>
                <a:spcPct val="100000"/>
              </a:lnSpc>
              <a:spcBef>
                <a:spcPts val="0"/>
              </a:spcBef>
              <a:spcAft>
                <a:spcPts val="0"/>
              </a:spcAft>
              <a:buClr>
                <a:schemeClr val="dk1"/>
              </a:buClr>
              <a:buSzPts val="1200"/>
              <a:buFont typeface="Arial"/>
              <a:buChar char="•"/>
            </a:pPr>
            <a:r>
              <a:rPr b="1" lang="es-ES"/>
              <a:t>La interfaz de línea de comandos</a:t>
            </a:r>
            <a:r>
              <a:rPr lang="es-ES"/>
              <a:t>, donde los comandos de la computadora se escriben en una terminal en un lenguaje específico.</a:t>
            </a:r>
            <a:endParaRPr/>
          </a:p>
          <a:p>
            <a:pPr indent="-171450" lvl="1" marL="628650" marR="0" rtl="0" algn="l">
              <a:lnSpc>
                <a:spcPct val="100000"/>
              </a:lnSpc>
              <a:spcBef>
                <a:spcPts val="0"/>
              </a:spcBef>
              <a:spcAft>
                <a:spcPts val="0"/>
              </a:spcAft>
              <a:buClr>
                <a:schemeClr val="dk1"/>
              </a:buClr>
              <a:buSzPts val="1200"/>
              <a:buFont typeface="Arial"/>
              <a:buChar char="•"/>
            </a:pPr>
            <a:r>
              <a:rPr b="1" lang="es-ES"/>
              <a:t>Y la interfaz gráfica de usuario</a:t>
            </a:r>
            <a:r>
              <a:rPr lang="es-ES"/>
              <a:t>, donde está presente un entorno visual como en Windows donde hay iconos, un puntero, menus...</a:t>
            </a:r>
            <a:endParaRPr/>
          </a:p>
        </p:txBody>
      </p:sp>
      <p:sp>
        <p:nvSpPr>
          <p:cNvPr id="239" name="Google Shape;23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s-ES"/>
              <a:t>El sistema de ficheros es un componente que controla cómo se almacenan y recuperan los datos. El sistema de ficheros de linux os lo vamos a explicar en profundidad a continuación.</a:t>
            </a:r>
            <a:endParaRPr/>
          </a:p>
        </p:txBody>
      </p:sp>
      <p:sp>
        <p:nvSpPr>
          <p:cNvPr id="256" name="Google Shape;25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s-ES"/>
              <a:t>Y finalmente el Kernel o núcleo sería es un software que constituye una parte fundamental del sistema operativo, básicamente, es el encargado de gestionar recursos, y comunicarse con el hardware como ya hemos visto. Es decir, administra el acceso a la memoria, determina qué programas obtienen acceso a qué recursos de hardware, organiza los datos para almacenamiento no volátil a largo plazo con el sistemas de ficheros, etc.</a:t>
            </a:r>
            <a:endParaRPr/>
          </a:p>
        </p:txBody>
      </p:sp>
      <p:sp>
        <p:nvSpPr>
          <p:cNvPr id="269" name="Google Shape;26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También os hemos dicho que es open source o de codigo abierto.</a:t>
            </a:r>
            <a:endParaRPr/>
          </a:p>
        </p:txBody>
      </p:sp>
      <p:sp>
        <p:nvSpPr>
          <p:cNvPr id="284" name="Google Shape;28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a:solidFill>
                  <a:schemeClr val="dk1"/>
                </a:solidFill>
                <a:latin typeface="Calibri"/>
                <a:ea typeface="Calibri"/>
                <a:cs typeface="Calibri"/>
                <a:sym typeface="Calibri"/>
              </a:rPr>
              <a:t>Esto quiere decir que un producto incluye permiso para usar su código fuente, documentos de diseño o contenido. Se base en participantes orientados a objetivos y, sin embargo, poco coordinados que interactúan para crear un producto. Las premisas que debe tener la licencia de todo software de código abierto es:</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Libre redistribución: </a:t>
            </a:r>
            <a:r>
              <a:rPr b="0" i="0" lang="es-ES" sz="1200">
                <a:solidFill>
                  <a:schemeClr val="dk1"/>
                </a:solidFill>
                <a:latin typeface="Calibri"/>
                <a:ea typeface="Calibri"/>
                <a:cs typeface="Calibri"/>
                <a:sym typeface="Calibri"/>
              </a:rPr>
              <a:t>Es decir, yo no puedo coger ese código y su licencia que son gratuitos y venderlos a terceros.</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Código fuente: </a:t>
            </a:r>
            <a:r>
              <a:rPr b="0" i="0" lang="es-ES" sz="1200">
                <a:solidFill>
                  <a:schemeClr val="dk1"/>
                </a:solidFill>
                <a:latin typeface="Calibri"/>
                <a:ea typeface="Calibri"/>
                <a:cs typeface="Calibri"/>
                <a:sym typeface="Calibri"/>
              </a:rPr>
              <a:t>El programa debe incluir el código fuente y debe estar preferentemente en un formato en el que el programador pueda modificar el programa. </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Trabajos derivados: </a:t>
            </a:r>
            <a:r>
              <a:rPr b="0" i="0" lang="es-ES" sz="1200">
                <a:solidFill>
                  <a:schemeClr val="dk1"/>
                </a:solidFill>
                <a:latin typeface="Calibri"/>
                <a:ea typeface="Calibri"/>
                <a:cs typeface="Calibri"/>
                <a:sym typeface="Calibri"/>
              </a:rPr>
              <a:t>La licencia debe permitir modificaciones y trabajos derivados, y debe permitir que sean distribuidos bajo los mismos términos de la licencia del programa original, gratis.</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Integridad del autor del código fuente</a:t>
            </a:r>
            <a:r>
              <a:rPr b="0" i="0" lang="es-ES" sz="1200">
                <a:solidFill>
                  <a:schemeClr val="dk1"/>
                </a:solidFill>
                <a:latin typeface="Calibri"/>
                <a:ea typeface="Calibri"/>
                <a:cs typeface="Calibri"/>
                <a:sym typeface="Calibri"/>
              </a:rPr>
              <a:t>: La licencia puede exigir que los trabajos derivados lleven un nombre diferente o un número de versión respecto del software original.</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No discriminación contra personas o grupos: </a:t>
            </a:r>
            <a:r>
              <a:rPr b="0" i="0" lang="es-ES" sz="1200">
                <a:solidFill>
                  <a:schemeClr val="dk1"/>
                </a:solidFill>
                <a:latin typeface="Calibri"/>
                <a:ea typeface="Calibri"/>
                <a:cs typeface="Calibri"/>
                <a:sym typeface="Calibri"/>
              </a:rPr>
              <a:t>La licencia no puede discriminar en contra de una persona o grupo de personas.</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No discriminación contra áreas de trabajo:</a:t>
            </a:r>
            <a:r>
              <a:rPr b="0" i="0" lang="es-ES" sz="1200">
                <a:solidFill>
                  <a:schemeClr val="dk1"/>
                </a:solidFill>
                <a:latin typeface="Calibri"/>
                <a:ea typeface="Calibri"/>
                <a:cs typeface="Calibri"/>
                <a:sym typeface="Calibri"/>
              </a:rPr>
              <a:t> La licencia no debe restringir a nadie el uso de un programa en un área de trabajo específica. Por ejemplo, no puede restringir que el programa sea utilizado para un negocio o en investigación genética.</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Distribución de la licencia:</a:t>
            </a:r>
            <a:r>
              <a:rPr b="0" i="0" lang="es-ES" sz="1200">
                <a:solidFill>
                  <a:schemeClr val="dk1"/>
                </a:solidFill>
                <a:latin typeface="Calibri"/>
                <a:ea typeface="Calibri"/>
                <a:cs typeface="Calibri"/>
                <a:sym typeface="Calibri"/>
              </a:rPr>
              <a:t> Los derechos unidos al programa deben aplicarse a todos aquellos a los que el programa es redistribuido sin necesidad de iniciar una licencia adicional para esas partes.</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La licencia no debe ser específica para un producto:</a:t>
            </a:r>
            <a:r>
              <a:rPr b="0" i="0" lang="es-ES" sz="1200">
                <a:solidFill>
                  <a:schemeClr val="dk1"/>
                </a:solidFill>
                <a:latin typeface="Calibri"/>
                <a:ea typeface="Calibri"/>
                <a:cs typeface="Calibri"/>
                <a:sym typeface="Calibri"/>
              </a:rPr>
              <a:t> Los derechos unidos al programa no deben depender de que el programa sea parte de una distribución de software en particular.</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La licencia no debe restringir otros programas: </a:t>
            </a:r>
            <a:r>
              <a:rPr b="0" i="0" lang="es-ES" sz="1200">
                <a:solidFill>
                  <a:schemeClr val="dk1"/>
                </a:solidFill>
                <a:latin typeface="Calibri"/>
                <a:ea typeface="Calibri"/>
                <a:cs typeface="Calibri"/>
                <a:sym typeface="Calibri"/>
              </a:rPr>
              <a:t>La licencia no debe poner restricciones en otros programas que son distribuidos junto con el software licenciado. Por ejemplo, la licencia no puede insistir en que todos los demás programas distribuidos por el mismo medio deben ser software de código abierto.</a:t>
            </a:r>
            <a:endParaRPr/>
          </a:p>
          <a:p>
            <a:pPr indent="-171450" lvl="0" marL="171450" marR="0" rtl="0" algn="l">
              <a:lnSpc>
                <a:spcPct val="100000"/>
              </a:lnSpc>
              <a:spcBef>
                <a:spcPts val="0"/>
              </a:spcBef>
              <a:spcAft>
                <a:spcPts val="0"/>
              </a:spcAft>
              <a:buClr>
                <a:schemeClr val="dk1"/>
              </a:buClr>
              <a:buSzPts val="1200"/>
              <a:buFont typeface="Arial"/>
              <a:buChar char="•"/>
            </a:pPr>
            <a:r>
              <a:rPr b="1" i="0" lang="es-ES" sz="1200">
                <a:solidFill>
                  <a:schemeClr val="dk1"/>
                </a:solidFill>
                <a:latin typeface="Calibri"/>
                <a:ea typeface="Calibri"/>
                <a:cs typeface="Calibri"/>
                <a:sym typeface="Calibri"/>
              </a:rPr>
              <a:t>La licencia debe ser neutral a la tecnología: </a:t>
            </a:r>
            <a:r>
              <a:rPr b="0" i="0" lang="es-ES" sz="1200">
                <a:solidFill>
                  <a:schemeClr val="dk1"/>
                </a:solidFill>
                <a:latin typeface="Calibri"/>
                <a:ea typeface="Calibri"/>
                <a:cs typeface="Calibri"/>
                <a:sym typeface="Calibri"/>
              </a:rPr>
              <a:t>Ninguna provisión de la licencia puede basarse en una tecnología individual o estilo de interfaz.</a:t>
            </a:r>
            <a:endParaRPr/>
          </a:p>
        </p:txBody>
      </p:sp>
      <p:sp>
        <p:nvSpPr>
          <p:cNvPr id="296" name="Google Shape;29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Una distribución (coloquialmente llamada distro) es una distribución de software basada en el kernel de Linux que incluye determinados paquetes de software para satisfacer las necesidades de un grupo específico de usuarios, dando así origen a ediciones domésticas, empresariales y para servidores.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Una distribución típica de GNU/Linux, además del núcleo Linux, las distribuciones incluyen habitualmente las bibliotecas y herramientas del proyecto GNU y el sistema de ventanas. Dependiendo del tipo de usuarios a los que la distribución esté dirigida se incluye también otro tipo de software como procesadores de texto, hoja de cálculo, reproductores multimedia, herramientas administrativas, etc.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Por lo general están compuestas, total o mayoritariamente, de software libre, aunque a menudo incorporan aplicaciones o controladores propietarios.</a:t>
            </a:r>
            <a:endParaRPr/>
          </a:p>
        </p:txBody>
      </p:sp>
      <p:sp>
        <p:nvSpPr>
          <p:cNvPr id="306" name="Google Shape;30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La distribución de Linux que nosotros vamos a utilizar a lo largo del curso se llama Ubuntu. Y a continuación os explicaremos las principales características de Linux por las que nosotros trabajamos con este sistema operativo.</a:t>
            </a:r>
            <a:endParaRPr/>
          </a:p>
        </p:txBody>
      </p:sp>
      <p:sp>
        <p:nvSpPr>
          <p:cNvPr id="316" name="Google Shape;31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Concretamente en el curso trabajaremos con la versión 20.04 LTS, que es la versió que se liberó en abril de 2020 y que es estable, por eso las siglas LTS, de Long term support.</a:t>
            </a:r>
            <a:endParaRPr/>
          </a:p>
        </p:txBody>
      </p:sp>
      <p:sp>
        <p:nvSpPr>
          <p:cNvPr id="327" name="Google Shape;32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Este es el índice que vamos a seguir a lo largo de la próxima hora:</a:t>
            </a:r>
            <a:endParaRPr/>
          </a:p>
          <a:p>
            <a:pPr indent="-171450" lvl="0" marL="171450" rtl="0" algn="l">
              <a:spcBef>
                <a:spcPts val="0"/>
              </a:spcBef>
              <a:spcAft>
                <a:spcPts val="0"/>
              </a:spcAft>
              <a:buClr>
                <a:schemeClr val="dk1"/>
              </a:buClr>
              <a:buSzPts val="1200"/>
              <a:buFont typeface="Arial"/>
              <a:buChar char="•"/>
            </a:pPr>
            <a:r>
              <a:rPr lang="es-ES"/>
              <a:t>Primero os haré una breve introducción al Sistema Operativo Linux</a:t>
            </a:r>
            <a:endParaRPr/>
          </a:p>
          <a:p>
            <a:pPr indent="-171450" lvl="0" marL="171450" rtl="0" algn="l">
              <a:spcBef>
                <a:spcPts val="0"/>
              </a:spcBef>
              <a:spcAft>
                <a:spcPts val="0"/>
              </a:spcAft>
              <a:buClr>
                <a:schemeClr val="dk1"/>
              </a:buClr>
              <a:buSzPts val="1200"/>
              <a:buFont typeface="Arial"/>
              <a:buChar char="•"/>
            </a:pPr>
            <a:r>
              <a:rPr lang="es-ES"/>
              <a:t>Después os hablaré sobre el sistema de ficheros de linux</a:t>
            </a:r>
            <a:endParaRPr/>
          </a:p>
          <a:p>
            <a:pPr indent="-171450" lvl="0" marL="171450" rtl="0" algn="l">
              <a:spcBef>
                <a:spcPts val="0"/>
              </a:spcBef>
              <a:spcAft>
                <a:spcPts val="0"/>
              </a:spcAft>
              <a:buClr>
                <a:schemeClr val="dk1"/>
              </a:buClr>
              <a:buSzPts val="1200"/>
              <a:buFont typeface="Arial"/>
              <a:buChar char="•"/>
            </a:pPr>
            <a:r>
              <a:rPr lang="es-ES"/>
              <a:t>Siguiendo con los usuarios, privilegios y permisos en linux</a:t>
            </a:r>
            <a:endParaRPr/>
          </a:p>
          <a:p>
            <a:pPr indent="-171450" lvl="0" marL="171450" rtl="0" algn="l">
              <a:spcBef>
                <a:spcPts val="0"/>
              </a:spcBef>
              <a:spcAft>
                <a:spcPts val="0"/>
              </a:spcAft>
              <a:buClr>
                <a:schemeClr val="dk1"/>
              </a:buClr>
              <a:buSzPts val="1200"/>
              <a:buFont typeface="Arial"/>
              <a:buChar char="•"/>
            </a:pPr>
            <a:r>
              <a:rPr lang="es-ES"/>
              <a:t>Después os enseñaremos unos comandos básicos de linux que necesitaréis a lo largo de las prácticas</a:t>
            </a:r>
            <a:endParaRPr/>
          </a:p>
          <a:p>
            <a:pPr indent="-171450" lvl="0" marL="171450" rtl="0" algn="l">
              <a:spcBef>
                <a:spcPts val="0"/>
              </a:spcBef>
              <a:spcAft>
                <a:spcPts val="0"/>
              </a:spcAft>
              <a:buClr>
                <a:schemeClr val="dk1"/>
              </a:buClr>
              <a:buSzPts val="1200"/>
              <a:buFont typeface="Arial"/>
              <a:buChar char="•"/>
            </a:pPr>
            <a:r>
              <a:rPr lang="es-ES"/>
              <a:t>Y finalmente os enseñaremos la sintaxis de la línea de comandos.</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s-ES"/>
              <a:t>Para los que disteis el curso de introducción a la bioinformática algunas de estas cosas ya os sonarán pero os sirven para refrescarlo.</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Otra de las características de linux es que es multi-tarea</a:t>
            </a:r>
            <a:endParaRPr/>
          </a:p>
        </p:txBody>
      </p:sp>
      <p:sp>
        <p:nvSpPr>
          <p:cNvPr id="340" name="Google Shape;34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Un sistema operativo multi tarea permite al usuario realizar más de una tarea computacional al mismo tiempo. Esto que significa, nosotros cuando tenemos el ordenador abrimos por un lado el power point, por otro el firefox y por otro el calendario, y el procesador es capaz de tener las 3 tareas funcionando al mismo tiempo. Como veis en la barra de abajo, la realidad es que no hace las tres tareas a la vez, lo que hace es dedicar lapsos de tiempo tan pequeños a cada una de ellas, que a nosotros nos da la sensación de que funcionan a la vez, como las películas antiguas, que son fotos de momentos pausados puestos uno detrás de otro y que se mueven en lapsos de tiempo tan pequeños que nos parece que se mueve.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sistema operativo es capaz de seguir en qué momento te encuentras en cada una de las tareas o programas que tienes abiertos e ir de uno a otro sin perder información.</a:t>
            </a:r>
            <a:endParaRPr/>
          </a:p>
        </p:txBody>
      </p:sp>
      <p:sp>
        <p:nvSpPr>
          <p:cNvPr id="352" name="Google Shape;35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Y la última característica, pero menos importante, es que Linx es multi-usuario</a:t>
            </a:r>
            <a:endParaRPr/>
          </a:p>
        </p:txBody>
      </p:sp>
      <p:sp>
        <p:nvSpPr>
          <p:cNvPr id="364" name="Google Shape;36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software multi-usuario es un software que permite acceder a múltiples usuarios al mismo tiempo.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 ejemplo sería un servidor donde distintos usuarios de forma remota tienen acceso a la terminal al mismo tiempo. Esto si se mira en conjunto con:</a:t>
            </a:r>
            <a:endParaRPr/>
          </a:p>
        </p:txBody>
      </p:sp>
      <p:sp>
        <p:nvSpPr>
          <p:cNvPr id="376" name="Google Shape;37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virtualización resulta muy util. La virtualización es el proceso de crear una versión virtual de algo. La estructura tradicional es la que ya hemos visto, en la que el hardware que es el ordenador, se relaciona con el sistema operativo, que a su vez se relaciona con las aplicaciones. La virtualización sería el proceso por el que la capa de sistema operativo que se relaciona con el hardware es reemplazada por una capa de virtualización que se relaciona con el hardware y a su vez sobre esa capa se montan distintos sistemas operativos con sus aplicaciones sobre el mismo ordenador.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Eso es lo que tenemos en el curso. Hay un ordenador, con su hardware y su capa de virtualización, sobre el que se han montado los sistemas operativos de cada uno de vuestros ordenadores, por ejemplo este es bioinfo01, este bioinfo02, y cada uno de vosotros tiene acceso a su sistema operativo, pero nosotros también tenemos acceso a ese sistema operativo, de forma que dos personas podemos conectarnos a la vez a cada uno de estos bloques pequeños, pero 15 personas estáis conectadas a la vez a este mismo ordenador.</a:t>
            </a:r>
            <a:endParaRPr/>
          </a:p>
        </p:txBody>
      </p:sp>
      <p:sp>
        <p:nvSpPr>
          <p:cNvPr id="387" name="Google Shape;38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que ya sabemos lo que es Linux, vamos a ver cual es su sistema de archivos</a:t>
            </a:r>
            <a:endParaRPr/>
          </a:p>
        </p:txBody>
      </p:sp>
      <p:sp>
        <p:nvSpPr>
          <p:cNvPr id="398" name="Google Shape;39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Que hemos visto que es uno de los tres elementos que configuran el sistema operativo.</a:t>
            </a:r>
            <a:endParaRPr/>
          </a:p>
        </p:txBody>
      </p:sp>
      <p:sp>
        <p:nvSpPr>
          <p:cNvPr id="409" name="Google Shape;40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Un sistema de ficheros es el modo en que el sistema operativo organiza los ficheros en el disco duro, gestionándolo de manera que los datos estén de forma estructurada y sin errores. Estas son las principales características del sistema de ficheros de Linux:</a:t>
            </a:r>
            <a:endParaRPr/>
          </a:p>
          <a:p>
            <a:pPr indent="0" lvl="0" marL="0" rtl="0" algn="l">
              <a:spcBef>
                <a:spcPts val="0"/>
              </a:spcBef>
              <a:spcAft>
                <a:spcPts val="0"/>
              </a:spcAft>
              <a:buNone/>
            </a:pPr>
            <a:r>
              <a:t/>
            </a:r>
            <a:endParaRPr/>
          </a:p>
          <a:p>
            <a:pPr indent="-228600" lvl="0" marL="228600" rtl="0" algn="l">
              <a:spcBef>
                <a:spcPts val="0"/>
              </a:spcBef>
              <a:spcAft>
                <a:spcPts val="0"/>
              </a:spcAft>
              <a:buClr>
                <a:schemeClr val="dk1"/>
              </a:buClr>
              <a:buSzPts val="1200"/>
              <a:buFont typeface="Calibri"/>
              <a:buAutoNum type="arabicPeriod"/>
            </a:pPr>
            <a:r>
              <a:rPr lang="es-ES"/>
              <a:t>En Linux, todo son ficheros, tanto los archivos de texto, como los directorios o carpetas, como los dispositivos que están conectados al ordenador, todo está representado como si fueran ficheros.</a:t>
            </a:r>
            <a:endParaRPr/>
          </a:p>
          <a:p>
            <a:pPr indent="-228600" lvl="0" marL="228600" rtl="0" algn="l">
              <a:spcBef>
                <a:spcPts val="0"/>
              </a:spcBef>
              <a:spcAft>
                <a:spcPts val="0"/>
              </a:spcAft>
              <a:buClr>
                <a:schemeClr val="dk1"/>
              </a:buClr>
              <a:buSzPts val="1200"/>
              <a:buFont typeface="Calibri"/>
              <a:buAutoNum type="arabicPeriod"/>
            </a:pPr>
            <a:r>
              <a:rPr lang="es-ES"/>
              <a:t>Todo tiene rutas, que hay que especificar</a:t>
            </a:r>
            <a:endParaRPr/>
          </a:p>
          <a:p>
            <a:pPr indent="-228600" lvl="0" marL="228600" rtl="0" algn="l">
              <a:spcBef>
                <a:spcPts val="0"/>
              </a:spcBef>
              <a:spcAft>
                <a:spcPts val="0"/>
              </a:spcAft>
              <a:buClr>
                <a:schemeClr val="dk1"/>
              </a:buClr>
              <a:buSzPts val="1200"/>
              <a:buFont typeface="Calibri"/>
              <a:buAutoNum type="arabicPeriod"/>
            </a:pPr>
            <a:r>
              <a:rPr lang="es-ES"/>
              <a:t>Es sensible a las mayúsculas y minúsculas.</a:t>
            </a:r>
            <a:endParaRPr/>
          </a:p>
          <a:p>
            <a:pPr indent="-228600" lvl="0" marL="228600" rtl="0" algn="l">
              <a:spcBef>
                <a:spcPts val="0"/>
              </a:spcBef>
              <a:spcAft>
                <a:spcPts val="0"/>
              </a:spcAft>
              <a:buClr>
                <a:schemeClr val="dk1"/>
              </a:buClr>
              <a:buSzPts val="1200"/>
              <a:buFont typeface="Calibri"/>
              <a:buAutoNum type="arabicPeriod"/>
            </a:pPr>
            <a:r>
              <a:rPr lang="es-ES"/>
              <a:t>Además, no existe el concepto de extensiones y existen los archivos ocultos. Pero, ¿como diferencia el ordenador un tipo de fichero de otros? </a:t>
            </a:r>
            <a:endParaRPr/>
          </a:p>
          <a:p>
            <a:pPr indent="-228600" lvl="0" marL="228600" rtl="0" algn="l">
              <a:spcBef>
                <a:spcPts val="0"/>
              </a:spcBef>
              <a:spcAft>
                <a:spcPts val="0"/>
              </a:spcAft>
              <a:buClr>
                <a:schemeClr val="dk1"/>
              </a:buClr>
              <a:buSzPts val="1200"/>
              <a:buFont typeface="Calibri"/>
              <a:buAutoNum type="arabicPeriod"/>
            </a:pPr>
            <a:r>
              <a:rPr lang="es-ES"/>
              <a:t>Pues con los permisos. Los ficheros tienen permisos que explicaremos a continuación y ayuda a diferenciar los archivos de los directorios.</a:t>
            </a:r>
            <a:endParaRPr/>
          </a:p>
          <a:p>
            <a:pPr indent="-228600" lvl="0" marL="228600" rtl="0" algn="l">
              <a:spcBef>
                <a:spcPts val="0"/>
              </a:spcBef>
              <a:spcAft>
                <a:spcPts val="0"/>
              </a:spcAft>
              <a:buClr>
                <a:schemeClr val="dk1"/>
              </a:buClr>
              <a:buSzPts val="1200"/>
              <a:buFont typeface="Calibri"/>
              <a:buAutoNum type="arabicPeriod"/>
            </a:pPr>
            <a:r>
              <a:rPr lang="es-ES"/>
              <a:t>La estructura de ficheros de Linux es una estructura jerárquica en forma de árbol invertido, donde el directorio principal (directorio raíz) es el directorio /, del que cuelga toda la estructura del sistema.</a:t>
            </a:r>
            <a:endParaRPr/>
          </a:p>
        </p:txBody>
      </p:sp>
      <p:sp>
        <p:nvSpPr>
          <p:cNvPr id="425" name="Google Shape;42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sz="1200">
                <a:solidFill>
                  <a:schemeClr val="dk1"/>
                </a:solidFill>
                <a:latin typeface="Calibri"/>
                <a:ea typeface="Calibri"/>
                <a:cs typeface="Calibri"/>
                <a:sym typeface="Calibri"/>
              </a:rPr>
              <a:t>Como ya os hemos dicho, la estructura de ficheros de Linux es una estructura jerárquica en forma de árbol invertido, donde el directorio principal (directorio raíz, root) es el directorio /, del que cuelga toda la estructura del sistema. Dentro del directorio raíz encontramos varios subdirectorios importantes, los que más nos interesan a nosotros son</a:t>
            </a:r>
            <a:endParaRPr/>
          </a:p>
          <a:p>
            <a:pPr indent="-171450" lvl="0" marL="17145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El primero /bin es el que </a:t>
            </a:r>
            <a:r>
              <a:rPr b="0" i="0" lang="es-ES">
                <a:solidFill>
                  <a:srgbClr val="000000"/>
                </a:solidFill>
                <a:latin typeface="Verdana"/>
                <a:ea typeface="Verdana"/>
                <a:cs typeface="Verdana"/>
                <a:sym typeface="Verdana"/>
              </a:rPr>
              <a:t>contiene ficheros de comandos ejecutables utilizables por todos los usuarios. Aquí tenemos los programas que pueden lanzar todos los usuarios del sistema.</a:t>
            </a:r>
            <a:r>
              <a:rPr lang="es-ES" sz="1200">
                <a:solidFill>
                  <a:schemeClr val="dk1"/>
                </a:solidFill>
                <a:latin typeface="Calibri"/>
                <a:ea typeface="Calibri"/>
                <a:cs typeface="Calibri"/>
                <a:sym typeface="Calibri"/>
              </a:rPr>
              <a:t> </a:t>
            </a:r>
            <a:endParaRPr/>
          </a:p>
          <a:p>
            <a:pPr indent="-171450" lvl="0" marL="17145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El cuarto que veis es /usr, de usuario que </a:t>
            </a:r>
            <a:r>
              <a:rPr b="0" i="0" lang="es-ES">
                <a:solidFill>
                  <a:srgbClr val="000000"/>
                </a:solidFill>
                <a:latin typeface="Verdana"/>
                <a:ea typeface="Verdana"/>
                <a:cs typeface="Verdana"/>
                <a:sym typeface="Verdana"/>
              </a:rPr>
              <a:t>contiene utilidades y programas generales de usuario.</a:t>
            </a:r>
            <a:endParaRPr/>
          </a:p>
          <a:p>
            <a:pPr indent="-171450" lvl="0" marL="17145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El quinto /var contiene ficheros para el administrador. Este directorio contiene información variable, como registros, datos de los servidores, etc.</a:t>
            </a:r>
            <a:endParaRPr/>
          </a:p>
          <a:p>
            <a:pPr indent="-171450" lvl="0" marL="17145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En la última columna tenemos distintos directorios que cuelga del directorio raíz y que son los que vamos a ver nosotros:</a:t>
            </a:r>
            <a:endParaRPr/>
          </a:p>
          <a:p>
            <a:pPr indent="-95250" lvl="1" marL="62865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435" name="Google Shape;43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/home es un directorio donde se encuentran los directorios personales de los usuarios del sistema. Donde están las carpetas de cada usuario del ordenador como su escritorio.</a:t>
            </a:r>
            <a:endParaRPr/>
          </a:p>
          <a:p>
            <a:pPr indent="0" lvl="0" marL="0" rtl="0" algn="l">
              <a:spcBef>
                <a:spcPts val="0"/>
              </a:spcBef>
              <a:spcAft>
                <a:spcPts val="0"/>
              </a:spcAft>
              <a:buNone/>
            </a:pPr>
            <a:r>
              <a:rPr lang="es-ES"/>
              <a:t>/mnt, a veces también se le llama /media y es el directorio que contiene todas las unidades físicas que tenemos montadas: discos duros, unidades de DVD, pen drives, etc.</a:t>
            </a:r>
            <a:endParaRPr/>
          </a:p>
          <a:p>
            <a:pPr indent="0" lvl="0" marL="0" rtl="0" algn="l">
              <a:spcBef>
                <a:spcPts val="0"/>
              </a:spcBef>
              <a:spcAft>
                <a:spcPts val="0"/>
              </a:spcAft>
              <a:buNone/>
            </a:pPr>
            <a:r>
              <a:rPr lang="es-ES"/>
              <a:t>/opt sirve para admitir ficheros nuevos creados tras la modificación del sistema. Es un punto de montaje desde el que se instalan los paquetes de aplicación adicionales. En nuestro caso es donde se realiza la instalación del software bioinformático.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empezar por el Sistema Operativo. OS por sus siglas en inglés Operative System</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 la izquierda tenéis el sistema de ficheros de Linux y a la derecha el sistema de ficheros de Windows. Como veis la estructura es totalmente diferente. En Linux no importan las particiones que tengas, como el disco C, D o F, como ya os hemos dicho todo cuelga del directorio padre que es barra (/) y a partir de ahí se estructura todo el sistema. Por ejemplo en Linux la carpeta Home que es el equivalente a la carpeta de Usuarios de Windows siempre está colgando del directorio barra, pero en Windows lo puedes tener en la partición C o en la partición D como en la imagen del ejemplo.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Otro ejemplo es cuando metes un CD en el ordenador. En Linux, todo lo que enchufes en el ordenador se encuentra dentro de la carpeta mnt que cuelga de barra. Mnt significa mount, montado, porque el CD que estás metiendo en el ordenador se Monta para que tu puedas acceder a el. En windows cuando se monta un dispositivo aparece dentro de la carpeta My Computer como un nuevo disco.</a:t>
            </a:r>
            <a:endParaRPr/>
          </a:p>
          <a:p>
            <a:pPr indent="0" lvl="0" marL="0" rtl="0" algn="l">
              <a:spcBef>
                <a:spcPts val="0"/>
              </a:spcBef>
              <a:spcAft>
                <a:spcPts val="0"/>
              </a:spcAft>
              <a:buNone/>
            </a:pPr>
            <a:r>
              <a:t/>
            </a:r>
            <a:endParaRPr/>
          </a:p>
        </p:txBody>
      </p:sp>
      <p:sp>
        <p:nvSpPr>
          <p:cNvPr id="460" name="Google Shape;460;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Como ya os hemos dicho, hay que indicar las rutas. La ruta o path de un fichero es la secuencia de directorios que se ha de recorrer para acceder a él, separados por una barra cada uno de ellos, es decir, es la dirección donde se encentra el fichero.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Teniendo en cuanta esta estructura de ficheros en árbol que hemos visto hace un momento, podemos deducir que existen distintas formas de definir la ruta a un archivo:</a:t>
            </a:r>
            <a:endParaRPr/>
          </a:p>
          <a:p>
            <a:pPr indent="-171450" lvl="0" marL="171450" rtl="0" algn="l">
              <a:spcBef>
                <a:spcPts val="0"/>
              </a:spcBef>
              <a:spcAft>
                <a:spcPts val="0"/>
              </a:spcAft>
              <a:buClr>
                <a:schemeClr val="dk1"/>
              </a:buClr>
              <a:buSzPts val="1200"/>
              <a:buFont typeface="Arial"/>
              <a:buChar char="•"/>
            </a:pPr>
            <a:r>
              <a:rPr lang="es-ES"/>
              <a:t>Una sería la </a:t>
            </a:r>
            <a:r>
              <a:rPr b="1" lang="es-ES"/>
              <a:t>ruta absoluta</a:t>
            </a:r>
            <a:r>
              <a:rPr lang="es-ES"/>
              <a:t>, que determina la ruta a un fichero tomando como punto de partida el directorio padre (/) o raíz, de forma que es estático y siempre es igual.</a:t>
            </a:r>
            <a:endParaRPr/>
          </a:p>
          <a:p>
            <a:pPr indent="-171450" lvl="1" marL="628650" marR="0" rtl="0" algn="l">
              <a:lnSpc>
                <a:spcPct val="100000"/>
              </a:lnSpc>
              <a:spcBef>
                <a:spcPts val="0"/>
              </a:spcBef>
              <a:spcAft>
                <a:spcPts val="0"/>
              </a:spcAft>
              <a:buClr>
                <a:schemeClr val="dk1"/>
              </a:buClr>
              <a:buSzPts val="1200"/>
              <a:buFont typeface="Arial"/>
              <a:buChar char="•"/>
            </a:pPr>
            <a:r>
              <a:rPr lang="es-ES"/>
              <a:t>Por ejemplo </a:t>
            </a:r>
            <a:r>
              <a:rPr b="0" lang="es-ES"/>
              <a:t>desde </a:t>
            </a:r>
            <a:r>
              <a:rPr b="0" lang="es-ES" sz="1400"/>
              <a:t>/ el directorio </a:t>
            </a:r>
            <a:r>
              <a:rPr b="0" lang="es-ES" sz="1200"/>
              <a:t>home, separado </a:t>
            </a:r>
            <a:r>
              <a:rPr lang="es-ES" sz="1200"/>
              <a:t>por barra del siguiente directorio que es alumno1, barra el siguiente directorio que es dir1 y barra separado del archivo final que es libro.txt</a:t>
            </a:r>
            <a:endParaRPr/>
          </a:p>
          <a:p>
            <a:pPr indent="-171450" lvl="0" marL="171450" rtl="0" algn="l">
              <a:spcBef>
                <a:spcPts val="0"/>
              </a:spcBef>
              <a:spcAft>
                <a:spcPts val="0"/>
              </a:spcAft>
              <a:buClr>
                <a:schemeClr val="dk1"/>
              </a:buClr>
              <a:buSzPts val="1200"/>
              <a:buFont typeface="Arial"/>
              <a:buChar char="•"/>
            </a:pPr>
            <a:r>
              <a:rPr lang="es-ES"/>
              <a:t>Otra forma es la </a:t>
            </a:r>
            <a:r>
              <a:rPr b="1" lang="es-ES"/>
              <a:t>ruta relativa </a:t>
            </a:r>
            <a:r>
              <a:rPr lang="es-ES"/>
              <a:t>que determina la ruta a un fichero tomando como punto de partida el directorio o en el que nos encontramos actualmente. De forma que es variable porque es dependiente de nuestro directorio actual, y necesitamos un código para indicar el directorio actual (que sería el punto) y el directorio anterior o padre (que serían los dos puntos)  En el ejemplo anterior:</a:t>
            </a:r>
            <a:endParaRPr/>
          </a:p>
          <a:p>
            <a:pPr indent="-171450" lvl="1" marL="628650" rtl="0" algn="l">
              <a:spcBef>
                <a:spcPts val="0"/>
              </a:spcBef>
              <a:spcAft>
                <a:spcPts val="0"/>
              </a:spcAft>
              <a:buClr>
                <a:schemeClr val="dk1"/>
              </a:buClr>
              <a:buSzPts val="1200"/>
              <a:buFont typeface="Arial"/>
              <a:buChar char="•"/>
            </a:pPr>
            <a:r>
              <a:rPr lang="es-ES"/>
              <a:t>Si nos encontrásemos en el directorio home, la ruta sería ./alumno1/dir1/libro.txt. El punto es porque determina el directorio en el que nos encontramos actualmente</a:t>
            </a:r>
            <a:endParaRPr/>
          </a:p>
          <a:p>
            <a:pPr indent="-171450" lvl="1" marL="628650" rtl="0" algn="l">
              <a:spcBef>
                <a:spcPts val="0"/>
              </a:spcBef>
              <a:spcAft>
                <a:spcPts val="0"/>
              </a:spcAft>
              <a:buClr>
                <a:schemeClr val="dk1"/>
              </a:buClr>
              <a:buSzPts val="1200"/>
              <a:buFont typeface="Arial"/>
              <a:buChar char="•"/>
            </a:pPr>
            <a:r>
              <a:rPr lang="es-ES"/>
              <a:t>Si nos encontrásemos en el directorio alumno 1 sería dir1/libro.txt o ./dir1/libro.txt, es exactamente lo mismo</a:t>
            </a:r>
            <a:endParaRPr/>
          </a:p>
          <a:p>
            <a:pPr indent="-171450" lvl="1" marL="628650" rtl="0" algn="l">
              <a:spcBef>
                <a:spcPts val="0"/>
              </a:spcBef>
              <a:spcAft>
                <a:spcPts val="0"/>
              </a:spcAft>
              <a:buClr>
                <a:schemeClr val="dk1"/>
              </a:buClr>
              <a:buSzPts val="1200"/>
              <a:buFont typeface="Arial"/>
              <a:buChar char="•"/>
            </a:pPr>
            <a:r>
              <a:rPr lang="es-ES"/>
              <a:t>O si nos encontrásemos dentro del directorio dir1 sería Libro.txt</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Para que lo entendáis con un ejemplo del día a día, explicando las direcciones en carretera para llegar hasta majadahonda</a:t>
            </a:r>
            <a:endParaRPr/>
          </a:p>
          <a:p>
            <a:pPr indent="-171450" lvl="0" marL="171450" rtl="0" algn="l">
              <a:spcBef>
                <a:spcPts val="0"/>
              </a:spcBef>
              <a:spcAft>
                <a:spcPts val="0"/>
              </a:spcAft>
              <a:buClr>
                <a:schemeClr val="dk1"/>
              </a:buClr>
              <a:buSzPts val="1200"/>
              <a:buFont typeface="Arial"/>
              <a:buChar char="•"/>
            </a:pPr>
            <a:r>
              <a:rPr lang="es-ES"/>
              <a:t>La ruta absoluta sería la ruta de como llegar desde la raíz, que es el Km0 en la plaza de Sol, hasta Majadahonda. La ruta desde el inicio de las carreteras en el Km0 a Majadahonda es la misma en tu casa que en Bilbao.</a:t>
            </a:r>
            <a:endParaRPr/>
          </a:p>
          <a:p>
            <a:pPr indent="-171450" lvl="0" marL="171450" rtl="0" algn="l">
              <a:spcBef>
                <a:spcPts val="0"/>
              </a:spcBef>
              <a:spcAft>
                <a:spcPts val="0"/>
              </a:spcAft>
              <a:buClr>
                <a:schemeClr val="dk1"/>
              </a:buClr>
              <a:buSzPts val="1200"/>
              <a:buFont typeface="Arial"/>
              <a:buChar char="•"/>
            </a:pPr>
            <a:r>
              <a:rPr lang="es-ES"/>
              <a:t>La ruta relativa sería la ruta que tienes que hacer desde tu casa para llegar al ISCIII. Esta ruta solo vale si estás en tu casa, pero la ruta desde el Km0 vale estés donde estés.</a:t>
            </a:r>
            <a:endParaRPr/>
          </a:p>
          <a:p>
            <a:pPr indent="0" lvl="0" marL="0" rtl="0" algn="l">
              <a:spcBef>
                <a:spcPts val="0"/>
              </a:spcBef>
              <a:spcAft>
                <a:spcPts val="0"/>
              </a:spcAft>
              <a:buNone/>
            </a:pPr>
            <a:r>
              <a:t/>
            </a:r>
            <a:endParaRPr/>
          </a:p>
        </p:txBody>
      </p:sp>
      <p:sp>
        <p:nvSpPr>
          <p:cNvPr id="471" name="Google Shape;47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3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Aquí tenemos algunos ejemplos:</a:t>
            </a:r>
            <a:endParaRPr/>
          </a:p>
          <a:p>
            <a:pPr indent="0" lvl="0" marL="0" rtl="0" algn="l">
              <a:spcBef>
                <a:spcPts val="0"/>
              </a:spcBef>
              <a:spcAft>
                <a:spcPts val="0"/>
              </a:spcAft>
              <a:buNone/>
            </a:pPr>
            <a:r>
              <a:rPr lang="es-ES"/>
              <a:t>En la imagen de la derecha nos encontramos dentro del directorio Dir1. Si queremos representar el recorrido hasta el directiorio home es: ../../ es decir, dos directorios por encima. Con un solo .. Estaríamos en alumno1 y con otro ../ dentro de alumno1 llegamos al 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quisiéramos ir al directorio alumno2, primero tenemos que llegar hasta el directorio home, y desde ahí ir a alumno2, así que sería ../../alumno2.</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quisiéramos ir a Dir2 desde Dir1 donde estamos, primero tenemos que ir a alumno1 y desde ahí a Dir2, así que sería ../Dir2.</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ver si lo habéis entendido. Si nos encontramos dentro del directorio alumno1</a:t>
            </a:r>
            <a:endParaRPr/>
          </a:p>
          <a:p>
            <a:pPr indent="-171450" lvl="0" marL="171450" rtl="0" algn="l">
              <a:spcBef>
                <a:spcPts val="0"/>
              </a:spcBef>
              <a:spcAft>
                <a:spcPts val="0"/>
              </a:spcAft>
              <a:buClr>
                <a:schemeClr val="dk1"/>
              </a:buClr>
              <a:buSzPts val="1200"/>
              <a:buFont typeface="Arial"/>
              <a:buChar char="•"/>
            </a:pPr>
            <a:r>
              <a:rPr lang="es-ES"/>
              <a:t>quién es el directorio padre? Home</a:t>
            </a:r>
            <a:endParaRPr/>
          </a:p>
          <a:p>
            <a:pPr indent="-171450" lvl="0" marL="171450" rtl="0" algn="l">
              <a:spcBef>
                <a:spcPts val="0"/>
              </a:spcBef>
              <a:spcAft>
                <a:spcPts val="0"/>
              </a:spcAft>
              <a:buClr>
                <a:schemeClr val="dk1"/>
              </a:buClr>
              <a:buSzPts val="1200"/>
              <a:buFont typeface="Arial"/>
              <a:buChar char="•"/>
            </a:pPr>
            <a:r>
              <a:rPr lang="es-ES"/>
              <a:t>Y quien o quienes serían los directorios hijos?: Dir y Dir2</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3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Esta es la respuesta!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3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ejercicio:</a:t>
            </a:r>
            <a:endParaRPr/>
          </a:p>
          <a:p>
            <a:pPr indent="0" lvl="0" marL="0" rtl="0" algn="l">
              <a:spcBef>
                <a:spcPts val="0"/>
              </a:spcBef>
              <a:spcAft>
                <a:spcPts val="0"/>
              </a:spcAft>
              <a:buNone/>
            </a:pPr>
            <a:r>
              <a:rPr lang="es-ES"/>
              <a:t>Si nos encontramos en el directorio alumno1:</a:t>
            </a:r>
            <a:endParaRPr/>
          </a:p>
          <a:p>
            <a:pPr indent="-171450" lvl="0" marL="171450" rtl="0" algn="l">
              <a:spcBef>
                <a:spcPts val="0"/>
              </a:spcBef>
              <a:spcAft>
                <a:spcPts val="0"/>
              </a:spcAft>
              <a:buClr>
                <a:schemeClr val="dk1"/>
              </a:buClr>
              <a:buSzPts val="1200"/>
              <a:buFont typeface="Arial"/>
              <a:buChar char="•"/>
            </a:pPr>
            <a:r>
              <a:rPr lang="es-ES"/>
              <a:t>Cual es la ruta absoluta a Libro1.txt: /home/alumno1/Dir1/Libro.txt</a:t>
            </a:r>
            <a:endParaRPr/>
          </a:p>
          <a:p>
            <a:pPr indent="-171450" lvl="0" marL="171450" rtl="0" algn="l">
              <a:spcBef>
                <a:spcPts val="0"/>
              </a:spcBef>
              <a:spcAft>
                <a:spcPts val="0"/>
              </a:spcAft>
              <a:buClr>
                <a:schemeClr val="dk1"/>
              </a:buClr>
              <a:buSzPts val="1200"/>
              <a:buFont typeface="Arial"/>
              <a:buChar char="•"/>
            </a:pPr>
            <a:r>
              <a:rPr lang="es-ES"/>
              <a:t>Y la ruta relativa, desde alumno1?: ./Dir1/Libro.txt o Dir1/Libro.txt</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3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ruta absoluta, no importa el directorio en el que nos encontremos.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3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ruta relativa importa cual es el directorio actual, pwd o punto.</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cuales son los usuarios de Linux y los privilegios o permisos.</a:t>
            </a:r>
            <a:endParaRPr/>
          </a:p>
        </p:txBody>
      </p:sp>
      <p:sp>
        <p:nvSpPr>
          <p:cNvPr id="555" name="Google Shape;55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Las principales características de los usuarios de Linux son:</a:t>
            </a:r>
            <a:endParaRPr/>
          </a:p>
          <a:p>
            <a:pPr indent="-171450" lvl="0" marL="171450" rtl="0" algn="l">
              <a:spcBef>
                <a:spcPts val="0"/>
              </a:spcBef>
              <a:spcAft>
                <a:spcPts val="0"/>
              </a:spcAft>
              <a:buClr>
                <a:schemeClr val="dk1"/>
              </a:buClr>
              <a:buSzPts val="1200"/>
              <a:buFont typeface="Arial"/>
              <a:buChar char="•"/>
            </a:pPr>
            <a:r>
              <a:rPr lang="es-ES"/>
              <a:t>Los usuarios pueden estar asociados a una persona o a proceso de computación</a:t>
            </a:r>
            <a:endParaRPr/>
          </a:p>
          <a:p>
            <a:pPr indent="-171450" lvl="0" marL="171450" rtl="0" algn="l">
              <a:spcBef>
                <a:spcPts val="0"/>
              </a:spcBef>
              <a:spcAft>
                <a:spcPts val="0"/>
              </a:spcAft>
              <a:buClr>
                <a:schemeClr val="dk1"/>
              </a:buClr>
              <a:buSzPts val="1200"/>
              <a:buFont typeface="Arial"/>
              <a:buChar char="•"/>
            </a:pPr>
            <a:r>
              <a:rPr lang="es-ES"/>
              <a:t>Todos los usuarios pueden pertenecer a uno o más grupos</a:t>
            </a:r>
            <a:endParaRPr/>
          </a:p>
          <a:p>
            <a:pPr indent="-171450" lvl="0" marL="171450" rtl="0" algn="l">
              <a:spcBef>
                <a:spcPts val="0"/>
              </a:spcBef>
              <a:spcAft>
                <a:spcPts val="0"/>
              </a:spcAft>
              <a:buClr>
                <a:schemeClr val="dk1"/>
              </a:buClr>
              <a:buSzPts val="1200"/>
              <a:buFont typeface="Arial"/>
              <a:buChar char="•"/>
            </a:pPr>
            <a:r>
              <a:rPr lang="es-ES"/>
              <a:t>Todos los usuarios tienen una carpeta personal propia dentro de la carpeta home</a:t>
            </a:r>
            <a:endParaRPr/>
          </a:p>
          <a:p>
            <a:pPr indent="-171450" lvl="0" marL="171450" rtl="0" algn="l">
              <a:spcBef>
                <a:spcPts val="0"/>
              </a:spcBef>
              <a:spcAft>
                <a:spcPts val="0"/>
              </a:spcAft>
              <a:buClr>
                <a:schemeClr val="dk1"/>
              </a:buClr>
              <a:buSzPts val="1200"/>
              <a:buFont typeface="Arial"/>
              <a:buChar char="•"/>
            </a:pPr>
            <a:r>
              <a:rPr lang="es-ES"/>
              <a:t>Los usuarios son los dueños (es decir tienen permisos de propietario) en todos los archivos que creados por ellos, directa o indirectamente</a:t>
            </a:r>
            <a:endParaRPr/>
          </a:p>
          <a:p>
            <a:pPr indent="-171450" lvl="0" marL="171450" rtl="0" algn="l">
              <a:spcBef>
                <a:spcPts val="0"/>
              </a:spcBef>
              <a:spcAft>
                <a:spcPts val="0"/>
              </a:spcAft>
              <a:buClr>
                <a:schemeClr val="dk1"/>
              </a:buClr>
              <a:buSzPts val="1200"/>
              <a:buFont typeface="Arial"/>
              <a:buChar char="•"/>
            </a:pPr>
            <a:r>
              <a:rPr lang="es-ES"/>
              <a:t>Los usuarios pueden cambiar los permisos de los archivos que son suyos.</a:t>
            </a:r>
            <a:endParaRPr/>
          </a:p>
          <a:p>
            <a:pPr indent="-171450" lvl="0" marL="171450" rtl="0" algn="l">
              <a:spcBef>
                <a:spcPts val="0"/>
              </a:spcBef>
              <a:spcAft>
                <a:spcPts val="0"/>
              </a:spcAft>
              <a:buClr>
                <a:schemeClr val="dk1"/>
              </a:buClr>
              <a:buSzPts val="1200"/>
              <a:buFont typeface="Arial"/>
              <a:buChar char="•"/>
            </a:pPr>
            <a:r>
              <a:rPr lang="es-ES"/>
              <a:t>Los usuarios poseen permisos sobre los procesos que ejecutan</a:t>
            </a:r>
            <a:endParaRPr/>
          </a:p>
          <a:p>
            <a:pPr indent="-171450" lvl="0" marL="171450" rtl="0" algn="l">
              <a:spcBef>
                <a:spcPts val="0"/>
              </a:spcBef>
              <a:spcAft>
                <a:spcPts val="0"/>
              </a:spcAft>
              <a:buClr>
                <a:schemeClr val="dk1"/>
              </a:buClr>
              <a:buSzPts val="1200"/>
              <a:buFont typeface="Arial"/>
              <a:buChar char="•"/>
            </a:pPr>
            <a:r>
              <a:rPr lang="es-ES"/>
              <a:t>El super usuario root tiene permiso sobre todo. Esto es como los permisos de administrador, cuando queréis instalar algo en el ordenador windows del ISCIII y no os deja, es porque no sois el root del ordenador, es decir el administrador.</a:t>
            </a:r>
            <a:endParaRPr/>
          </a:p>
          <a:p>
            <a:pPr indent="-171450" lvl="0" marL="171450" rtl="0" algn="l">
              <a:spcBef>
                <a:spcPts val="0"/>
              </a:spcBef>
              <a:spcAft>
                <a:spcPts val="0"/>
              </a:spcAft>
              <a:buClr>
                <a:schemeClr val="dk1"/>
              </a:buClr>
              <a:buSzPts val="1200"/>
              <a:buFont typeface="Arial"/>
              <a:buChar char="•"/>
            </a:pPr>
            <a:r>
              <a:rPr lang="es-ES"/>
              <a:t>Como todo usuario, root también tiene una carpeta home, pero la carpeta home del super usuario root esta en /root, no en /home</a:t>
            </a:r>
            <a:endParaRPr/>
          </a:p>
        </p:txBody>
      </p:sp>
      <p:sp>
        <p:nvSpPr>
          <p:cNvPr id="566" name="Google Shape;566;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cuyo logo es el pingüino ese que veis a la derecha, es un Sistema Operativo, de código abierto, multi-tarea y multi-usuario. Cada uno de estos conceptos os los vamos a explicar a continuación de forma más detallada.</a:t>
            </a:r>
            <a:endParaRPr/>
          </a:p>
        </p:txBody>
      </p:sp>
      <p:sp>
        <p:nvSpPr>
          <p:cNvPr id="135" name="Google Shape;13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la parte de permisos. Los permisos como su propio nombre indica son los derechos de los usuarios para actuar sobre los archivos o directorios. Existen tres tipos de permisos de actuación sobre los ficheros:</a:t>
            </a:r>
            <a:endParaRPr/>
          </a:p>
          <a:p>
            <a:pPr indent="-171450" lvl="0" marL="171450" rtl="0" algn="l">
              <a:spcBef>
                <a:spcPts val="0"/>
              </a:spcBef>
              <a:spcAft>
                <a:spcPts val="0"/>
              </a:spcAft>
              <a:buClr>
                <a:schemeClr val="dk1"/>
              </a:buClr>
              <a:buSzPts val="1200"/>
              <a:buFont typeface="Arial"/>
              <a:buChar char="•"/>
            </a:pPr>
            <a:r>
              <a:rPr lang="es-ES"/>
              <a:t>Permiso de lectura, que se abrevia con una r minúscula. Estos permisos permiten a la persona que tiene permisos de lectura ver el contenido de los archivos. En el caso de directorios, el permiso de lectura permite listar el contenido de los directorios.</a:t>
            </a:r>
            <a:endParaRPr/>
          </a:p>
          <a:p>
            <a:pPr indent="-171450" lvl="0" marL="171450" rtl="0" algn="l">
              <a:spcBef>
                <a:spcPts val="0"/>
              </a:spcBef>
              <a:spcAft>
                <a:spcPts val="0"/>
              </a:spcAft>
              <a:buClr>
                <a:schemeClr val="dk1"/>
              </a:buClr>
              <a:buSzPts val="1200"/>
              <a:buFont typeface="Arial"/>
              <a:buChar char="•"/>
            </a:pPr>
            <a:r>
              <a:rPr lang="es-ES"/>
              <a:t>Permisos de escritura, que se abrevia con w minúscula, permite a los usuarios con este permiso modificar el contenido del archivo. En el caso de los directorios, este permiso permite editar el contenido (los archivos del directorio)</a:t>
            </a:r>
            <a:endParaRPr/>
          </a:p>
          <a:p>
            <a:pPr indent="-171450" lvl="0" marL="171450" rtl="0" algn="l">
              <a:spcBef>
                <a:spcPts val="0"/>
              </a:spcBef>
              <a:spcAft>
                <a:spcPts val="0"/>
              </a:spcAft>
              <a:buClr>
                <a:schemeClr val="dk1"/>
              </a:buClr>
              <a:buSzPts val="1200"/>
              <a:buFont typeface="Arial"/>
              <a:buChar char="•"/>
            </a:pPr>
            <a:r>
              <a:rPr lang="es-ES"/>
              <a:t>Permisos de ejecución que se abrevia con la letra x minúscula, permiten ejecutar o correr un archivo que contiene un programa o script. Para el caso de los directorios, el permiso de ejecución permite moverte dentro del directorio y convertirlo en tu directorio actual (pwd).</a:t>
            </a:r>
            <a:endParaRPr/>
          </a:p>
        </p:txBody>
      </p:sp>
      <p:sp>
        <p:nvSpPr>
          <p:cNvPr id="576" name="Google Shape;57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0e97da444d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30e97da444d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2900" lvl="0" marL="355600"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permisos</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un</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r>
              <a:rPr b="0" lang="es-ES" u="none">
                <a:latin typeface="Times New Roman"/>
                <a:ea typeface="Times New Roman"/>
                <a:cs typeface="Times New Roman"/>
                <a:sym typeface="Times New Roman"/>
              </a:rPr>
              <a:t> </a:t>
            </a:r>
            <a:r>
              <a:rPr b="0" lang="es-ES" u="none">
                <a:latin typeface="Arial"/>
                <a:ea typeface="Arial"/>
                <a:cs typeface="Arial"/>
                <a:sym typeface="Arial"/>
              </a:rPr>
              <a:t>solo</a:t>
            </a:r>
            <a:r>
              <a:rPr b="0" lang="es-ES" u="none">
                <a:latin typeface="Times New Roman"/>
                <a:ea typeface="Times New Roman"/>
                <a:cs typeface="Times New Roman"/>
                <a:sym typeface="Times New Roman"/>
              </a:rPr>
              <a:t> </a:t>
            </a:r>
            <a:r>
              <a:rPr b="0" lang="es-ES" u="none">
                <a:latin typeface="Arial"/>
                <a:ea typeface="Arial"/>
                <a:cs typeface="Arial"/>
                <a:sym typeface="Arial"/>
              </a:rPr>
              <a:t>pueden</a:t>
            </a:r>
            <a:r>
              <a:rPr b="0" lang="es-ES" u="none">
                <a:latin typeface="Times New Roman"/>
                <a:ea typeface="Times New Roman"/>
                <a:cs typeface="Times New Roman"/>
                <a:sym typeface="Times New Roman"/>
              </a:rPr>
              <a:t> </a:t>
            </a:r>
            <a:r>
              <a:rPr b="0" lang="es-ES" u="none">
                <a:latin typeface="Arial"/>
                <a:ea typeface="Arial"/>
                <a:cs typeface="Arial"/>
                <a:sym typeface="Arial"/>
              </a:rPr>
              <a:t>ser</a:t>
            </a:r>
            <a:r>
              <a:rPr b="0" lang="es-ES" u="none">
                <a:latin typeface="Times New Roman"/>
                <a:ea typeface="Times New Roman"/>
                <a:cs typeface="Times New Roman"/>
                <a:sym typeface="Times New Roman"/>
              </a:rPr>
              <a:t> </a:t>
            </a:r>
            <a:r>
              <a:rPr b="0" lang="es-ES" u="none">
                <a:latin typeface="Arial"/>
                <a:ea typeface="Arial"/>
                <a:cs typeface="Arial"/>
                <a:sym typeface="Arial"/>
              </a:rPr>
              <a:t>alterados</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su</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usuarios</a:t>
            </a:r>
            <a:r>
              <a:rPr b="0" lang="es-ES" u="none">
                <a:latin typeface="Times New Roman"/>
                <a:ea typeface="Times New Roman"/>
                <a:cs typeface="Times New Roman"/>
                <a:sym typeface="Times New Roman"/>
              </a:rPr>
              <a:t> </a:t>
            </a:r>
            <a:r>
              <a:rPr b="0" lang="es-ES" u="none">
                <a:latin typeface="Arial"/>
                <a:ea typeface="Arial"/>
                <a:cs typeface="Arial"/>
                <a:sym typeface="Arial"/>
              </a:rPr>
              <a:t>que</a:t>
            </a:r>
            <a:r>
              <a:rPr b="0" lang="es-ES" u="none">
                <a:latin typeface="Times New Roman"/>
                <a:ea typeface="Times New Roman"/>
                <a:cs typeface="Times New Roman"/>
                <a:sym typeface="Times New Roman"/>
              </a:rPr>
              <a:t> </a:t>
            </a:r>
            <a:r>
              <a:rPr b="0" lang="es-ES" u="none">
                <a:latin typeface="Arial"/>
                <a:ea typeface="Arial"/>
                <a:cs typeface="Arial"/>
                <a:sym typeface="Arial"/>
              </a:rPr>
              <a:t>pertenezcan</a:t>
            </a:r>
            <a:r>
              <a:rPr b="0" lang="es-ES" u="none">
                <a:latin typeface="Times New Roman"/>
                <a:ea typeface="Times New Roman"/>
                <a:cs typeface="Times New Roman"/>
                <a:sym typeface="Times New Roman"/>
              </a:rPr>
              <a:t> </a:t>
            </a:r>
            <a:r>
              <a:rPr b="0" lang="es-ES" u="none">
                <a:latin typeface="Arial"/>
                <a:ea typeface="Arial"/>
                <a:cs typeface="Arial"/>
                <a:sym typeface="Arial"/>
              </a:rPr>
              <a:t>al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y</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al</a:t>
            </a:r>
            <a:r>
              <a:rPr b="0" lang="es-ES" u="none">
                <a:latin typeface="Times New Roman"/>
                <a:ea typeface="Times New Roman"/>
                <a:cs typeface="Times New Roman"/>
                <a:sym typeface="Times New Roman"/>
              </a:rPr>
              <a:t> </a:t>
            </a:r>
            <a:r>
              <a:rPr b="0" lang="es-ES" u="none">
                <a:latin typeface="Arial"/>
                <a:ea typeface="Arial"/>
                <a:cs typeface="Arial"/>
                <a:sym typeface="Arial"/>
              </a:rPr>
              <a:t>administrador.</a:t>
            </a:r>
            <a:endParaRPr/>
          </a:p>
          <a:p>
            <a:pPr indent="0" lvl="0" marL="12700" rtl="0" algn="l">
              <a:lnSpc>
                <a:spcPct val="100000"/>
              </a:lnSpc>
              <a:spcBef>
                <a:spcPts val="0"/>
              </a:spcBef>
              <a:spcAft>
                <a:spcPts val="0"/>
              </a:spcAft>
              <a:buClr>
                <a:schemeClr val="dk1"/>
              </a:buClr>
              <a:buSzPts val="1600"/>
              <a:buFont typeface="Arial"/>
              <a:buNone/>
            </a:pPr>
            <a:r>
              <a:rPr b="0" lang="es-ES" sz="1600" u="none">
                <a:latin typeface="Arial"/>
                <a:ea typeface="Arial"/>
                <a:cs typeface="Arial"/>
                <a:sym typeface="Arial"/>
              </a:rPr>
              <a:t>En el ejemplo de abajo se ve como se almacena esta información por el sistema.</a:t>
            </a:r>
            <a:endParaRPr b="0" sz="1600" u="none">
              <a:latin typeface="Times New Roman"/>
              <a:ea typeface="Times New Roman"/>
              <a:cs typeface="Times New Roman"/>
              <a:sym typeface="Times New Roman"/>
            </a:endParaRPr>
          </a:p>
          <a:p>
            <a:pPr indent="-342900" lvl="0" marL="355600"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sistema</a:t>
            </a:r>
            <a:r>
              <a:rPr b="0" lang="es-ES" u="none">
                <a:latin typeface="Times New Roman"/>
                <a:ea typeface="Times New Roman"/>
                <a:cs typeface="Times New Roman"/>
                <a:sym typeface="Times New Roman"/>
              </a:rPr>
              <a:t> </a:t>
            </a:r>
            <a:r>
              <a:rPr b="0" lang="es-ES" u="none">
                <a:latin typeface="Arial"/>
                <a:ea typeface="Arial"/>
                <a:cs typeface="Arial"/>
                <a:sym typeface="Arial"/>
              </a:rPr>
              <a:t>almacena</a:t>
            </a:r>
            <a:r>
              <a:rPr b="0" lang="es-ES" u="none">
                <a:latin typeface="Times New Roman"/>
                <a:ea typeface="Times New Roman"/>
                <a:cs typeface="Times New Roman"/>
                <a:sym typeface="Times New Roman"/>
              </a:rPr>
              <a:t> </a:t>
            </a:r>
            <a:r>
              <a:rPr b="0" lang="es-ES" u="none">
                <a:latin typeface="Arial"/>
                <a:ea typeface="Arial"/>
                <a:cs typeface="Arial"/>
                <a:sym typeface="Arial"/>
              </a:rPr>
              <a:t>estos</a:t>
            </a:r>
            <a:r>
              <a:rPr b="0" lang="es-ES" u="none">
                <a:latin typeface="Times New Roman"/>
                <a:ea typeface="Times New Roman"/>
                <a:cs typeface="Times New Roman"/>
                <a:sym typeface="Times New Roman"/>
              </a:rPr>
              <a:t> </a:t>
            </a:r>
            <a:r>
              <a:rPr b="0" lang="es-ES" u="none">
                <a:latin typeface="Arial"/>
                <a:ea typeface="Arial"/>
                <a:cs typeface="Arial"/>
                <a:sym typeface="Arial"/>
              </a:rPr>
              <a:t>permisos</a:t>
            </a:r>
            <a:r>
              <a:rPr b="0" lang="es-ES" u="none">
                <a:latin typeface="Times New Roman"/>
                <a:ea typeface="Times New Roman"/>
                <a:cs typeface="Times New Roman"/>
                <a:sym typeface="Times New Roman"/>
              </a:rPr>
              <a:t> </a:t>
            </a:r>
            <a:r>
              <a:rPr b="0" lang="es-ES" u="none">
                <a:latin typeface="Arial"/>
                <a:ea typeface="Arial"/>
                <a:cs typeface="Arial"/>
                <a:sym typeface="Arial"/>
              </a:rPr>
              <a:t>como</a:t>
            </a:r>
            <a:r>
              <a:rPr b="0" lang="es-ES" u="none">
                <a:latin typeface="Times New Roman"/>
                <a:ea typeface="Times New Roman"/>
                <a:cs typeface="Times New Roman"/>
                <a:sym typeface="Times New Roman"/>
              </a:rPr>
              <a:t>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secuencia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9</a:t>
            </a:r>
            <a:r>
              <a:rPr b="0" lang="es-ES" u="none">
                <a:latin typeface="Times New Roman"/>
                <a:ea typeface="Times New Roman"/>
                <a:cs typeface="Times New Roman"/>
                <a:sym typeface="Times New Roman"/>
              </a:rPr>
              <a:t> </a:t>
            </a:r>
            <a:r>
              <a:rPr b="0" lang="es-ES" u="none">
                <a:latin typeface="Arial"/>
                <a:ea typeface="Arial"/>
                <a:cs typeface="Arial"/>
                <a:sym typeface="Arial"/>
              </a:rPr>
              <a:t>bits</a:t>
            </a:r>
            <a:endParaRPr b="0" sz="1600" u="none">
              <a:latin typeface="Times New Roman"/>
              <a:ea typeface="Times New Roman"/>
              <a:cs typeface="Times New Roman"/>
              <a:sym typeface="Times New Roman"/>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Esta</a:t>
            </a:r>
            <a:r>
              <a:rPr b="0" lang="es-ES" u="none">
                <a:latin typeface="Times New Roman"/>
                <a:ea typeface="Times New Roman"/>
                <a:cs typeface="Times New Roman"/>
                <a:sym typeface="Times New Roman"/>
              </a:rPr>
              <a:t> </a:t>
            </a:r>
            <a:r>
              <a:rPr b="0" lang="es-ES" u="none">
                <a:latin typeface="Arial"/>
                <a:ea typeface="Arial"/>
                <a:cs typeface="Arial"/>
                <a:sym typeface="Arial"/>
              </a:rPr>
              <a:t>secuencia</a:t>
            </a:r>
            <a:r>
              <a:rPr b="0" lang="es-ES" u="none">
                <a:latin typeface="Times New Roman"/>
                <a:ea typeface="Times New Roman"/>
                <a:cs typeface="Times New Roman"/>
                <a:sym typeface="Times New Roman"/>
              </a:rPr>
              <a:t> </a:t>
            </a:r>
            <a:r>
              <a:rPr b="0" lang="es-ES" u="none">
                <a:latin typeface="Arial"/>
                <a:ea typeface="Arial"/>
                <a:cs typeface="Arial"/>
                <a:sym typeface="Arial"/>
              </a:rPr>
              <a:t>tiene</a:t>
            </a:r>
            <a:r>
              <a:rPr b="0" lang="es-ES" u="none">
                <a:latin typeface="Times New Roman"/>
                <a:ea typeface="Times New Roman"/>
                <a:cs typeface="Times New Roman"/>
                <a:sym typeface="Times New Roman"/>
              </a:rPr>
              <a:t>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estructura</a:t>
            </a:r>
            <a:r>
              <a:rPr b="0" lang="es-ES" u="none">
                <a:latin typeface="Times New Roman"/>
                <a:ea typeface="Times New Roman"/>
                <a:cs typeface="Times New Roman"/>
                <a:sym typeface="Times New Roman"/>
              </a:rPr>
              <a:t> </a:t>
            </a:r>
            <a:r>
              <a:rPr b="0" lang="es-ES" u="none">
                <a:latin typeface="Arial"/>
                <a:ea typeface="Arial"/>
                <a:cs typeface="Arial"/>
                <a:sym typeface="Arial"/>
              </a:rPr>
              <a:t>en</a:t>
            </a:r>
            <a:r>
              <a:rPr b="0" lang="es-ES" u="none">
                <a:latin typeface="Times New Roman"/>
                <a:ea typeface="Times New Roman"/>
                <a:cs typeface="Times New Roman"/>
                <a:sym typeface="Times New Roman"/>
              </a:rPr>
              <a:t> </a:t>
            </a:r>
            <a:r>
              <a:rPr b="0" lang="es-ES" u="none">
                <a:latin typeface="Arial"/>
                <a:ea typeface="Arial"/>
                <a:cs typeface="Arial"/>
                <a:sym typeface="Arial"/>
              </a:rPr>
              <a:t>tres</a:t>
            </a:r>
            <a:r>
              <a:rPr b="0" lang="es-ES" u="none">
                <a:latin typeface="Times New Roman"/>
                <a:ea typeface="Times New Roman"/>
                <a:cs typeface="Times New Roman"/>
                <a:sym typeface="Times New Roman"/>
              </a:rPr>
              <a:t> </a:t>
            </a:r>
            <a:r>
              <a:rPr b="0" lang="es-ES" u="none">
                <a:latin typeface="Arial"/>
                <a:ea typeface="Arial"/>
                <a:cs typeface="Arial"/>
                <a:sym typeface="Arial"/>
              </a:rPr>
              <a:t>grupos:</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La primera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del fichero </a:t>
            </a:r>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La segunda secuencia es</a:t>
            </a:r>
            <a:r>
              <a:rPr b="0" lang="es-ES" u="none">
                <a:latin typeface="Times New Roman"/>
                <a:ea typeface="Times New Roman"/>
                <a:cs typeface="Times New Roman"/>
                <a:sym typeface="Times New Roman"/>
              </a:rPr>
              <a:t>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del</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Y la tercera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demás usuarios que no sean ni el propietario ni pertenezcan al grupo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Cada uno de los grupos tiene un apartado para los permisos de lectura, para los permisos de escritura y para los de ejecución.</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Antes de los permisos hay un campo más que nos indica el tipo de fichero, que puede ser un giuión como en este caso para los archivos o una d para los directorios.</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de la secuencia de información de permisos te proporciona información sobre el propietaro del fichero, el grupo al que pertenece el fichero y el nombre del fichero.</a:t>
            </a:r>
            <a:endParaRPr/>
          </a:p>
          <a:p>
            <a:pPr indent="-266700" lvl="0" marL="355600" marR="158115" rtl="0" algn="l">
              <a:lnSpc>
                <a:spcPct val="100000"/>
              </a:lnSpc>
              <a:spcBef>
                <a:spcPts val="0"/>
              </a:spcBef>
              <a:spcAft>
                <a:spcPts val="0"/>
              </a:spcAft>
              <a:buClr>
                <a:schemeClr val="dk1"/>
              </a:buClr>
              <a:buSzPts val="1200"/>
              <a:buFont typeface="Arial"/>
              <a:buNone/>
            </a:pPr>
            <a:r>
              <a:t/>
            </a:r>
            <a:endParaRPr b="0" u="none">
              <a:latin typeface="Arial"/>
              <a:ea typeface="Arial"/>
              <a:cs typeface="Arial"/>
              <a:sym typeface="Arial"/>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Cuando vemos los permisos de estos ficheros nos da más información que veremos más adelante.</a:t>
            </a:r>
            <a:endParaRPr/>
          </a:p>
        </p:txBody>
      </p:sp>
      <p:sp>
        <p:nvSpPr>
          <p:cNvPr id="586" name="Google Shape;586;g30e97da444d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marR="158115"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Ahora vamos a ver algunos ejemplos. El primero son los permisos del directorio /opt</a:t>
            </a:r>
            <a:endParaRPr b="0" u="none">
              <a:latin typeface="Arial"/>
              <a:ea typeface="Arial"/>
              <a:cs typeface="Arial"/>
              <a:sym typeface="Arial"/>
            </a:endParaRPr>
          </a:p>
        </p:txBody>
      </p:sp>
      <p:sp>
        <p:nvSpPr>
          <p:cNvPr id="619" name="Google Shape;61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p4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Que como habíamos visto en el sistema de ficheros cuelga directamente sobre el directorio barra.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son r-x, que quiere decir que el resto de personas del grupo que no son el owner, pueden listar el contenido del directorio y entrar dentro, pero no pueden modificarlo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root, el grupo es el root y que el directorio se llama opt</a:t>
            </a:r>
            <a:endParaRPr b="0" u="none">
              <a:latin typeface="Arial"/>
              <a:ea typeface="Arial"/>
              <a:cs typeface="Arial"/>
              <a:sym typeface="Arial"/>
            </a:endParaRPr>
          </a:p>
        </p:txBody>
      </p:sp>
      <p:sp>
        <p:nvSpPr>
          <p:cNvPr id="641" name="Google Shape;64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segundo ejemplo es el directorio personal. Es un directorio donde el propietario que es alumno, tiene permisos de lectura, escritura y ejecución y el resto de ususarios que pertenecen al grupo y otros no tienen ningún permiso.</a:t>
            </a:r>
            <a:endParaRPr/>
          </a:p>
        </p:txBody>
      </p:sp>
      <p:sp>
        <p:nvSpPr>
          <p:cNvPr id="651" name="Google Shape;65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tercer ejemplo es el directorio tmp, me podéis decir vosotros que permisos tiene?</a:t>
            </a:r>
            <a:endParaRPr/>
          </a:p>
        </p:txBody>
      </p:sp>
      <p:sp>
        <p:nvSpPr>
          <p:cNvPr id="661" name="Google Shape;661;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Para ver los permisos y quien es el dueño de los archivos, tendremos que usar los comandos ls –al en la linea de comandos, que veremos en las prácticas.</a:t>
            </a:r>
            <a:endParaRPr/>
          </a:p>
          <a:p>
            <a:pPr indent="0" lvl="0" marL="0" rtl="0" algn="l">
              <a:spcBef>
                <a:spcPts val="0"/>
              </a:spcBef>
              <a:spcAft>
                <a:spcPts val="0"/>
              </a:spcAft>
              <a:buNone/>
            </a:pPr>
            <a:r>
              <a:rPr lang="es-ES"/>
              <a:t>En este ejemplo vemos que se trata de un directorio con los permisos de lectura, escritura y ejecución para el dueño</a:t>
            </a:r>
            <a:endParaRPr/>
          </a:p>
          <a:p>
            <a:pPr indent="0" lvl="0" marL="0" rtl="0" algn="l">
              <a:spcBef>
                <a:spcPts val="0"/>
              </a:spcBef>
              <a:spcAft>
                <a:spcPts val="0"/>
              </a:spcAft>
              <a:buNone/>
            </a:pPr>
            <a:r>
              <a:rPr lang="es-ES"/>
              <a:t>Permisos de lectura y ejecución para el grupo y para los demás</a:t>
            </a:r>
            <a:endParaRPr/>
          </a:p>
          <a:p>
            <a:pPr indent="0" lvl="0" marL="0" rtl="0" algn="l">
              <a:spcBef>
                <a:spcPts val="0"/>
              </a:spcBef>
              <a:spcAft>
                <a:spcPts val="0"/>
              </a:spcAft>
              <a:buNone/>
            </a:pPr>
            <a:r>
              <a:rPr lang="es-ES"/>
              <a:t>Luego nos indica un número que es el número de archivos que contiene es directorio. En el caso de que el fichero sea un archivo pondrá un 1.</a:t>
            </a:r>
            <a:endParaRPr/>
          </a:p>
          <a:p>
            <a:pPr indent="0" lvl="0" marL="0" rtl="0" algn="l">
              <a:spcBef>
                <a:spcPts val="0"/>
              </a:spcBef>
              <a:spcAft>
                <a:spcPts val="0"/>
              </a:spcAft>
              <a:buNone/>
            </a:pPr>
            <a:r>
              <a:rPr lang="es-ES"/>
              <a:t>El dueño es user, el grupo es user, después te dice el tamaño del archivo que son 4096 bytes.</a:t>
            </a:r>
            <a:endParaRPr/>
          </a:p>
          <a:p>
            <a:pPr indent="0" lvl="0" marL="0" rtl="0" algn="l">
              <a:spcBef>
                <a:spcPts val="0"/>
              </a:spcBef>
              <a:spcAft>
                <a:spcPts val="0"/>
              </a:spcAft>
              <a:buNone/>
            </a:pPr>
            <a:r>
              <a:rPr lang="es-ES"/>
              <a:t>Después te dice la fecha de la última modificación</a:t>
            </a:r>
            <a:endParaRPr/>
          </a:p>
          <a:p>
            <a:pPr indent="0" lvl="0" marL="0" rtl="0" algn="l">
              <a:spcBef>
                <a:spcPts val="0"/>
              </a:spcBef>
              <a:spcAft>
                <a:spcPts val="0"/>
              </a:spcAft>
              <a:buNone/>
            </a:pPr>
            <a:r>
              <a:rPr lang="es-ES"/>
              <a:t>Y el nombre del directorio que es documentos.</a:t>
            </a:r>
            <a:endParaRPr/>
          </a:p>
        </p:txBody>
      </p:sp>
      <p:sp>
        <p:nvSpPr>
          <p:cNvPr id="671" name="Google Shape;67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Empezaremos por el sistema operativo</a:t>
            </a:r>
            <a:endParaRPr/>
          </a:p>
        </p:txBody>
      </p:sp>
      <p:sp>
        <p:nvSpPr>
          <p:cNvPr id="146" name="Google Shape;14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***ME PARECE TOO MUCH***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Los permisos se pueden modificar de varias formas. Un usuario solo puede modificar los permisos de los ficheros que posee, mientras que el super usuario puede cambiar los permisos de cualquier fichero del sistema.</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Se pueden cvambiar tanto los permisos de lectura, escritura y ejecucuón para el usuario, el grupo y los demás, con chmod (change mode)</a:t>
            </a:r>
            <a:endParaRPr/>
          </a:p>
          <a:p>
            <a:pPr indent="0" lvl="0" marL="0" rtl="0" algn="l">
              <a:spcBef>
                <a:spcPts val="0"/>
              </a:spcBef>
              <a:spcAft>
                <a:spcPts val="0"/>
              </a:spcAft>
              <a:buNone/>
            </a:pPr>
            <a:r>
              <a:rPr lang="es-ES"/>
              <a:t>Como se pude cambiar la propiedad de los ficheros, de forma que  cambien el owner y el grupo de un fichero, con chown (change owner)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Los permisos normalmen</a:t>
            </a:r>
            <a:endParaRPr/>
          </a:p>
        </p:txBody>
      </p:sp>
      <p:sp>
        <p:nvSpPr>
          <p:cNvPr id="701" name="Google Shape;70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cuales son algunos comandos básicos de linux</a:t>
            </a:r>
            <a:endParaRPr/>
          </a:p>
        </p:txBody>
      </p:sp>
      <p:sp>
        <p:nvSpPr>
          <p:cNvPr id="711" name="Google Shape;71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Cuando veíamos los componentes de un sistema operativo, mencionábamos la shell o interfaz de usuario y comentábamos que podía ser una línea de comandos en una terminal o una interfaz gráfica de usuarios. Nosotros en las prácticas veremos el intérprete de comandos. Esta es una pantalla negra en la que nosotros escribimos comandos con las órdenes que queremos darle al ordenador y este las interpreta.</a:t>
            </a:r>
            <a:endParaRPr/>
          </a:p>
        </p:txBody>
      </p:sp>
      <p:sp>
        <p:nvSpPr>
          <p:cNvPr id="722" name="Google Shape;722;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prompt.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s-ES"/>
              <a:t>La línea de comandos, a demás de servir para escribir órdenes al ordenador nos ofrece cierta información justo delante de donde nosotros podemos escribir.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Primero nos dice el nombre del usuario que está conectado, profesor o alumno en este caso. Seguido del nombre de usuario sale @ y el nombre de la máquina a la que está conectado el usuario: VM-NGS01 en el ejemplo de la foto.</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Después del nombre de la máquina salen dos puntos seguido del directorio en el que nos encontramos. El símbolo de la virgulilla es una abreviatura del path absoluto del directorio /home/usuario. Entonces cuando vosotros os encontréis en el directorio /home/alumno/ saldrá ~. Cuando os encontréis dentro de uno de los directorios del usuario, como documentos, pondrá ~/Documentos.</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Finalmente, seguido del directorio en el que nos encontramos sale un símbolo que puede ser el dólar si el usuario conectado no tiene privilegios o # cuando es un usuario con privilegios.</a:t>
            </a:r>
            <a:endParaRPr/>
          </a:p>
          <a:p>
            <a:pPr indent="-152400" lvl="0" marL="228600" rtl="0" algn="l">
              <a:lnSpc>
                <a:spcPct val="90000"/>
              </a:lnSpc>
              <a:spcBef>
                <a:spcPts val="0"/>
              </a:spcBef>
              <a:spcAft>
                <a:spcPts val="0"/>
              </a:spcAft>
              <a:buClr>
                <a:schemeClr val="dk1"/>
              </a:buClr>
              <a:buSzPts val="1200"/>
              <a:buFont typeface="Calibri"/>
              <a:buNone/>
            </a:pPr>
            <a:r>
              <a:t/>
            </a:r>
            <a:endParaRPr/>
          </a:p>
          <a:p>
            <a:pPr indent="0" lvl="0" marL="0" rtl="0" algn="l">
              <a:lnSpc>
                <a:spcPct val="90000"/>
              </a:lnSpc>
              <a:spcBef>
                <a:spcPts val="0"/>
              </a:spcBef>
              <a:spcAft>
                <a:spcPts val="0"/>
              </a:spcAft>
              <a:buClr>
                <a:schemeClr val="dk1"/>
              </a:buClr>
              <a:buSzPts val="1200"/>
              <a:buFont typeface="Calibri"/>
              <a:buNone/>
            </a:pPr>
            <a:r>
              <a:rPr lang="es-ES"/>
              <a:t>El ejemplo que sale ahí está indicando que el usuario llamado profesor que no tiene privilegios de administración está conectado a la máquina VM-NGS01 en la carpeta Documentos en la home del usuario.</a:t>
            </a:r>
            <a:endParaRPr/>
          </a:p>
        </p:txBody>
      </p:sp>
      <p:sp>
        <p:nvSpPr>
          <p:cNvPr id="738" name="Google Shape;73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Los comandos que le podemos dar a la terminal para que nos ofrezca resultados y que siempre tenéis que recordar son:</a:t>
            </a:r>
            <a:endParaRPr/>
          </a:p>
          <a:p>
            <a:pPr indent="-171450" lvl="0" marL="171450" rtl="0" algn="l">
              <a:spcBef>
                <a:spcPts val="0"/>
              </a:spcBef>
              <a:spcAft>
                <a:spcPts val="0"/>
              </a:spcAft>
              <a:buClr>
                <a:schemeClr val="dk1"/>
              </a:buClr>
              <a:buSzPts val="1200"/>
              <a:buFont typeface="Arial"/>
              <a:buChar char="•"/>
            </a:pPr>
            <a:r>
              <a:rPr lang="es-ES"/>
              <a:t>pwd que nos dice en que directorio estamos.</a:t>
            </a:r>
            <a:endParaRPr/>
          </a:p>
          <a:p>
            <a:pPr indent="-171450" lvl="0" marL="171450" rtl="0" algn="l">
              <a:spcBef>
                <a:spcPts val="0"/>
              </a:spcBef>
              <a:spcAft>
                <a:spcPts val="0"/>
              </a:spcAft>
              <a:buClr>
                <a:schemeClr val="dk1"/>
              </a:buClr>
              <a:buSzPts val="1200"/>
              <a:buFont typeface="Arial"/>
              <a:buChar char="•"/>
            </a:pPr>
            <a:r>
              <a:rPr lang="es-ES"/>
              <a:t>ls que nos hace una lista del contenido de un directorio</a:t>
            </a:r>
            <a:endParaRPr/>
          </a:p>
          <a:p>
            <a:pPr indent="-171450" lvl="0" marL="171450" rtl="0" algn="l">
              <a:spcBef>
                <a:spcPts val="0"/>
              </a:spcBef>
              <a:spcAft>
                <a:spcPts val="0"/>
              </a:spcAft>
              <a:buClr>
                <a:schemeClr val="dk1"/>
              </a:buClr>
              <a:buSzPts val="1200"/>
              <a:buFont typeface="Arial"/>
              <a:buChar char="•"/>
            </a:pPr>
            <a:r>
              <a:rPr lang="es-ES"/>
              <a:t>cd que significa change directory y que nos permite movernos entre directorios</a:t>
            </a:r>
            <a:endParaRPr/>
          </a:p>
          <a:p>
            <a:pPr indent="-171450" lvl="0" marL="171450" rtl="0" algn="l">
              <a:spcBef>
                <a:spcPts val="0"/>
              </a:spcBef>
              <a:spcAft>
                <a:spcPts val="0"/>
              </a:spcAft>
              <a:buClr>
                <a:schemeClr val="dk1"/>
              </a:buClr>
              <a:buSzPts val="1200"/>
              <a:buFont typeface="Arial"/>
              <a:buChar char="•"/>
            </a:pPr>
            <a:r>
              <a:rPr lang="es-ES"/>
              <a:t>mkdir que significa make directory y que nos permite crear directorios donde tenemos permisos</a:t>
            </a:r>
            <a:endParaRPr/>
          </a:p>
          <a:p>
            <a:pPr indent="-171450" lvl="0" marL="171450" rtl="0" algn="l">
              <a:spcBef>
                <a:spcPts val="0"/>
              </a:spcBef>
              <a:spcAft>
                <a:spcPts val="0"/>
              </a:spcAft>
              <a:buClr>
                <a:schemeClr val="dk1"/>
              </a:buClr>
              <a:buSzPts val="1200"/>
              <a:buFont typeface="Arial"/>
              <a:buChar char="•"/>
            </a:pPr>
            <a:r>
              <a:rPr lang="es-ES"/>
              <a:t>rm de remove que nos permite borrar archivos</a:t>
            </a:r>
            <a:endParaRPr/>
          </a:p>
          <a:p>
            <a:pPr indent="-171450" lvl="0" marL="171450" rtl="0" algn="l">
              <a:spcBef>
                <a:spcPts val="0"/>
              </a:spcBef>
              <a:spcAft>
                <a:spcPts val="0"/>
              </a:spcAft>
              <a:buClr>
                <a:schemeClr val="dk1"/>
              </a:buClr>
              <a:buSzPts val="1200"/>
              <a:buFont typeface="Arial"/>
              <a:buChar char="•"/>
            </a:pPr>
            <a:r>
              <a:rPr lang="es-ES"/>
              <a:t>rmdir de remove directory nos permite borrar directorios</a:t>
            </a:r>
            <a:endParaRPr/>
          </a:p>
          <a:p>
            <a:pPr indent="-171450" lvl="0" marL="171450" rtl="0" algn="l">
              <a:spcBef>
                <a:spcPts val="0"/>
              </a:spcBef>
              <a:spcAft>
                <a:spcPts val="0"/>
              </a:spcAft>
              <a:buClr>
                <a:schemeClr val="dk1"/>
              </a:buClr>
              <a:buSzPts val="1200"/>
              <a:buFont typeface="Arial"/>
              <a:buChar char="•"/>
            </a:pPr>
            <a:r>
              <a:rPr lang="es-ES"/>
              <a:t>less nos permite ver el contenido de un archivo</a:t>
            </a:r>
            <a:endParaRPr/>
          </a:p>
          <a:p>
            <a:pPr indent="-171450" lvl="0" marL="171450" rtl="0" algn="l">
              <a:spcBef>
                <a:spcPts val="0"/>
              </a:spcBef>
              <a:spcAft>
                <a:spcPts val="0"/>
              </a:spcAft>
              <a:buClr>
                <a:schemeClr val="dk1"/>
              </a:buClr>
              <a:buSzPts val="1200"/>
              <a:buFont typeface="Arial"/>
              <a:buChar char="•"/>
            </a:pPr>
            <a:r>
              <a:rPr lang="es-ES"/>
              <a:t>nano nos permite editar un archivo</a:t>
            </a:r>
            <a:endParaRPr/>
          </a:p>
          <a:p>
            <a:pPr indent="-171450" lvl="0" marL="171450" rtl="0" algn="l">
              <a:spcBef>
                <a:spcPts val="0"/>
              </a:spcBef>
              <a:spcAft>
                <a:spcPts val="0"/>
              </a:spcAft>
              <a:buClr>
                <a:schemeClr val="dk1"/>
              </a:buClr>
              <a:buSzPts val="1200"/>
              <a:buFont typeface="Arial"/>
              <a:buChar char="•"/>
            </a:pPr>
            <a:r>
              <a:rPr lang="es-ES"/>
              <a:t>y man es un comando que nos muestra el manual de los comandos.</a:t>
            </a:r>
            <a:endParaRPr/>
          </a:p>
        </p:txBody>
      </p:sp>
      <p:sp>
        <p:nvSpPr>
          <p:cNvPr id="758" name="Google Shape;758;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5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p5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comando útil es cp, que proviene de copy y es el equivalente al copiar y pegar (hace las funciones de los dos) en Windows. Cuando a la terminal le dices cp seguido del nombre del archivo que quieres copiar y seguido a su vez de la carpeta en la que lo quieres copiar, te lo copia y lo pega en el otro directorio.</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5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Después tendríamos el mv, que viene de move en inglés mover. Este comando hace a la vez las funciona de cortar y pegar y de renombrar un archivo.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De esta forma si a la terminal le dices mv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5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5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de los comandos es rm, que viene de remove, borrar o eliminar y es el equivalente al eliminar de Windows. Solo hay que decirle a la terminal rm y seguido el nombre del archivo que quieres eliminar.</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5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p5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Después tenemos mkdir, que proviene de make directory, es decir crear directorio, y es el equivalente a Nueva Carpeta de Windows. A la terminal le tienes que poner mkdir seguido del nombre de la carpeta que quieres crear, y te la crea. Además el nombre de la carpeta puede estar precedido de una ruta, de forma que puedes crear directorios en otras carpetas que no son en la que tu te encuentras en la terminal.</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5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p5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Y finalmente tendríamos el history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sistema operativo. Los sistemas operativos que más conocemos hoy en día son:</a:t>
            </a:r>
            <a:endParaRPr/>
          </a:p>
          <a:p>
            <a:pPr indent="-228600" lvl="0" marL="228600" rtl="0" algn="l">
              <a:spcBef>
                <a:spcPts val="0"/>
              </a:spcBef>
              <a:spcAft>
                <a:spcPts val="0"/>
              </a:spcAft>
              <a:buClr>
                <a:schemeClr val="dk1"/>
              </a:buClr>
              <a:buSzPts val="1200"/>
              <a:buFont typeface="Calibri"/>
              <a:buAutoNum type="arabicPeriod"/>
            </a:pPr>
            <a:r>
              <a:rPr lang="es-ES"/>
              <a:t>Windows, de Microsoft que es el líder del mercado</a:t>
            </a:r>
            <a:endParaRPr/>
          </a:p>
          <a:p>
            <a:pPr indent="-228600" lvl="0" marL="228600" rtl="0" algn="l">
              <a:spcBef>
                <a:spcPts val="0"/>
              </a:spcBef>
              <a:spcAft>
                <a:spcPts val="0"/>
              </a:spcAft>
              <a:buClr>
                <a:schemeClr val="dk1"/>
              </a:buClr>
              <a:buSzPts val="1200"/>
              <a:buFont typeface="Calibri"/>
              <a:buAutoNum type="arabicPeriod"/>
            </a:pPr>
            <a:r>
              <a:rPr lang="es-ES"/>
              <a:t>El segundo es MacOS de Apple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Y el tercero en el mercado es GNU/Linux, que como veis es el conjunto de GNU, desarrollado por Richard Stallman que es el toro ese, y Linux cuyo núcleo (kernel) fue desarrollado por Linus Torvalds.</a:t>
            </a:r>
            <a:endParaRPr/>
          </a:p>
          <a:p>
            <a:pPr indent="-152400" lvl="0" marL="228600" rtl="0" algn="l">
              <a:spcBef>
                <a:spcPts val="0"/>
              </a:spcBef>
              <a:spcAft>
                <a:spcPts val="0"/>
              </a:spcAft>
              <a:buClr>
                <a:schemeClr val="dk1"/>
              </a:buClr>
              <a:buSzPts val="1200"/>
              <a:buFont typeface="Calibri"/>
              <a:buNone/>
            </a:pPr>
            <a:r>
              <a:t/>
            </a:r>
            <a:endParaRPr/>
          </a:p>
        </p:txBody>
      </p:sp>
      <p:sp>
        <p:nvSpPr>
          <p:cNvPr id="158" name="Google Shape;15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endParaRPr/>
          </a:p>
        </p:txBody>
      </p:sp>
      <p:sp>
        <p:nvSpPr>
          <p:cNvPr id="832" name="Google Shape;832;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la sintaxis de la línea de comandos</a:t>
            </a:r>
            <a:endParaRPr/>
          </a:p>
        </p:txBody>
      </p:sp>
      <p:sp>
        <p:nvSpPr>
          <p:cNvPr id="842" name="Google Shape;842;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2" name="Google Shape;85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Los comandos no se pueden dar de cualquier forma, es como el lenguaje y tiene unas normas.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Las opciones son una serie de palabras o letras precedidas por uno o dos guines que acompañan a los comandos y que modifican la forma en la que operan los comandos. Se pueden indicar varias opciones para un mismo comando, donde cada opción tiene que tener un guión delante o juntándolas con un solo guión.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Hay algunas opciones o comandos que necesitan ir seguidos de un parámetro o argumento. Los parámetros proporcionan información adicional necesaria u opcional para el comando. Por ejemplo si un comando tiene un parámetro que necesita la ruta de un archivo, la ruta del archivo sería el argumento. Los argumentos más comunes suelen ser las rutas a los ficheros de entradas.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Además a la terminal se le pueden pasar varios argumentos a la vez, que habría que separar por comas.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Es importante recordad que casi todos los comandos tienen una opción –h o –help que nos muestran una ayuda del comando, con una breve descripción y ejemplos de como utilizarlos.</a:t>
            </a:r>
            <a:endParaRPr/>
          </a:p>
          <a:p>
            <a:pPr indent="0" lvl="0" marL="0" rtl="0" algn="l">
              <a:spcBef>
                <a:spcPts val="0"/>
              </a:spcBef>
              <a:spcAft>
                <a:spcPts val="0"/>
              </a:spcAft>
              <a:buNone/>
            </a:pPr>
            <a:r>
              <a:t/>
            </a:r>
            <a:endParaRPr/>
          </a:p>
        </p:txBody>
      </p:sp>
      <p:sp>
        <p:nvSpPr>
          <p:cNvPr id="853" name="Google Shape;853;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¿Alguna pregunta?</a:t>
            </a:r>
            <a:endParaRPr/>
          </a:p>
        </p:txBody>
      </p:sp>
      <p:sp>
        <p:nvSpPr>
          <p:cNvPr id="863" name="Google Shape;863;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Nosotros el sistema operativo que vamos a utilizar en el curso, como ya hemos dicho es GNU/Linux</a:t>
            </a:r>
            <a:endParaRPr/>
          </a:p>
          <a:p>
            <a:pPr indent="-152400" lvl="0" marL="228600" rtl="0" algn="l">
              <a:spcBef>
                <a:spcPts val="0"/>
              </a:spcBef>
              <a:spcAft>
                <a:spcPts val="0"/>
              </a:spcAft>
              <a:buClr>
                <a:schemeClr val="dk1"/>
              </a:buClr>
              <a:buSzPts val="1200"/>
              <a:buFont typeface="Calibri"/>
              <a:buNone/>
            </a:pPr>
            <a:r>
              <a:t/>
            </a:r>
            <a:endParaRPr/>
          </a:p>
        </p:txBody>
      </p:sp>
      <p:sp>
        <p:nvSpPr>
          <p:cNvPr id="174" name="Google Shape;17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Pero ¿qué es un Sistema Operativo? El sistema operativo por definición es es el software principal de un sistema informático que gestiona los recursos de hardware y provee servicios a los programas de aplicación de software. Voy a explicarlo un poco más fácilmente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chemeClr val="dk1"/>
              </a:buClr>
              <a:buSzPts val="1200"/>
              <a:buFont typeface="Arial"/>
              <a:buChar char="•"/>
            </a:pPr>
            <a:r>
              <a:rPr lang="es-ES"/>
              <a:t>El hardware como su propio nombre indica es lo duro y este se relaciona directamente con el sistema operativo y viene a ser la caja, el ordenador en sí y la pantalla o el ratón, los cables, es decir, todo lo que podemos tocar.</a:t>
            </a:r>
            <a:endParaRPr/>
          </a:p>
          <a:p>
            <a:pPr indent="-171450" lvl="0" marL="171450" marR="0" rtl="0" algn="l">
              <a:lnSpc>
                <a:spcPct val="100000"/>
              </a:lnSpc>
              <a:spcBef>
                <a:spcPts val="0"/>
              </a:spcBef>
              <a:spcAft>
                <a:spcPts val="0"/>
              </a:spcAft>
              <a:buClr>
                <a:schemeClr val="dk1"/>
              </a:buClr>
              <a:buSzPts val="1200"/>
              <a:buFont typeface="Arial"/>
              <a:buChar char="•"/>
            </a:pPr>
            <a:r>
              <a:rPr lang="es-ES"/>
              <a:t>El usuario somos nosotros, y nosotros lo que hacemos en el ordenador es usar aplicaciones, como power point o firefox.</a:t>
            </a:r>
            <a:endParaRPr/>
          </a:p>
          <a:p>
            <a:pPr indent="-171450" lvl="0" marL="171450" marR="0" rtl="0" algn="l">
              <a:lnSpc>
                <a:spcPct val="100000"/>
              </a:lnSpc>
              <a:spcBef>
                <a:spcPts val="0"/>
              </a:spcBef>
              <a:spcAft>
                <a:spcPts val="0"/>
              </a:spcAft>
              <a:buClr>
                <a:schemeClr val="dk1"/>
              </a:buClr>
              <a:buSzPts val="1200"/>
              <a:buFont typeface="Arial"/>
              <a:buChar char="•"/>
            </a:pPr>
            <a:r>
              <a:rPr lang="es-ES"/>
              <a:t>Estas aplicaciones se relacionan directamente con el sistema operativo, pero para funcionar necesitan los recursos del hardware, de forma que el sistema operativo es el intermediario entre las aplicaciones y el hardware.</a:t>
            </a:r>
            <a:endParaRPr/>
          </a:p>
          <a:p>
            <a:pPr indent="-95250" lvl="0" marL="17145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es-ES"/>
              <a:t>Un ejemplo sería que nosotros queremos abrir el power point y el power point le dice al sistema operativo que necesita que el monitor despliegue una ventana, entonces el sistema operativo le dice al hardware que es la caja y el monitor que desplieguen esa ventana. De forma que hay una relación entre los distintos elementos.</a:t>
            </a:r>
            <a:endParaRPr/>
          </a:p>
        </p:txBody>
      </p:sp>
      <p:sp>
        <p:nvSpPr>
          <p:cNvPr id="191" name="Google Shape;19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De esta forma, las funciones principales que tendría el Sistema operativo son:</a:t>
            </a:r>
            <a:endParaRPr/>
          </a:p>
          <a:p>
            <a:pPr indent="-171450" lvl="0" marL="171450" marR="0" rtl="0" algn="l">
              <a:lnSpc>
                <a:spcPct val="100000"/>
              </a:lnSpc>
              <a:spcBef>
                <a:spcPts val="0"/>
              </a:spcBef>
              <a:spcAft>
                <a:spcPts val="0"/>
              </a:spcAft>
              <a:buClr>
                <a:schemeClr val="dk1"/>
              </a:buClr>
              <a:buSzPts val="1200"/>
              <a:buFont typeface="Arial"/>
              <a:buChar char="•"/>
            </a:pPr>
            <a:r>
              <a:rPr lang="es-ES"/>
              <a:t>La ejecución, control y supervisión de los programas</a:t>
            </a:r>
            <a:endParaRPr/>
          </a:p>
          <a:p>
            <a:pPr indent="-171450" lvl="0" marL="171450" marR="0" rtl="0" algn="l">
              <a:lnSpc>
                <a:spcPct val="100000"/>
              </a:lnSpc>
              <a:spcBef>
                <a:spcPts val="0"/>
              </a:spcBef>
              <a:spcAft>
                <a:spcPts val="0"/>
              </a:spcAft>
              <a:buClr>
                <a:schemeClr val="dk1"/>
              </a:buClr>
              <a:buSzPts val="1200"/>
              <a:buFont typeface="Arial"/>
              <a:buChar char="•"/>
            </a:pPr>
            <a:r>
              <a:rPr lang="es-ES"/>
              <a:t>La administración de periféricos como son el ratón, el teclado etc.</a:t>
            </a:r>
            <a:endParaRPr/>
          </a:p>
          <a:p>
            <a:pPr indent="-171450" lvl="0" marL="171450" marR="0" rtl="0" algn="l">
              <a:lnSpc>
                <a:spcPct val="100000"/>
              </a:lnSpc>
              <a:spcBef>
                <a:spcPts val="0"/>
              </a:spcBef>
              <a:spcAft>
                <a:spcPts val="0"/>
              </a:spcAft>
              <a:buClr>
                <a:schemeClr val="dk1"/>
              </a:buClr>
              <a:buSzPts val="1200"/>
              <a:buFont typeface="Arial"/>
              <a:buChar char="•"/>
            </a:pPr>
            <a:r>
              <a:rPr lang="es-ES"/>
              <a:t>La gestión de los permisos y usuarios que vamos a ver ahora</a:t>
            </a:r>
            <a:endParaRPr/>
          </a:p>
          <a:p>
            <a:pPr indent="-171450" lvl="0" marL="171450" marR="0" rtl="0" algn="l">
              <a:lnSpc>
                <a:spcPct val="100000"/>
              </a:lnSpc>
              <a:spcBef>
                <a:spcPts val="0"/>
              </a:spcBef>
              <a:spcAft>
                <a:spcPts val="0"/>
              </a:spcAft>
              <a:buClr>
                <a:schemeClr val="dk1"/>
              </a:buClr>
              <a:buSzPts val="1200"/>
              <a:buFont typeface="Arial"/>
              <a:buChar char="•"/>
            </a:pPr>
            <a:r>
              <a:rPr lang="es-ES"/>
              <a:t>Y la gestión de errores y seguridad.</a:t>
            </a:r>
            <a:endParaRPr/>
          </a:p>
        </p:txBody>
      </p:sp>
      <p:sp>
        <p:nvSpPr>
          <p:cNvPr id="202" name="Google Shape;20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21" name="Shape 21"/>
        <p:cNvGrpSpPr/>
        <p:nvPr/>
      </p:nvGrpSpPr>
      <p:grpSpPr>
        <a:xfrm>
          <a:off x="0" y="0"/>
          <a:ext cx="0" cy="0"/>
          <a:chOff x="0" y="0"/>
          <a:chExt cx="0" cy="0"/>
        </a:xfrm>
      </p:grpSpPr>
      <p:sp>
        <p:nvSpPr>
          <p:cNvPr id="22" name="Google Shape;22;p65"/>
          <p:cNvSpPr txBox="1"/>
          <p:nvPr>
            <p:ph idx="1" type="subTitle"/>
          </p:nvPr>
        </p:nvSpPr>
        <p:spPr>
          <a:xfrm>
            <a:off x="1142999" y="4238852"/>
            <a:ext cx="6858000" cy="1655762"/>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23" name="Google Shape;23;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6" name="Google Shape;26;p65"/>
          <p:cNvSpPr txBox="1"/>
          <p:nvPr>
            <p:ph idx="2" type="body"/>
          </p:nvPr>
        </p:nvSpPr>
        <p:spPr>
          <a:xfrm>
            <a:off x="1825823" y="3591833"/>
            <a:ext cx="5492353" cy="563563"/>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65"/>
          <p:cNvSpPr txBox="1"/>
          <p:nvPr>
            <p:ph idx="3" type="body"/>
          </p:nvPr>
        </p:nvSpPr>
        <p:spPr>
          <a:xfrm>
            <a:off x="1640682" y="1592264"/>
            <a:ext cx="5945981" cy="1584325"/>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lvl1pPr indent="-228600" lvl="0" marL="457200" algn="ctr">
              <a:spcBef>
                <a:spcPts val="400"/>
              </a:spcBef>
              <a:spcAft>
                <a:spcPts val="0"/>
              </a:spcAft>
              <a:buClr>
                <a:schemeClr val="lt1"/>
              </a:buClr>
              <a:buSzPts val="20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sp>
        <p:nvSpPr>
          <p:cNvPr id="80" name="Google Shape;80;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4"/>
          <p:cNvSpPr/>
          <p:nvPr>
            <p:ph idx="2" type="pic"/>
          </p:nvPr>
        </p:nvSpPr>
        <p:spPr>
          <a:xfrm>
            <a:off x="1792288" y="612775"/>
            <a:ext cx="5486400" cy="4114800"/>
          </a:xfrm>
          <a:prstGeom prst="rect">
            <a:avLst/>
          </a:prstGeom>
          <a:noFill/>
          <a:ln>
            <a:noFill/>
          </a:ln>
        </p:spPr>
      </p:sp>
      <p:sp>
        <p:nvSpPr>
          <p:cNvPr id="82" name="Google Shape;82;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7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5"/>
          <p:cNvSpPr txBox="1"/>
          <p:nvPr>
            <p:ph idx="1" type="body"/>
          </p:nvPr>
        </p:nvSpPr>
        <p:spPr>
          <a:xfrm rot="5400000">
            <a:off x="2467335" y="-93303"/>
            <a:ext cx="4209331"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7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7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6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6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1" name="Shape 41"/>
        <p:cNvGrpSpPr/>
        <p:nvPr/>
      </p:nvGrpSpPr>
      <p:grpSpPr>
        <a:xfrm>
          <a:off x="0" y="0"/>
          <a:ext cx="0" cy="0"/>
          <a:chOff x="0" y="0"/>
          <a:chExt cx="0" cy="0"/>
        </a:xfrm>
      </p:grpSpPr>
      <p:sp>
        <p:nvSpPr>
          <p:cNvPr id="42" name="Google Shape;42;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888888"/>
              </a:buClr>
              <a:buSzPts val="20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4" name="Google Shape;44;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7" name="Shape 47"/>
        <p:cNvGrpSpPr/>
        <p:nvPr/>
      </p:nvGrpSpPr>
      <p:grpSpPr>
        <a:xfrm>
          <a:off x="0" y="0"/>
          <a:ext cx="0" cy="0"/>
          <a:chOff x="0" y="0"/>
          <a:chExt cx="0" cy="0"/>
        </a:xfrm>
      </p:grpSpPr>
      <p:sp>
        <p:nvSpPr>
          <p:cNvPr id="48" name="Google Shape;48;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3" name="Google Shape;53;p69"/>
          <p:cNvSpPr txBox="1"/>
          <p:nvPr/>
        </p:nvSpPr>
        <p:spPr>
          <a:xfrm>
            <a:off x="457200" y="692696"/>
            <a:ext cx="8229600" cy="79208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100"/>
              <a:buFont typeface="Consolas"/>
              <a:buNone/>
            </a:pPr>
            <a:r>
              <a:rPr lang="es-ES" sz="2100">
                <a:solidFill>
                  <a:schemeClr val="dk1"/>
                </a:solidFill>
                <a:latin typeface="Consolas"/>
                <a:ea typeface="Consolas"/>
                <a:cs typeface="Consolas"/>
                <a:sym typeface="Consolas"/>
              </a:rPr>
              <a:t>Haga clic para modificar el estilo de título del patrón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7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7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7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7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3" name="Shape 63"/>
        <p:cNvGrpSpPr/>
        <p:nvPr/>
      </p:nvGrpSpPr>
      <p:grpSpPr>
        <a:xfrm>
          <a:off x="0" y="0"/>
          <a:ext cx="0" cy="0"/>
          <a:chOff x="0" y="0"/>
          <a:chExt cx="0" cy="0"/>
        </a:xfrm>
      </p:grpSpPr>
      <p:sp>
        <p:nvSpPr>
          <p:cNvPr id="64" name="Google Shape;64;p7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2" name="Shape 72"/>
        <p:cNvGrpSpPr/>
        <p:nvPr/>
      </p:nvGrpSpPr>
      <p:grpSpPr>
        <a:xfrm>
          <a:off x="0" y="0"/>
          <a:ext cx="0" cy="0"/>
          <a:chOff x="0" y="0"/>
          <a:chExt cx="0" cy="0"/>
        </a:xfrm>
      </p:grpSpPr>
      <p:sp>
        <p:nvSpPr>
          <p:cNvPr id="73" name="Google Shape;73;p7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7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Consolas"/>
              <a:buNone/>
              <a:defRPr b="0" i="0" sz="2800" u="none" cap="none" strike="noStrik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1" i="0" sz="2000" u="sng" cap="none" strike="noStrike">
                <a:solidFill>
                  <a:schemeClr val="dk1"/>
                </a:solidFill>
                <a:latin typeface="Consolas"/>
                <a:ea typeface="Consolas"/>
                <a:cs typeface="Consolas"/>
                <a:sym typeface="Consolas"/>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 name="Google Shape;15;p64"/>
          <p:cNvPicPr preferRelativeResize="0"/>
          <p:nvPr/>
        </p:nvPicPr>
        <p:blipFill rotWithShape="1">
          <a:blip r:embed="rId1">
            <a:alphaModFix/>
          </a:blip>
          <a:srcRect b="0" l="0" r="0" t="0"/>
          <a:stretch/>
        </p:blipFill>
        <p:spPr>
          <a:xfrm>
            <a:off x="469099" y="196256"/>
            <a:ext cx="1831796" cy="464222"/>
          </a:xfrm>
          <a:prstGeom prst="rect">
            <a:avLst/>
          </a:prstGeom>
          <a:noFill/>
          <a:ln>
            <a:noFill/>
          </a:ln>
        </p:spPr>
      </p:pic>
      <p:pic>
        <p:nvPicPr>
          <p:cNvPr id="16" name="Google Shape;16;p64"/>
          <p:cNvPicPr preferRelativeResize="0"/>
          <p:nvPr/>
        </p:nvPicPr>
        <p:blipFill rotWithShape="1">
          <a:blip r:embed="rId2">
            <a:alphaModFix/>
          </a:blip>
          <a:srcRect b="0" l="0" r="0" t="0"/>
          <a:stretch/>
        </p:blipFill>
        <p:spPr>
          <a:xfrm>
            <a:off x="2297265" y="196255"/>
            <a:ext cx="2634775" cy="451676"/>
          </a:xfrm>
          <a:prstGeom prst="rect">
            <a:avLst/>
          </a:prstGeom>
          <a:noFill/>
          <a:ln>
            <a:noFill/>
          </a:ln>
        </p:spPr>
      </p:pic>
      <p:pic>
        <p:nvPicPr>
          <p:cNvPr id="17" name="Google Shape;17;p64"/>
          <p:cNvPicPr preferRelativeResize="0"/>
          <p:nvPr/>
        </p:nvPicPr>
        <p:blipFill rotWithShape="1">
          <a:blip r:embed="rId3">
            <a:alphaModFix/>
          </a:blip>
          <a:srcRect b="20398" l="0" r="0" t="20459"/>
          <a:stretch/>
        </p:blipFill>
        <p:spPr>
          <a:xfrm>
            <a:off x="6228184" y="-27384"/>
            <a:ext cx="2520280" cy="867911"/>
          </a:xfrm>
          <a:prstGeom prst="rect">
            <a:avLst/>
          </a:prstGeom>
          <a:noFill/>
          <a:ln>
            <a:noFill/>
          </a:ln>
        </p:spPr>
      </p:pic>
      <p:sp>
        <p:nvSpPr>
          <p:cNvPr id="18" name="Google Shape;18;p64"/>
          <p:cNvSpPr/>
          <p:nvPr/>
        </p:nvSpPr>
        <p:spPr>
          <a:xfrm>
            <a:off x="0" y="1152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es-E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9" name="Google Shape;19;p64"/>
          <p:cNvSpPr/>
          <p:nvPr/>
        </p:nvSpPr>
        <p:spPr>
          <a:xfrm>
            <a:off x="673894" y="1493863"/>
            <a:ext cx="8470106" cy="134937"/>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
        <p:nvSpPr>
          <p:cNvPr id="20" name="Google Shape;20;p64"/>
          <p:cNvSpPr/>
          <p:nvPr/>
        </p:nvSpPr>
        <p:spPr>
          <a:xfrm>
            <a:off x="0" y="1493863"/>
            <a:ext cx="557213" cy="134937"/>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2.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p:nvPr/>
        </p:nvSpPr>
        <p:spPr>
          <a:xfrm>
            <a:off x="0" y="1052736"/>
            <a:ext cx="9144000" cy="496855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ph idx="1" type="subTitle"/>
          </p:nvPr>
        </p:nvSpPr>
        <p:spPr>
          <a:xfrm>
            <a:off x="1142999" y="4093904"/>
            <a:ext cx="6858000" cy="866548"/>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chemeClr val="dk1"/>
              </a:buClr>
              <a:buSzPct val="100000"/>
              <a:buNone/>
            </a:pPr>
            <a:r>
              <a:rPr lang="es-ES"/>
              <a:t>BU-ISCIII</a:t>
            </a:r>
            <a:endParaRPr/>
          </a:p>
          <a:p>
            <a:pPr indent="0" lvl="0" marL="0" rtl="0" algn="ctr">
              <a:spcBef>
                <a:spcPts val="333"/>
              </a:spcBef>
              <a:spcAft>
                <a:spcPts val="0"/>
              </a:spcAft>
              <a:buClr>
                <a:schemeClr val="dk1"/>
              </a:buClr>
              <a:buSzPct val="100000"/>
              <a:buNone/>
            </a:pPr>
            <a:r>
              <a:rPr lang="es-ES"/>
              <a:t>Unidades Centrales Científico Técnicas – SGSAFI-ISCIII</a:t>
            </a:r>
            <a:endParaRPr/>
          </a:p>
        </p:txBody>
      </p:sp>
      <p:sp>
        <p:nvSpPr>
          <p:cNvPr id="105" name="Google Shape;105;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106" name="Google Shape;106;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07" name="Google Shape;10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8" name="Google Shape;108;p1"/>
          <p:cNvSpPr txBox="1"/>
          <p:nvPr>
            <p:ph idx="2" type="body"/>
          </p:nvPr>
        </p:nvSpPr>
        <p:spPr>
          <a:xfrm>
            <a:off x="1825823" y="3591833"/>
            <a:ext cx="5492353" cy="5635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s-ES"/>
              <a:t>Sarai Varona</a:t>
            </a:r>
            <a:endParaRPr/>
          </a:p>
        </p:txBody>
      </p:sp>
      <p:sp>
        <p:nvSpPr>
          <p:cNvPr id="109" name="Google Shape;109;p1"/>
          <p:cNvSpPr txBox="1"/>
          <p:nvPr>
            <p:ph idx="3" type="body"/>
          </p:nvPr>
        </p:nvSpPr>
        <p:spPr>
          <a:xfrm>
            <a:off x="1600200" y="2209800"/>
            <a:ext cx="6055518" cy="922336"/>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lnSpcReduction="10000"/>
          </a:bodyPr>
          <a:lstStyle/>
          <a:p>
            <a:pPr indent="0" lvl="0" marL="0" rtl="0" algn="ctr">
              <a:spcBef>
                <a:spcPts val="0"/>
              </a:spcBef>
              <a:spcAft>
                <a:spcPts val="0"/>
              </a:spcAft>
              <a:buClr>
                <a:schemeClr val="lt1"/>
              </a:buClr>
              <a:buSzPts val="2800"/>
              <a:buNone/>
            </a:pPr>
            <a:r>
              <a:rPr lang="es-ES" sz="2800" u="none"/>
              <a:t>Session 1.3 – Linux environment review </a:t>
            </a:r>
            <a:endParaRPr/>
          </a:p>
        </p:txBody>
      </p:sp>
      <p:sp>
        <p:nvSpPr>
          <p:cNvPr id="110" name="Google Shape;110;p1"/>
          <p:cNvSpPr txBox="1"/>
          <p:nvPr/>
        </p:nvSpPr>
        <p:spPr>
          <a:xfrm>
            <a:off x="2807190" y="4960452"/>
            <a:ext cx="3600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2</a:t>
            </a:r>
            <a:r>
              <a:rPr lang="es-ES" sz="1800">
                <a:solidFill>
                  <a:schemeClr val="dk1"/>
                </a:solidFill>
                <a:latin typeface="Calibri"/>
                <a:ea typeface="Calibri"/>
                <a:cs typeface="Calibri"/>
                <a:sym typeface="Calibri"/>
              </a:rPr>
              <a:t>8</a:t>
            </a:r>
            <a:r>
              <a:rPr b="0" i="0" lang="es-ES" sz="1800" u="none" cap="none" strike="noStrike">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31</a:t>
            </a:r>
            <a:r>
              <a:rPr b="0" i="0" lang="es-ES" sz="1800" u="none" cap="none" strike="noStrike">
                <a:solidFill>
                  <a:schemeClr val="dk1"/>
                </a:solidFill>
                <a:latin typeface="Calibri"/>
                <a:ea typeface="Calibri"/>
                <a:cs typeface="Calibri"/>
                <a:sym typeface="Calibri"/>
              </a:rPr>
              <a:t> Octubre 202</a:t>
            </a:r>
            <a:r>
              <a:rPr lang="es-ES" sz="1800">
                <a:solidFill>
                  <a:schemeClr val="dk1"/>
                </a:solidFill>
                <a:latin typeface="Calibri"/>
                <a:ea typeface="Calibri"/>
                <a:cs typeface="Calibri"/>
                <a:sym typeface="Calibri"/>
              </a:rPr>
              <a:t>4</a:t>
            </a:r>
            <a:r>
              <a:rPr b="0" i="0" lang="es-ES" sz="1800" u="none" cap="none" strike="noStrike">
                <a:solidFill>
                  <a:schemeClr val="dk1"/>
                </a:solidFill>
                <a:latin typeface="Calibri"/>
                <a:ea typeface="Calibri"/>
                <a:cs typeface="Calibri"/>
                <a:sym typeface="Calibri"/>
              </a:rPr>
              <a:t>, </a:t>
            </a:r>
            <a:r>
              <a:rPr lang="es-ES" sz="1800">
                <a:solidFill>
                  <a:schemeClr val="dk1"/>
                </a:solidFill>
                <a:latin typeface="Calibri"/>
                <a:ea typeface="Calibri"/>
                <a:cs typeface="Calibri"/>
                <a:sym typeface="Calibri"/>
              </a:rPr>
              <a:t>6</a:t>
            </a:r>
            <a:r>
              <a:rPr b="0" i="0" lang="es-ES" sz="1800" u="none" cap="none" strike="noStrike">
                <a:solidFill>
                  <a:schemeClr val="dk1"/>
                </a:solidFill>
                <a:latin typeface="Calibri"/>
                <a:ea typeface="Calibri"/>
                <a:cs typeface="Calibri"/>
                <a:sym typeface="Calibri"/>
              </a:rPr>
              <a:t>ª Edición</a:t>
            </a:r>
            <a:endParaRPr/>
          </a:p>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Programa Formación Continua, ISCIII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a:t>
            </a:r>
            <a:endParaRPr/>
          </a:p>
        </p:txBody>
      </p:sp>
      <p:sp>
        <p:nvSpPr>
          <p:cNvPr id="216" name="Google Shape;216;p10"/>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217" name="Google Shape;21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18" name="Google Shape;21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219" name="Google Shape;219;p10"/>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220" name="Google Shape;220;p10"/>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21" name="Google Shape;221;p10"/>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222" name="Google Shape;222;p10"/>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223" name="Google Shape;223;p10"/>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III</a:t>
            </a:r>
            <a:endParaRPr/>
          </a:p>
        </p:txBody>
      </p:sp>
      <p:sp>
        <p:nvSpPr>
          <p:cNvPr id="231" name="Google Shape;231;p11"/>
          <p:cNvSpPr txBox="1"/>
          <p:nvPr>
            <p:ph idx="1" type="body"/>
          </p:nvPr>
        </p:nvSpPr>
        <p:spPr>
          <a:xfrm>
            <a:off x="601216" y="2996951"/>
            <a:ext cx="4330824" cy="115212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0" lang="es-ES" u="none"/>
              <a:t>Program that provides the traditional, text-only user interface.</a:t>
            </a:r>
            <a:endParaRPr b="0" u="none"/>
          </a:p>
        </p:txBody>
      </p:sp>
      <p:sp>
        <p:nvSpPr>
          <p:cNvPr id="232" name="Google Shape;23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33" name="Google Shape;23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34" name="Google Shape;234;p11"/>
          <p:cNvSpPr/>
          <p:nvPr/>
        </p:nvSpPr>
        <p:spPr>
          <a:xfrm>
            <a:off x="766614" y="2060848"/>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35" name="Google Shape;23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III</a:t>
            </a:r>
            <a:endParaRPr/>
          </a:p>
        </p:txBody>
      </p:sp>
      <p:sp>
        <p:nvSpPr>
          <p:cNvPr id="242" name="Google Shape;242;p12"/>
          <p:cNvSpPr txBox="1"/>
          <p:nvPr>
            <p:ph idx="1" type="body"/>
          </p:nvPr>
        </p:nvSpPr>
        <p:spPr>
          <a:xfrm>
            <a:off x="601216" y="2996951"/>
            <a:ext cx="4330824" cy="115212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0" lang="es-ES" u="none"/>
              <a:t>Program that provides the traditional, text-only user interface.</a:t>
            </a:r>
            <a:endParaRPr b="0" u="none"/>
          </a:p>
        </p:txBody>
      </p:sp>
      <p:sp>
        <p:nvSpPr>
          <p:cNvPr id="243" name="Google Shape;24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44" name="Google Shape;24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45" name="Google Shape;245;p12"/>
          <p:cNvSpPr/>
          <p:nvPr/>
        </p:nvSpPr>
        <p:spPr>
          <a:xfrm>
            <a:off x="766614" y="2060848"/>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46" name="Google Shape;2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cxnSp>
        <p:nvCxnSpPr>
          <p:cNvPr id="247" name="Google Shape;247;p12"/>
          <p:cNvCxnSpPr/>
          <p:nvPr/>
        </p:nvCxnSpPr>
        <p:spPr>
          <a:xfrm flipH="1" rot="10800000">
            <a:off x="5076056" y="2348880"/>
            <a:ext cx="576064" cy="648071"/>
          </a:xfrm>
          <a:prstGeom prst="straightConnector1">
            <a:avLst/>
          </a:prstGeom>
          <a:noFill/>
          <a:ln cap="flat" cmpd="sng" w="9525">
            <a:solidFill>
              <a:srgbClr val="4A7DBA"/>
            </a:solidFill>
            <a:prstDash val="solid"/>
            <a:round/>
            <a:headEnd len="sm" w="sm" type="none"/>
            <a:tailEnd len="med" w="med" type="triangle"/>
          </a:ln>
        </p:spPr>
      </p:cxnSp>
      <p:cxnSp>
        <p:nvCxnSpPr>
          <p:cNvPr id="248" name="Google Shape;248;p12"/>
          <p:cNvCxnSpPr/>
          <p:nvPr/>
        </p:nvCxnSpPr>
        <p:spPr>
          <a:xfrm>
            <a:off x="5076056" y="2996951"/>
            <a:ext cx="0" cy="1152129"/>
          </a:xfrm>
          <a:prstGeom prst="straightConnector1">
            <a:avLst/>
          </a:prstGeom>
          <a:noFill/>
          <a:ln cap="flat" cmpd="sng" w="9525">
            <a:solidFill>
              <a:srgbClr val="4A7DBA"/>
            </a:solidFill>
            <a:prstDash val="solid"/>
            <a:round/>
            <a:headEnd len="sm" w="sm" type="none"/>
            <a:tailEnd len="med" w="med" type="triangle"/>
          </a:ln>
        </p:spPr>
      </p:cxnSp>
      <p:sp>
        <p:nvSpPr>
          <p:cNvPr id="249" name="Google Shape;249;p12"/>
          <p:cNvSpPr txBox="1"/>
          <p:nvPr/>
        </p:nvSpPr>
        <p:spPr>
          <a:xfrm>
            <a:off x="5648672" y="2114853"/>
            <a:ext cx="1944216" cy="468053"/>
          </a:xfrm>
          <a:prstGeom prst="rect">
            <a:avLst/>
          </a:prstGeom>
          <a:noFill/>
          <a:ln cap="flat" cmpd="sng" w="28575">
            <a:solidFill>
              <a:srgbClr val="8CB3E3"/>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just">
              <a:spcBef>
                <a:spcPts val="0"/>
              </a:spcBef>
              <a:spcAft>
                <a:spcPts val="0"/>
              </a:spcAft>
              <a:buClr>
                <a:schemeClr val="dk1"/>
              </a:buClr>
              <a:buSzPts val="2000"/>
              <a:buFont typeface="Arial"/>
              <a:buNone/>
            </a:pPr>
            <a:r>
              <a:rPr b="0" lang="es-ES" sz="2000" u="none">
                <a:solidFill>
                  <a:schemeClr val="dk1"/>
                </a:solidFill>
                <a:latin typeface="Consolas"/>
                <a:ea typeface="Consolas"/>
                <a:cs typeface="Consolas"/>
                <a:sym typeface="Consolas"/>
              </a:rPr>
              <a:t>Command line</a:t>
            </a:r>
            <a:endParaRPr/>
          </a:p>
        </p:txBody>
      </p:sp>
      <p:sp>
        <p:nvSpPr>
          <p:cNvPr id="250" name="Google Shape;250;p12"/>
          <p:cNvSpPr txBox="1"/>
          <p:nvPr/>
        </p:nvSpPr>
        <p:spPr>
          <a:xfrm>
            <a:off x="3347863" y="4208596"/>
            <a:ext cx="3456385" cy="468054"/>
          </a:xfrm>
          <a:prstGeom prst="rect">
            <a:avLst/>
          </a:prstGeom>
          <a:noFill/>
          <a:ln cap="flat" cmpd="sng" w="38100">
            <a:solidFill>
              <a:srgbClr val="8CB3E3"/>
            </a:solidFill>
            <a:prstDash val="solid"/>
            <a:round/>
            <a:headEnd len="sm" w="sm" type="none"/>
            <a:tailEnd len="sm" w="sm" type="none"/>
          </a:ln>
        </p:spPr>
        <p:txBody>
          <a:bodyPr anchorCtr="0" anchor="t" bIns="45700" lIns="91425" spcFirstLastPara="1" rIns="91425" wrap="square" tIns="45700">
            <a:normAutofit fontScale="92500"/>
          </a:bodyPr>
          <a:lstStyle/>
          <a:p>
            <a:pPr indent="0" lvl="0" marL="0" marR="0" rtl="0" algn="just">
              <a:spcBef>
                <a:spcPts val="0"/>
              </a:spcBef>
              <a:spcAft>
                <a:spcPts val="0"/>
              </a:spcAft>
              <a:buClr>
                <a:schemeClr val="dk1"/>
              </a:buClr>
              <a:buSzPct val="100000"/>
              <a:buFont typeface="Arial"/>
              <a:buNone/>
            </a:pPr>
            <a:r>
              <a:rPr b="0" lang="es-ES" sz="2000" u="none">
                <a:solidFill>
                  <a:schemeClr val="dk1"/>
                </a:solidFill>
                <a:latin typeface="Consolas"/>
                <a:ea typeface="Consolas"/>
                <a:cs typeface="Consolas"/>
                <a:sym typeface="Consolas"/>
              </a:rPr>
              <a:t>Graphical user interface</a:t>
            </a:r>
            <a:endParaRPr/>
          </a:p>
        </p:txBody>
      </p:sp>
      <p:pic>
        <p:nvPicPr>
          <p:cNvPr descr="Texto&#10;&#10;Descripción generada automáticamente" id="251" name="Google Shape;251;p12"/>
          <p:cNvPicPr preferRelativeResize="0"/>
          <p:nvPr/>
        </p:nvPicPr>
        <p:blipFill rotWithShape="1">
          <a:blip r:embed="rId3">
            <a:alphaModFix/>
          </a:blip>
          <a:srcRect b="0" l="0" r="0" t="0"/>
          <a:stretch/>
        </p:blipFill>
        <p:spPr>
          <a:xfrm>
            <a:off x="5624530" y="2679780"/>
            <a:ext cx="2895600" cy="1424379"/>
          </a:xfrm>
          <a:prstGeom prst="rect">
            <a:avLst/>
          </a:prstGeom>
          <a:noFill/>
          <a:ln>
            <a:noFill/>
          </a:ln>
        </p:spPr>
      </p:pic>
      <p:pic>
        <p:nvPicPr>
          <p:cNvPr id="252" name="Google Shape;252;p12"/>
          <p:cNvPicPr preferRelativeResize="0"/>
          <p:nvPr/>
        </p:nvPicPr>
        <p:blipFill rotWithShape="1">
          <a:blip r:embed="rId4">
            <a:alphaModFix/>
          </a:blip>
          <a:srcRect b="0" l="0" r="0" t="0"/>
          <a:stretch/>
        </p:blipFill>
        <p:spPr>
          <a:xfrm>
            <a:off x="3636640" y="4787837"/>
            <a:ext cx="2590800" cy="145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III</a:t>
            </a:r>
            <a:endParaRPr/>
          </a:p>
        </p:txBody>
      </p:sp>
      <p:sp>
        <p:nvSpPr>
          <p:cNvPr id="259" name="Google Shape;259;p13"/>
          <p:cNvSpPr txBox="1"/>
          <p:nvPr>
            <p:ph idx="1" type="body"/>
          </p:nvPr>
        </p:nvSpPr>
        <p:spPr>
          <a:xfrm>
            <a:off x="601216" y="2996951"/>
            <a:ext cx="4330824" cy="115212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0" lang="es-ES" u="none"/>
              <a:t>Program that provides the traditional, text-only user interface.</a:t>
            </a:r>
            <a:endParaRPr b="0" u="none"/>
          </a:p>
        </p:txBody>
      </p:sp>
      <p:sp>
        <p:nvSpPr>
          <p:cNvPr id="260" name="Google Shape;26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61" name="Google Shape;26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62" name="Google Shape;262;p13"/>
          <p:cNvSpPr/>
          <p:nvPr/>
        </p:nvSpPr>
        <p:spPr>
          <a:xfrm>
            <a:off x="766614" y="2060848"/>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63" name="Google Shape;263;p13"/>
          <p:cNvSpPr/>
          <p:nvPr/>
        </p:nvSpPr>
        <p:spPr>
          <a:xfrm>
            <a:off x="5929114" y="2060848"/>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264" name="Google Shape;264;p13"/>
          <p:cNvSpPr txBox="1"/>
          <p:nvPr/>
        </p:nvSpPr>
        <p:spPr>
          <a:xfrm>
            <a:off x="5292080" y="3068959"/>
            <a:ext cx="3312368" cy="9694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900">
                <a:solidFill>
                  <a:schemeClr val="dk1"/>
                </a:solidFill>
                <a:latin typeface="Consolas"/>
                <a:ea typeface="Consolas"/>
                <a:cs typeface="Consolas"/>
                <a:sym typeface="Consolas"/>
              </a:rPr>
              <a:t>It controls how data is stored, manipulated and retrieved.</a:t>
            </a:r>
            <a:endParaRPr sz="1900">
              <a:solidFill>
                <a:schemeClr val="dk1"/>
              </a:solidFill>
              <a:latin typeface="Consolas"/>
              <a:ea typeface="Consolas"/>
              <a:cs typeface="Consolas"/>
              <a:sym typeface="Consolas"/>
            </a:endParaRPr>
          </a:p>
        </p:txBody>
      </p:sp>
      <p:sp>
        <p:nvSpPr>
          <p:cNvPr id="265" name="Google Shape;26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III</a:t>
            </a:r>
            <a:endParaRPr/>
          </a:p>
        </p:txBody>
      </p:sp>
      <p:sp>
        <p:nvSpPr>
          <p:cNvPr id="272" name="Google Shape;272;p14"/>
          <p:cNvSpPr txBox="1"/>
          <p:nvPr>
            <p:ph idx="1" type="body"/>
          </p:nvPr>
        </p:nvSpPr>
        <p:spPr>
          <a:xfrm>
            <a:off x="601216" y="2996951"/>
            <a:ext cx="4330824" cy="115212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0" lang="es-ES" u="none"/>
              <a:t>Program that provides the traditional, text-only user interface.</a:t>
            </a:r>
            <a:endParaRPr b="0" u="none"/>
          </a:p>
        </p:txBody>
      </p:sp>
      <p:sp>
        <p:nvSpPr>
          <p:cNvPr id="273" name="Google Shape;27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74" name="Google Shape;27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75" name="Google Shape;275;p14"/>
          <p:cNvSpPr/>
          <p:nvPr/>
        </p:nvSpPr>
        <p:spPr>
          <a:xfrm>
            <a:off x="766614" y="2060848"/>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76" name="Google Shape;276;p14"/>
          <p:cNvSpPr/>
          <p:nvPr/>
        </p:nvSpPr>
        <p:spPr>
          <a:xfrm>
            <a:off x="5929114" y="2060848"/>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277" name="Google Shape;277;p14"/>
          <p:cNvSpPr/>
          <p:nvPr/>
        </p:nvSpPr>
        <p:spPr>
          <a:xfrm>
            <a:off x="3563888" y="4221088"/>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278" name="Google Shape;278;p14"/>
          <p:cNvSpPr txBox="1"/>
          <p:nvPr/>
        </p:nvSpPr>
        <p:spPr>
          <a:xfrm>
            <a:off x="5292080" y="3068959"/>
            <a:ext cx="3312368" cy="9694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900">
                <a:solidFill>
                  <a:schemeClr val="dk1"/>
                </a:solidFill>
                <a:latin typeface="Consolas"/>
                <a:ea typeface="Consolas"/>
                <a:cs typeface="Consolas"/>
                <a:sym typeface="Consolas"/>
              </a:rPr>
              <a:t>It controls how data is stored, manipulated and retrieved.</a:t>
            </a:r>
            <a:endParaRPr sz="1900">
              <a:solidFill>
                <a:schemeClr val="dk1"/>
              </a:solidFill>
              <a:latin typeface="Consolas"/>
              <a:ea typeface="Consolas"/>
              <a:cs typeface="Consolas"/>
              <a:sym typeface="Consolas"/>
            </a:endParaRPr>
          </a:p>
        </p:txBody>
      </p:sp>
      <p:sp>
        <p:nvSpPr>
          <p:cNvPr id="279" name="Google Shape;279;p14"/>
          <p:cNvSpPr txBox="1"/>
          <p:nvPr/>
        </p:nvSpPr>
        <p:spPr>
          <a:xfrm>
            <a:off x="766614" y="5051792"/>
            <a:ext cx="7837834" cy="9694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sz="1900">
              <a:solidFill>
                <a:schemeClr val="dk1"/>
              </a:solidFill>
              <a:latin typeface="Consolas"/>
              <a:ea typeface="Consolas"/>
              <a:cs typeface="Consolas"/>
              <a:sym typeface="Consolas"/>
            </a:endParaRPr>
          </a:p>
        </p:txBody>
      </p:sp>
      <p:sp>
        <p:nvSpPr>
          <p:cNvPr id="280" name="Google Shape;28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Introduction</a:t>
            </a:r>
            <a:endParaRPr/>
          </a:p>
        </p:txBody>
      </p:sp>
      <p:sp>
        <p:nvSpPr>
          <p:cNvPr id="287" name="Google Shape;287;p15"/>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is:</a:t>
            </a:r>
            <a:endParaRPr/>
          </a:p>
          <a:p>
            <a:pPr indent="-342900" lvl="0" marL="342900" rtl="0" algn="l">
              <a:lnSpc>
                <a:spcPct val="150000"/>
              </a:lnSpc>
              <a:spcBef>
                <a:spcPts val="400"/>
              </a:spcBef>
              <a:spcAft>
                <a:spcPts val="0"/>
              </a:spcAft>
              <a:buClr>
                <a:schemeClr val="dk1"/>
              </a:buClr>
              <a:buSzPts val="2000"/>
              <a:buChar char="•"/>
            </a:pPr>
            <a:r>
              <a:rPr b="0" lang="es-ES" u="none"/>
              <a:t>Operative system</a:t>
            </a:r>
            <a:endParaRPr/>
          </a:p>
          <a:p>
            <a:pPr indent="-342900" lvl="0" marL="342900" rtl="0" algn="l">
              <a:lnSpc>
                <a:spcPct val="150000"/>
              </a:lnSpc>
              <a:spcBef>
                <a:spcPts val="400"/>
              </a:spcBef>
              <a:spcAft>
                <a:spcPts val="0"/>
              </a:spcAft>
              <a:buClr>
                <a:schemeClr val="dk1"/>
              </a:buClr>
              <a:buSzPts val="2000"/>
              <a:buChar char="•"/>
            </a:pPr>
            <a:r>
              <a:rPr b="0" lang="es-ES" u="none"/>
              <a:t>Open source</a:t>
            </a:r>
            <a:endParaRPr/>
          </a:p>
          <a:p>
            <a:pPr indent="-342900" lvl="0" marL="342900" rtl="0" algn="l">
              <a:lnSpc>
                <a:spcPct val="150000"/>
              </a:lnSpc>
              <a:spcBef>
                <a:spcPts val="400"/>
              </a:spcBef>
              <a:spcAft>
                <a:spcPts val="0"/>
              </a:spcAft>
              <a:buClr>
                <a:schemeClr val="dk1"/>
              </a:buClr>
              <a:buSzPts val="2000"/>
              <a:buChar char="•"/>
            </a:pPr>
            <a:r>
              <a:rPr b="0" lang="es-ES" u="none"/>
              <a:t>Multi-task</a:t>
            </a:r>
            <a:endParaRPr/>
          </a:p>
          <a:p>
            <a:pPr indent="-342900" lvl="0" marL="342900" rtl="0" algn="l">
              <a:lnSpc>
                <a:spcPct val="150000"/>
              </a:lnSpc>
              <a:spcBef>
                <a:spcPts val="400"/>
              </a:spcBef>
              <a:spcAft>
                <a:spcPts val="0"/>
              </a:spcAft>
              <a:buClr>
                <a:schemeClr val="dk1"/>
              </a:buClr>
              <a:buSzPts val="2000"/>
              <a:buChar char="•"/>
            </a:pPr>
            <a:r>
              <a:rPr b="0" lang="es-ES" u="none"/>
              <a:t>Multi-user</a:t>
            </a:r>
            <a:endParaRPr/>
          </a:p>
        </p:txBody>
      </p:sp>
      <p:sp>
        <p:nvSpPr>
          <p:cNvPr id="288" name="Google Shape;28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89" name="Google Shape;28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290" name="Google Shape;290;p15"/>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291" name="Google Shape;29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292" name="Google Shape;292;p15"/>
          <p:cNvSpPr/>
          <p:nvPr/>
        </p:nvSpPr>
        <p:spPr>
          <a:xfrm>
            <a:off x="611560" y="3068960"/>
            <a:ext cx="2879864"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Open source I</a:t>
            </a:r>
            <a:endParaRPr/>
          </a:p>
        </p:txBody>
      </p:sp>
      <p:sp>
        <p:nvSpPr>
          <p:cNvPr id="299" name="Google Shape;299;p1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s-ES"/>
              <a:t>The distribution terms of open-source software must comply with the following criteria:</a:t>
            </a:r>
            <a:endParaRPr/>
          </a:p>
          <a:p>
            <a:pPr indent="-342900" lvl="0" marL="342900" rtl="0" algn="l">
              <a:spcBef>
                <a:spcPts val="400"/>
              </a:spcBef>
              <a:spcAft>
                <a:spcPts val="0"/>
              </a:spcAft>
              <a:buClr>
                <a:schemeClr val="dk1"/>
              </a:buClr>
              <a:buSzPts val="2000"/>
              <a:buChar char="•"/>
            </a:pPr>
            <a:r>
              <a:rPr b="0" lang="es-ES" u="none"/>
              <a:t>Free Redistribution</a:t>
            </a:r>
            <a:endParaRPr/>
          </a:p>
          <a:p>
            <a:pPr indent="-342900" lvl="0" marL="342900" rtl="0" algn="l">
              <a:spcBef>
                <a:spcPts val="400"/>
              </a:spcBef>
              <a:spcAft>
                <a:spcPts val="0"/>
              </a:spcAft>
              <a:buClr>
                <a:schemeClr val="dk1"/>
              </a:buClr>
              <a:buSzPts val="2000"/>
              <a:buChar char="•"/>
            </a:pPr>
            <a:r>
              <a:rPr b="0" lang="es-ES" u="none"/>
              <a:t>Source Code</a:t>
            </a:r>
            <a:endParaRPr/>
          </a:p>
          <a:p>
            <a:pPr indent="-342900" lvl="0" marL="342900" rtl="0" algn="l">
              <a:spcBef>
                <a:spcPts val="400"/>
              </a:spcBef>
              <a:spcAft>
                <a:spcPts val="0"/>
              </a:spcAft>
              <a:buClr>
                <a:schemeClr val="dk1"/>
              </a:buClr>
              <a:buSzPts val="2000"/>
              <a:buChar char="•"/>
            </a:pPr>
            <a:r>
              <a:rPr b="0" lang="es-ES" u="none"/>
              <a:t>Derived Works</a:t>
            </a:r>
            <a:endParaRPr/>
          </a:p>
          <a:p>
            <a:pPr indent="-342900" lvl="0" marL="342900" rtl="0" algn="l">
              <a:spcBef>
                <a:spcPts val="400"/>
              </a:spcBef>
              <a:spcAft>
                <a:spcPts val="0"/>
              </a:spcAft>
              <a:buClr>
                <a:schemeClr val="dk1"/>
              </a:buClr>
              <a:buSzPts val="2000"/>
              <a:buChar char="•"/>
            </a:pPr>
            <a:r>
              <a:rPr b="0" lang="es-ES" u="none"/>
              <a:t>Integrity of the Author’s Source Code</a:t>
            </a:r>
            <a:endParaRPr/>
          </a:p>
          <a:p>
            <a:pPr indent="-342900" lvl="0" marL="342900" rtl="0" algn="l">
              <a:spcBef>
                <a:spcPts val="400"/>
              </a:spcBef>
              <a:spcAft>
                <a:spcPts val="0"/>
              </a:spcAft>
              <a:buClr>
                <a:schemeClr val="dk1"/>
              </a:buClr>
              <a:buSzPts val="2000"/>
              <a:buChar char="•"/>
            </a:pPr>
            <a:r>
              <a:rPr b="0" lang="es-ES" u="none"/>
              <a:t>No Discrimination Against Persons or Groups</a:t>
            </a:r>
            <a:endParaRPr/>
          </a:p>
          <a:p>
            <a:pPr indent="-342900" lvl="0" marL="342900" rtl="0" algn="l">
              <a:spcBef>
                <a:spcPts val="400"/>
              </a:spcBef>
              <a:spcAft>
                <a:spcPts val="0"/>
              </a:spcAft>
              <a:buClr>
                <a:schemeClr val="dk1"/>
              </a:buClr>
              <a:buSzPts val="2000"/>
              <a:buChar char="•"/>
            </a:pPr>
            <a:r>
              <a:rPr b="0" lang="es-ES" u="none"/>
              <a:t>No Discrimination Against Fields of Endeavour</a:t>
            </a:r>
            <a:endParaRPr/>
          </a:p>
          <a:p>
            <a:pPr indent="-342900" lvl="0" marL="342900" rtl="0" algn="l">
              <a:spcBef>
                <a:spcPts val="400"/>
              </a:spcBef>
              <a:spcAft>
                <a:spcPts val="0"/>
              </a:spcAft>
              <a:buClr>
                <a:schemeClr val="dk1"/>
              </a:buClr>
              <a:buSzPts val="2000"/>
              <a:buChar char="•"/>
            </a:pPr>
            <a:r>
              <a:rPr b="0" lang="es-ES" u="none"/>
              <a:t>Distribution of license</a:t>
            </a:r>
            <a:endParaRPr/>
          </a:p>
          <a:p>
            <a:pPr indent="-342900" lvl="0" marL="342900" rtl="0" algn="l">
              <a:spcBef>
                <a:spcPts val="400"/>
              </a:spcBef>
              <a:spcAft>
                <a:spcPts val="0"/>
              </a:spcAft>
              <a:buClr>
                <a:schemeClr val="dk1"/>
              </a:buClr>
              <a:buSzPts val="2000"/>
              <a:buChar char="•"/>
            </a:pPr>
            <a:r>
              <a:rPr b="0" lang="es-ES" u="none"/>
              <a:t>License Must Not Be Specific to a Product</a:t>
            </a:r>
            <a:endParaRPr/>
          </a:p>
          <a:p>
            <a:pPr indent="-342900" lvl="0" marL="342900" rtl="0" algn="l">
              <a:spcBef>
                <a:spcPts val="400"/>
              </a:spcBef>
              <a:spcAft>
                <a:spcPts val="0"/>
              </a:spcAft>
              <a:buClr>
                <a:schemeClr val="dk1"/>
              </a:buClr>
              <a:buSzPts val="2000"/>
              <a:buChar char="•"/>
            </a:pPr>
            <a:r>
              <a:rPr b="0" lang="es-ES" u="none"/>
              <a:t>License Must not Restrict Other Software</a:t>
            </a:r>
            <a:endParaRPr/>
          </a:p>
          <a:p>
            <a:pPr indent="-342900" lvl="0" marL="342900" rtl="0" algn="l">
              <a:spcBef>
                <a:spcPts val="400"/>
              </a:spcBef>
              <a:spcAft>
                <a:spcPts val="0"/>
              </a:spcAft>
              <a:buClr>
                <a:schemeClr val="dk1"/>
              </a:buClr>
              <a:buSzPts val="2000"/>
              <a:buChar char="•"/>
            </a:pPr>
            <a:r>
              <a:rPr b="0" lang="es-ES" u="none"/>
              <a:t>License Must Be Technology-Neutral</a:t>
            </a:r>
            <a:endParaRPr b="0" u="none"/>
          </a:p>
        </p:txBody>
      </p:sp>
      <p:sp>
        <p:nvSpPr>
          <p:cNvPr id="300" name="Google Shape;30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01" name="Google Shape;30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02" name="Google Shape;30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Open source II</a:t>
            </a:r>
            <a:endParaRPr/>
          </a:p>
        </p:txBody>
      </p:sp>
      <p:sp>
        <p:nvSpPr>
          <p:cNvPr id="309" name="Google Shape;309;p1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s-ES"/>
              <a:t>Linux Distributions</a:t>
            </a:r>
            <a:endParaRPr/>
          </a:p>
          <a:p>
            <a:pPr indent="0" lvl="0" marL="0" rtl="0" algn="l">
              <a:spcBef>
                <a:spcPts val="92"/>
              </a:spcBef>
              <a:spcAft>
                <a:spcPts val="0"/>
              </a:spcAft>
              <a:buClr>
                <a:schemeClr val="dk1"/>
              </a:buClr>
              <a:buSzPct val="100000"/>
              <a:buNone/>
            </a:pPr>
            <a:r>
              <a:t/>
            </a:r>
            <a:endParaRPr b="0" sz="500" u="none"/>
          </a:p>
          <a:p>
            <a:pPr indent="-342900" lvl="0" marL="342900" rtl="0" algn="just">
              <a:spcBef>
                <a:spcPts val="370"/>
              </a:spcBef>
              <a:spcAft>
                <a:spcPts val="0"/>
              </a:spcAft>
              <a:buClr>
                <a:schemeClr val="dk1"/>
              </a:buClr>
              <a:buSzPct val="100000"/>
              <a:buChar char="•"/>
            </a:pPr>
            <a:r>
              <a:rPr b="0" lang="es-ES" u="none"/>
              <a:t>A distro is a Linux kernel based operating system made from a software collection and sometimes a package management system. </a:t>
            </a:r>
            <a:endParaRPr/>
          </a:p>
          <a:p>
            <a:pPr indent="-342900" lvl="0" marL="342900" rtl="0" algn="just">
              <a:spcBef>
                <a:spcPts val="370"/>
              </a:spcBef>
              <a:spcAft>
                <a:spcPts val="0"/>
              </a:spcAft>
              <a:buClr>
                <a:schemeClr val="dk1"/>
              </a:buClr>
              <a:buSzPct val="100000"/>
              <a:buChar char="•"/>
            </a:pPr>
            <a:r>
              <a:rPr b="0" lang="es-ES" u="none"/>
              <a:t>There are distros for a wide variety of platforms.</a:t>
            </a:r>
            <a:endParaRPr/>
          </a:p>
          <a:p>
            <a:pPr indent="-342900" lvl="0" marL="342900" rtl="0" algn="just">
              <a:spcBef>
                <a:spcPts val="370"/>
              </a:spcBef>
              <a:spcAft>
                <a:spcPts val="0"/>
              </a:spcAft>
              <a:buClr>
                <a:schemeClr val="dk1"/>
              </a:buClr>
              <a:buSzPct val="100000"/>
              <a:buChar char="•"/>
            </a:pPr>
            <a:r>
              <a:rPr b="0" lang="es-ES" u="none"/>
              <a:t>A typical Linux distro comprises a Linux kernel, GNU tools and libraries, additional software, documentation, a window system, a window manager, and a desktop environment. </a:t>
            </a:r>
            <a:endParaRPr/>
          </a:p>
          <a:p>
            <a:pPr indent="-342900" lvl="0" marL="342900" rtl="0" algn="just">
              <a:spcBef>
                <a:spcPts val="370"/>
              </a:spcBef>
              <a:spcAft>
                <a:spcPts val="0"/>
              </a:spcAft>
              <a:buClr>
                <a:schemeClr val="dk1"/>
              </a:buClr>
              <a:buSzPct val="100000"/>
              <a:buChar char="•"/>
            </a:pPr>
            <a:r>
              <a:rPr b="0" lang="es-ES" u="none"/>
              <a:t>Most of the included software is free and open-source software made available both as compiled binaries and in source code form, allowing modifications to the original software. Usually, Linux distributions optionally include some proprietary software that may not be available in source code form, such as binary blobs required for some device drivers.</a:t>
            </a:r>
            <a:endParaRPr b="0" u="none"/>
          </a:p>
        </p:txBody>
      </p:sp>
      <p:sp>
        <p:nvSpPr>
          <p:cNvPr id="310" name="Google Shape;31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11" name="Google Shape;31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12" name="Google Shape;3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Open source II</a:t>
            </a:r>
            <a:endParaRPr/>
          </a:p>
        </p:txBody>
      </p:sp>
      <p:sp>
        <p:nvSpPr>
          <p:cNvPr id="319" name="Google Shape;319;p18"/>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Linux Distributions</a:t>
            </a:r>
            <a:endParaRPr/>
          </a:p>
          <a:p>
            <a:pPr indent="0" lvl="0" marL="0" rtl="0" algn="l">
              <a:spcBef>
                <a:spcPts val="100"/>
              </a:spcBef>
              <a:spcAft>
                <a:spcPts val="0"/>
              </a:spcAft>
              <a:buClr>
                <a:schemeClr val="dk1"/>
              </a:buClr>
              <a:buSzPts val="500"/>
              <a:buNone/>
            </a:pPr>
            <a:r>
              <a:t/>
            </a:r>
            <a:endParaRPr b="0" sz="500" u="none"/>
          </a:p>
        </p:txBody>
      </p:sp>
      <p:sp>
        <p:nvSpPr>
          <p:cNvPr id="320" name="Google Shape;32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21" name="Google Shape;32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22" name="Google Shape;32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pic>
        <p:nvPicPr>
          <p:cNvPr descr="Ubuntu Logotipo Vector - Descarga Gratis SVG | Worldvectorlogo" id="323" name="Google Shape;323;p18"/>
          <p:cNvPicPr preferRelativeResize="0"/>
          <p:nvPr/>
        </p:nvPicPr>
        <p:blipFill rotWithShape="1">
          <a:blip r:embed="rId3">
            <a:alphaModFix/>
          </a:blip>
          <a:srcRect b="0" l="0" r="0" t="0"/>
          <a:stretch/>
        </p:blipFill>
        <p:spPr>
          <a:xfrm>
            <a:off x="755576" y="2694347"/>
            <a:ext cx="3073400" cy="265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Open source II</a:t>
            </a:r>
            <a:endParaRPr/>
          </a:p>
        </p:txBody>
      </p:sp>
      <p:sp>
        <p:nvSpPr>
          <p:cNvPr id="330" name="Google Shape;330;p19"/>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Linux Distributions</a:t>
            </a:r>
            <a:endParaRPr/>
          </a:p>
          <a:p>
            <a:pPr indent="0" lvl="0" marL="0" rtl="0" algn="l">
              <a:spcBef>
                <a:spcPts val="100"/>
              </a:spcBef>
              <a:spcAft>
                <a:spcPts val="0"/>
              </a:spcAft>
              <a:buClr>
                <a:schemeClr val="dk1"/>
              </a:buClr>
              <a:buSzPts val="500"/>
              <a:buNone/>
            </a:pPr>
            <a:r>
              <a:t/>
            </a:r>
            <a:endParaRPr b="0" sz="500" u="none"/>
          </a:p>
        </p:txBody>
      </p:sp>
      <p:sp>
        <p:nvSpPr>
          <p:cNvPr id="331" name="Google Shape;33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32" name="Google Shape;33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33" name="Google Shape;33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334" name="Google Shape;334;p19"/>
          <p:cNvSpPr txBox="1"/>
          <p:nvPr/>
        </p:nvSpPr>
        <p:spPr>
          <a:xfrm>
            <a:off x="5315026" y="5027566"/>
            <a:ext cx="3073398" cy="57789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400"/>
              <a:buFont typeface="Arial"/>
              <a:buNone/>
            </a:pPr>
            <a:r>
              <a:rPr b="0" lang="es-ES" sz="2400" u="none">
                <a:solidFill>
                  <a:schemeClr val="dk1"/>
                </a:solidFill>
                <a:latin typeface="Consolas"/>
                <a:ea typeface="Consolas"/>
                <a:cs typeface="Consolas"/>
                <a:sym typeface="Consolas"/>
              </a:rPr>
              <a:t>Ubuntu 2</a:t>
            </a:r>
            <a:r>
              <a:rPr lang="es-ES" sz="2400">
                <a:solidFill>
                  <a:schemeClr val="dk1"/>
                </a:solidFill>
                <a:latin typeface="Consolas"/>
                <a:ea typeface="Consolas"/>
                <a:cs typeface="Consolas"/>
                <a:sym typeface="Consolas"/>
              </a:rPr>
              <a:t>4</a:t>
            </a:r>
            <a:r>
              <a:rPr b="0" lang="es-ES" sz="2400" u="none">
                <a:solidFill>
                  <a:schemeClr val="dk1"/>
                </a:solidFill>
                <a:latin typeface="Consolas"/>
                <a:ea typeface="Consolas"/>
                <a:cs typeface="Consolas"/>
                <a:sym typeface="Consolas"/>
              </a:rPr>
              <a:t>.04 LTS </a:t>
            </a:r>
            <a:endParaRPr b="0" sz="2400" u="none">
              <a:solidFill>
                <a:schemeClr val="dk1"/>
              </a:solidFill>
              <a:latin typeface="Consolas"/>
              <a:ea typeface="Consolas"/>
              <a:cs typeface="Consolas"/>
              <a:sym typeface="Consolas"/>
            </a:endParaRPr>
          </a:p>
        </p:txBody>
      </p:sp>
      <p:pic>
        <p:nvPicPr>
          <p:cNvPr descr="Ubuntu Logotipo Vector - Descarga Gratis SVG | Worldvectorlogo" id="335" name="Google Shape;335;p19"/>
          <p:cNvPicPr preferRelativeResize="0"/>
          <p:nvPr/>
        </p:nvPicPr>
        <p:blipFill rotWithShape="1">
          <a:blip r:embed="rId3">
            <a:alphaModFix/>
          </a:blip>
          <a:srcRect b="0" l="0" r="0" t="0"/>
          <a:stretch/>
        </p:blipFill>
        <p:spPr>
          <a:xfrm>
            <a:off x="755576" y="2694347"/>
            <a:ext cx="3073400" cy="2654300"/>
          </a:xfrm>
          <a:prstGeom prst="rect">
            <a:avLst/>
          </a:prstGeom>
          <a:noFill/>
          <a:ln>
            <a:noFill/>
          </a:ln>
        </p:spPr>
      </p:pic>
      <p:pic>
        <p:nvPicPr>
          <p:cNvPr id="336" name="Google Shape;336;p19"/>
          <p:cNvPicPr preferRelativeResize="0"/>
          <p:nvPr/>
        </p:nvPicPr>
        <p:blipFill>
          <a:blip r:embed="rId4">
            <a:alphaModFix/>
          </a:blip>
          <a:stretch>
            <a:fillRect/>
          </a:stretch>
        </p:blipFill>
        <p:spPr>
          <a:xfrm>
            <a:off x="4389875" y="2632813"/>
            <a:ext cx="4514850" cy="220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Index</a:t>
            </a:r>
            <a:endParaRPr/>
          </a:p>
        </p:txBody>
      </p:sp>
      <p:sp>
        <p:nvSpPr>
          <p:cNvPr id="117" name="Google Shape;117;p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environment review:</a:t>
            </a:r>
            <a:endParaRPr/>
          </a:p>
          <a:p>
            <a:pPr indent="-342900" lvl="0" marL="342900" rtl="0" algn="l">
              <a:lnSpc>
                <a:spcPct val="150000"/>
              </a:lnSpc>
              <a:spcBef>
                <a:spcPts val="400"/>
              </a:spcBef>
              <a:spcAft>
                <a:spcPts val="0"/>
              </a:spcAft>
              <a:buClr>
                <a:schemeClr val="dk1"/>
              </a:buClr>
              <a:buSzPts val="2000"/>
              <a:buChar char="•"/>
            </a:pPr>
            <a:r>
              <a:rPr b="0" lang="es-ES" u="none"/>
              <a:t>Linux OS</a:t>
            </a:r>
            <a:endParaRPr/>
          </a:p>
          <a:p>
            <a:pPr indent="-342900" lvl="0" marL="342900" rtl="0" algn="l">
              <a:lnSpc>
                <a:spcPct val="150000"/>
              </a:lnSpc>
              <a:spcBef>
                <a:spcPts val="400"/>
              </a:spcBef>
              <a:spcAft>
                <a:spcPts val="0"/>
              </a:spcAft>
              <a:buClr>
                <a:schemeClr val="dk1"/>
              </a:buClr>
              <a:buSzPts val="2000"/>
              <a:buChar char="•"/>
            </a:pPr>
            <a:r>
              <a:rPr b="0" lang="es-ES" u="none"/>
              <a:t>Linux file system</a:t>
            </a:r>
            <a:endParaRPr/>
          </a:p>
          <a:p>
            <a:pPr indent="-342900" lvl="0" marL="342900" rtl="0" algn="l">
              <a:lnSpc>
                <a:spcPct val="150000"/>
              </a:lnSpc>
              <a:spcBef>
                <a:spcPts val="400"/>
              </a:spcBef>
              <a:spcAft>
                <a:spcPts val="0"/>
              </a:spcAft>
              <a:buClr>
                <a:schemeClr val="dk1"/>
              </a:buClr>
              <a:buSzPts val="2000"/>
              <a:buChar char="•"/>
            </a:pPr>
            <a:r>
              <a:rPr b="0" lang="es-ES" u="none"/>
              <a:t>Linux users and privileges</a:t>
            </a:r>
            <a:endParaRPr/>
          </a:p>
          <a:p>
            <a:pPr indent="-342900" lvl="0" marL="342900" rtl="0" algn="l">
              <a:lnSpc>
                <a:spcPct val="150000"/>
              </a:lnSpc>
              <a:spcBef>
                <a:spcPts val="400"/>
              </a:spcBef>
              <a:spcAft>
                <a:spcPts val="0"/>
              </a:spcAft>
              <a:buClr>
                <a:schemeClr val="dk1"/>
              </a:buClr>
              <a:buSzPts val="2000"/>
              <a:buChar char="•"/>
            </a:pPr>
            <a:r>
              <a:rPr b="0" lang="es-ES" u="none"/>
              <a:t>Basic commands</a:t>
            </a:r>
            <a:endParaRPr/>
          </a:p>
          <a:p>
            <a:pPr indent="-342900" lvl="0" marL="342900" rtl="0" algn="l">
              <a:lnSpc>
                <a:spcPct val="150000"/>
              </a:lnSpc>
              <a:spcBef>
                <a:spcPts val="400"/>
              </a:spcBef>
              <a:spcAft>
                <a:spcPts val="0"/>
              </a:spcAft>
              <a:buClr>
                <a:schemeClr val="dk1"/>
              </a:buClr>
              <a:buSzPts val="2000"/>
              <a:buChar char="•"/>
            </a:pPr>
            <a:r>
              <a:rPr b="0" lang="es-ES" u="none"/>
              <a:t>Command line syntax</a:t>
            </a:r>
            <a:endParaRPr/>
          </a:p>
          <a:p>
            <a:pPr indent="0" lvl="0" marL="0" rtl="0" algn="l">
              <a:spcBef>
                <a:spcPts val="400"/>
              </a:spcBef>
              <a:spcAft>
                <a:spcPts val="0"/>
              </a:spcAft>
              <a:buClr>
                <a:schemeClr val="dk1"/>
              </a:buClr>
              <a:buSzPts val="2000"/>
              <a:buNone/>
            </a:pPr>
            <a:r>
              <a:t/>
            </a:r>
            <a:endParaRPr/>
          </a:p>
        </p:txBody>
      </p:sp>
      <p:sp>
        <p:nvSpPr>
          <p:cNvPr id="118" name="Google Shape;118;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19" name="Google Shape;11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20" name="Google Shape;12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Introduction</a:t>
            </a:r>
            <a:endParaRPr/>
          </a:p>
        </p:txBody>
      </p:sp>
      <p:sp>
        <p:nvSpPr>
          <p:cNvPr id="343" name="Google Shape;343;p20"/>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is:</a:t>
            </a:r>
            <a:endParaRPr/>
          </a:p>
          <a:p>
            <a:pPr indent="-342900" lvl="0" marL="342900" rtl="0" algn="l">
              <a:lnSpc>
                <a:spcPct val="150000"/>
              </a:lnSpc>
              <a:spcBef>
                <a:spcPts val="400"/>
              </a:spcBef>
              <a:spcAft>
                <a:spcPts val="0"/>
              </a:spcAft>
              <a:buClr>
                <a:schemeClr val="dk1"/>
              </a:buClr>
              <a:buSzPts val="2000"/>
              <a:buChar char="•"/>
            </a:pPr>
            <a:r>
              <a:rPr b="0" lang="es-ES" u="none"/>
              <a:t>Operative system</a:t>
            </a:r>
            <a:endParaRPr/>
          </a:p>
          <a:p>
            <a:pPr indent="-342900" lvl="0" marL="342900" rtl="0" algn="l">
              <a:lnSpc>
                <a:spcPct val="150000"/>
              </a:lnSpc>
              <a:spcBef>
                <a:spcPts val="400"/>
              </a:spcBef>
              <a:spcAft>
                <a:spcPts val="0"/>
              </a:spcAft>
              <a:buClr>
                <a:schemeClr val="dk1"/>
              </a:buClr>
              <a:buSzPts val="2000"/>
              <a:buChar char="•"/>
            </a:pPr>
            <a:r>
              <a:rPr b="0" lang="es-ES" u="none"/>
              <a:t>Open source</a:t>
            </a:r>
            <a:endParaRPr/>
          </a:p>
          <a:p>
            <a:pPr indent="-342900" lvl="0" marL="342900" rtl="0" algn="l">
              <a:lnSpc>
                <a:spcPct val="150000"/>
              </a:lnSpc>
              <a:spcBef>
                <a:spcPts val="400"/>
              </a:spcBef>
              <a:spcAft>
                <a:spcPts val="0"/>
              </a:spcAft>
              <a:buClr>
                <a:schemeClr val="dk1"/>
              </a:buClr>
              <a:buSzPts val="2000"/>
              <a:buChar char="•"/>
            </a:pPr>
            <a:r>
              <a:rPr b="0" lang="es-ES" u="none"/>
              <a:t>Multi-task</a:t>
            </a:r>
            <a:endParaRPr/>
          </a:p>
          <a:p>
            <a:pPr indent="-342900" lvl="0" marL="342900" rtl="0" algn="l">
              <a:lnSpc>
                <a:spcPct val="150000"/>
              </a:lnSpc>
              <a:spcBef>
                <a:spcPts val="400"/>
              </a:spcBef>
              <a:spcAft>
                <a:spcPts val="0"/>
              </a:spcAft>
              <a:buClr>
                <a:schemeClr val="dk1"/>
              </a:buClr>
              <a:buSzPts val="2000"/>
              <a:buChar char="•"/>
            </a:pPr>
            <a:r>
              <a:rPr b="0" lang="es-ES" u="none"/>
              <a:t>Multi-user</a:t>
            </a:r>
            <a:endParaRPr/>
          </a:p>
        </p:txBody>
      </p:sp>
      <p:sp>
        <p:nvSpPr>
          <p:cNvPr id="344" name="Google Shape;34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45" name="Google Shape;34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346" name="Google Shape;346;p20"/>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347" name="Google Shape;34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348" name="Google Shape;348;p20"/>
          <p:cNvSpPr/>
          <p:nvPr/>
        </p:nvSpPr>
        <p:spPr>
          <a:xfrm>
            <a:off x="611560" y="3573016"/>
            <a:ext cx="2879864"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Multi-task</a:t>
            </a:r>
            <a:endParaRPr/>
          </a:p>
        </p:txBody>
      </p:sp>
      <p:sp>
        <p:nvSpPr>
          <p:cNvPr id="355" name="Google Shape;355;p2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a:p>
          <a:p>
            <a:pPr indent="0" lvl="0" marL="0" rtl="0" algn="l">
              <a:spcBef>
                <a:spcPts val="400"/>
              </a:spcBef>
              <a:spcAft>
                <a:spcPts val="0"/>
              </a:spcAft>
              <a:buClr>
                <a:schemeClr val="dk1"/>
              </a:buClr>
              <a:buSzPts val="2000"/>
              <a:buNone/>
            </a:pPr>
            <a:r>
              <a:t/>
            </a:r>
            <a:endParaRPr b="0" u="none"/>
          </a:p>
        </p:txBody>
      </p:sp>
      <p:sp>
        <p:nvSpPr>
          <p:cNvPr id="356" name="Google Shape;3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57" name="Google Shape;3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multi task operating system" id="358" name="Google Shape;358;p21"/>
          <p:cNvPicPr preferRelativeResize="0"/>
          <p:nvPr/>
        </p:nvPicPr>
        <p:blipFill rotWithShape="1">
          <a:blip r:embed="rId3">
            <a:alphaModFix/>
          </a:blip>
          <a:srcRect b="0" l="0" r="0" t="0"/>
          <a:stretch/>
        </p:blipFill>
        <p:spPr>
          <a:xfrm>
            <a:off x="4067944" y="1916832"/>
            <a:ext cx="4476750" cy="3990976"/>
          </a:xfrm>
          <a:prstGeom prst="rect">
            <a:avLst/>
          </a:prstGeom>
          <a:noFill/>
          <a:ln>
            <a:noFill/>
          </a:ln>
        </p:spPr>
      </p:pic>
      <p:sp>
        <p:nvSpPr>
          <p:cNvPr id="359" name="Google Shape;359;p21"/>
          <p:cNvSpPr txBox="1"/>
          <p:nvPr/>
        </p:nvSpPr>
        <p:spPr>
          <a:xfrm>
            <a:off x="755576" y="1916650"/>
            <a:ext cx="309634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olas"/>
                <a:ea typeface="Consolas"/>
                <a:cs typeface="Consolas"/>
                <a:sym typeface="Consolas"/>
              </a:rPr>
              <a:t>A multi-task operative systems allows a user to perform more than one computer task (such as the operation of an application program) at a time. </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s-ES" sz="1800">
                <a:solidFill>
                  <a:schemeClr val="dk1"/>
                </a:solidFill>
                <a:latin typeface="Consolas"/>
                <a:ea typeface="Consolas"/>
                <a:cs typeface="Consolas"/>
                <a:sym typeface="Consolas"/>
              </a:rPr>
              <a:t>The operating system is able to keep track of where you are in these tasks and go from one to the other without losing information.</a:t>
            </a:r>
            <a:endParaRPr sz="1800">
              <a:solidFill>
                <a:schemeClr val="dk1"/>
              </a:solidFill>
              <a:latin typeface="Consolas"/>
              <a:ea typeface="Consolas"/>
              <a:cs typeface="Consolas"/>
              <a:sym typeface="Consolas"/>
            </a:endParaRPr>
          </a:p>
        </p:txBody>
      </p:sp>
      <p:sp>
        <p:nvSpPr>
          <p:cNvPr id="360" name="Google Shape;36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Introduction</a:t>
            </a:r>
            <a:endParaRPr/>
          </a:p>
        </p:txBody>
      </p:sp>
      <p:sp>
        <p:nvSpPr>
          <p:cNvPr id="367" name="Google Shape;367;p22"/>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is:</a:t>
            </a:r>
            <a:endParaRPr/>
          </a:p>
          <a:p>
            <a:pPr indent="-342900" lvl="0" marL="342900" rtl="0" algn="l">
              <a:lnSpc>
                <a:spcPct val="150000"/>
              </a:lnSpc>
              <a:spcBef>
                <a:spcPts val="400"/>
              </a:spcBef>
              <a:spcAft>
                <a:spcPts val="0"/>
              </a:spcAft>
              <a:buClr>
                <a:schemeClr val="dk1"/>
              </a:buClr>
              <a:buSzPts val="2000"/>
              <a:buChar char="•"/>
            </a:pPr>
            <a:r>
              <a:rPr b="0" lang="es-ES" u="none"/>
              <a:t>Operative system</a:t>
            </a:r>
            <a:endParaRPr/>
          </a:p>
          <a:p>
            <a:pPr indent="-342900" lvl="0" marL="342900" rtl="0" algn="l">
              <a:lnSpc>
                <a:spcPct val="150000"/>
              </a:lnSpc>
              <a:spcBef>
                <a:spcPts val="400"/>
              </a:spcBef>
              <a:spcAft>
                <a:spcPts val="0"/>
              </a:spcAft>
              <a:buClr>
                <a:schemeClr val="dk1"/>
              </a:buClr>
              <a:buSzPts val="2000"/>
              <a:buChar char="•"/>
            </a:pPr>
            <a:r>
              <a:rPr b="0" lang="es-ES" u="none"/>
              <a:t>Open source</a:t>
            </a:r>
            <a:endParaRPr/>
          </a:p>
          <a:p>
            <a:pPr indent="-342900" lvl="0" marL="342900" rtl="0" algn="l">
              <a:lnSpc>
                <a:spcPct val="150000"/>
              </a:lnSpc>
              <a:spcBef>
                <a:spcPts val="400"/>
              </a:spcBef>
              <a:spcAft>
                <a:spcPts val="0"/>
              </a:spcAft>
              <a:buClr>
                <a:schemeClr val="dk1"/>
              </a:buClr>
              <a:buSzPts val="2000"/>
              <a:buChar char="•"/>
            </a:pPr>
            <a:r>
              <a:rPr b="0" lang="es-ES" u="none"/>
              <a:t>Multi-task</a:t>
            </a:r>
            <a:endParaRPr/>
          </a:p>
          <a:p>
            <a:pPr indent="-342900" lvl="0" marL="342900" rtl="0" algn="l">
              <a:lnSpc>
                <a:spcPct val="150000"/>
              </a:lnSpc>
              <a:spcBef>
                <a:spcPts val="400"/>
              </a:spcBef>
              <a:spcAft>
                <a:spcPts val="0"/>
              </a:spcAft>
              <a:buClr>
                <a:schemeClr val="dk1"/>
              </a:buClr>
              <a:buSzPts val="2000"/>
              <a:buChar char="•"/>
            </a:pPr>
            <a:r>
              <a:rPr b="0" lang="es-ES" u="none"/>
              <a:t>Multi-user</a:t>
            </a:r>
            <a:endParaRPr/>
          </a:p>
        </p:txBody>
      </p:sp>
      <p:sp>
        <p:nvSpPr>
          <p:cNvPr id="368" name="Google Shape;36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69" name="Google Shape;36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370" name="Google Shape;370;p22"/>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371" name="Google Shape;3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372" name="Google Shape;372;p22"/>
          <p:cNvSpPr/>
          <p:nvPr/>
        </p:nvSpPr>
        <p:spPr>
          <a:xfrm>
            <a:off x="684024" y="4027610"/>
            <a:ext cx="2879864"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Multi-user I</a:t>
            </a:r>
            <a:endParaRPr/>
          </a:p>
        </p:txBody>
      </p:sp>
      <p:sp>
        <p:nvSpPr>
          <p:cNvPr id="379" name="Google Shape;379;p23"/>
          <p:cNvSpPr txBox="1"/>
          <p:nvPr>
            <p:ph idx="1" type="body"/>
          </p:nvPr>
        </p:nvSpPr>
        <p:spPr>
          <a:xfrm>
            <a:off x="395536" y="2060848"/>
            <a:ext cx="3394719" cy="420933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0" lang="es-ES" u="none"/>
              <a:t>Multi-user software is software that allows access by multiple users of a computer.</a:t>
            </a:r>
            <a:endParaRPr/>
          </a:p>
          <a:p>
            <a:pPr indent="-225425" lvl="0" marL="342900" rtl="0" algn="l">
              <a:spcBef>
                <a:spcPts val="370"/>
              </a:spcBef>
              <a:spcAft>
                <a:spcPts val="0"/>
              </a:spcAft>
              <a:buClr>
                <a:schemeClr val="dk1"/>
              </a:buClr>
              <a:buSzPct val="100000"/>
              <a:buNone/>
            </a:pPr>
            <a:r>
              <a:t/>
            </a:r>
            <a:endParaRPr b="0" u="none"/>
          </a:p>
          <a:p>
            <a:pPr indent="-342900" lvl="0" marL="342900" rtl="0" algn="l">
              <a:spcBef>
                <a:spcPts val="370"/>
              </a:spcBef>
              <a:spcAft>
                <a:spcPts val="0"/>
              </a:spcAft>
              <a:buClr>
                <a:schemeClr val="dk1"/>
              </a:buClr>
              <a:buSzPct val="100000"/>
              <a:buChar char="•"/>
            </a:pPr>
            <a:r>
              <a:rPr b="0" lang="es-ES" u="none"/>
              <a:t>An example is a Unix server where multiple remote users have access (such as via a serial port or Secure Shell) to the Unix shell prompt at the same time.</a:t>
            </a:r>
            <a:endParaRPr b="0" u="none"/>
          </a:p>
        </p:txBody>
      </p:sp>
      <p:sp>
        <p:nvSpPr>
          <p:cNvPr id="380" name="Google Shape;38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81" name="Google Shape;38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multi user operating system" id="382" name="Google Shape;382;p23"/>
          <p:cNvPicPr preferRelativeResize="0"/>
          <p:nvPr/>
        </p:nvPicPr>
        <p:blipFill rotWithShape="1">
          <a:blip r:embed="rId3">
            <a:alphaModFix/>
          </a:blip>
          <a:srcRect b="0" l="0" r="0" t="0"/>
          <a:stretch/>
        </p:blipFill>
        <p:spPr>
          <a:xfrm>
            <a:off x="3995935" y="2636912"/>
            <a:ext cx="4756203" cy="2808312"/>
          </a:xfrm>
          <a:prstGeom prst="rect">
            <a:avLst/>
          </a:prstGeom>
          <a:noFill/>
          <a:ln>
            <a:noFill/>
          </a:ln>
        </p:spPr>
      </p:pic>
      <p:sp>
        <p:nvSpPr>
          <p:cNvPr id="383" name="Google Shape;38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Multi-user II</a:t>
            </a:r>
            <a:endParaRPr/>
          </a:p>
        </p:txBody>
      </p:sp>
      <p:sp>
        <p:nvSpPr>
          <p:cNvPr id="390" name="Google Shape;390;p24"/>
          <p:cNvSpPr txBox="1"/>
          <p:nvPr>
            <p:ph idx="1" type="body"/>
          </p:nvPr>
        </p:nvSpPr>
        <p:spPr>
          <a:xfrm>
            <a:off x="457200" y="1916832"/>
            <a:ext cx="267464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s-ES"/>
              <a:t>Virtualisation:</a:t>
            </a:r>
            <a:endParaRPr/>
          </a:p>
          <a:p>
            <a:pPr indent="0" lvl="0" marL="0" rtl="0" algn="l">
              <a:spcBef>
                <a:spcPts val="400"/>
              </a:spcBef>
              <a:spcAft>
                <a:spcPts val="0"/>
              </a:spcAft>
              <a:buClr>
                <a:schemeClr val="dk1"/>
              </a:buClr>
              <a:buSzPts val="2000"/>
              <a:buNone/>
            </a:pPr>
            <a:r>
              <a:rPr b="0" lang="es-ES" u="none"/>
              <a:t>the act of creating a virtual (rather than actual) version of something, including virtual computer hardware platforms, storage devices, and computer network resources.</a:t>
            </a:r>
            <a:endParaRPr b="0" u="none"/>
          </a:p>
        </p:txBody>
      </p:sp>
      <p:sp>
        <p:nvSpPr>
          <p:cNvPr id="391" name="Google Shape;39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392" name="Google Shape;39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virtualisation" id="393" name="Google Shape;393;p24"/>
          <p:cNvPicPr preferRelativeResize="0"/>
          <p:nvPr/>
        </p:nvPicPr>
        <p:blipFill rotWithShape="1">
          <a:blip r:embed="rId3">
            <a:alphaModFix/>
          </a:blip>
          <a:srcRect b="0" l="0" r="0" t="0"/>
          <a:stretch/>
        </p:blipFill>
        <p:spPr>
          <a:xfrm>
            <a:off x="3275856" y="2223148"/>
            <a:ext cx="5378202" cy="3306272"/>
          </a:xfrm>
          <a:prstGeom prst="rect">
            <a:avLst/>
          </a:prstGeom>
          <a:noFill/>
          <a:ln>
            <a:noFill/>
          </a:ln>
        </p:spPr>
      </p:pic>
      <p:sp>
        <p:nvSpPr>
          <p:cNvPr id="394" name="Google Shape;39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Index</a:t>
            </a:r>
            <a:endParaRPr/>
          </a:p>
        </p:txBody>
      </p:sp>
      <p:sp>
        <p:nvSpPr>
          <p:cNvPr id="401" name="Google Shape;401;p25"/>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environment review:</a:t>
            </a:r>
            <a:endParaRPr/>
          </a:p>
          <a:p>
            <a:pPr indent="-342900" lvl="0" marL="342900" rtl="0" algn="l">
              <a:lnSpc>
                <a:spcPct val="150000"/>
              </a:lnSpc>
              <a:spcBef>
                <a:spcPts val="400"/>
              </a:spcBef>
              <a:spcAft>
                <a:spcPts val="0"/>
              </a:spcAft>
              <a:buClr>
                <a:schemeClr val="dk1"/>
              </a:buClr>
              <a:buSzPts val="2000"/>
              <a:buChar char="•"/>
            </a:pPr>
            <a:r>
              <a:rPr b="0" lang="es-ES" u="none"/>
              <a:t>Linux OS</a:t>
            </a:r>
            <a:endParaRPr/>
          </a:p>
          <a:p>
            <a:pPr indent="-342900" lvl="0" marL="342900" rtl="0" algn="l">
              <a:lnSpc>
                <a:spcPct val="150000"/>
              </a:lnSpc>
              <a:spcBef>
                <a:spcPts val="400"/>
              </a:spcBef>
              <a:spcAft>
                <a:spcPts val="0"/>
              </a:spcAft>
              <a:buClr>
                <a:schemeClr val="dk1"/>
              </a:buClr>
              <a:buSzPts val="2000"/>
              <a:buChar char="•"/>
            </a:pPr>
            <a:r>
              <a:rPr b="0" lang="es-ES" u="none"/>
              <a:t>Linux file system</a:t>
            </a:r>
            <a:endParaRPr/>
          </a:p>
          <a:p>
            <a:pPr indent="-342900" lvl="0" marL="342900" rtl="0" algn="l">
              <a:lnSpc>
                <a:spcPct val="150000"/>
              </a:lnSpc>
              <a:spcBef>
                <a:spcPts val="400"/>
              </a:spcBef>
              <a:spcAft>
                <a:spcPts val="0"/>
              </a:spcAft>
              <a:buClr>
                <a:schemeClr val="dk1"/>
              </a:buClr>
              <a:buSzPts val="2000"/>
              <a:buChar char="•"/>
            </a:pPr>
            <a:r>
              <a:rPr b="0" lang="es-ES" u="none"/>
              <a:t>Linux users and privileges</a:t>
            </a:r>
            <a:endParaRPr/>
          </a:p>
          <a:p>
            <a:pPr indent="-342900" lvl="0" marL="342900" rtl="0" algn="l">
              <a:lnSpc>
                <a:spcPct val="150000"/>
              </a:lnSpc>
              <a:spcBef>
                <a:spcPts val="400"/>
              </a:spcBef>
              <a:spcAft>
                <a:spcPts val="0"/>
              </a:spcAft>
              <a:buClr>
                <a:schemeClr val="dk1"/>
              </a:buClr>
              <a:buSzPts val="2000"/>
              <a:buChar char="•"/>
            </a:pPr>
            <a:r>
              <a:rPr b="0" lang="es-ES" u="none"/>
              <a:t>Basic commands</a:t>
            </a:r>
            <a:endParaRPr/>
          </a:p>
          <a:p>
            <a:pPr indent="-342900" lvl="0" marL="342900" rtl="0" algn="l">
              <a:lnSpc>
                <a:spcPct val="150000"/>
              </a:lnSpc>
              <a:spcBef>
                <a:spcPts val="400"/>
              </a:spcBef>
              <a:spcAft>
                <a:spcPts val="0"/>
              </a:spcAft>
              <a:buClr>
                <a:schemeClr val="dk1"/>
              </a:buClr>
              <a:buSzPts val="2000"/>
              <a:buChar char="•"/>
            </a:pPr>
            <a:r>
              <a:rPr b="0" lang="es-ES" u="none"/>
              <a:t>Command line syntax</a:t>
            </a:r>
            <a:endParaRPr/>
          </a:p>
          <a:p>
            <a:pPr indent="0" lvl="0" marL="0" rtl="0" algn="l">
              <a:spcBef>
                <a:spcPts val="400"/>
              </a:spcBef>
              <a:spcAft>
                <a:spcPts val="0"/>
              </a:spcAft>
              <a:buClr>
                <a:schemeClr val="dk1"/>
              </a:buClr>
              <a:buSzPts val="2000"/>
              <a:buNone/>
            </a:pPr>
            <a:r>
              <a:t/>
            </a:r>
            <a:endParaRPr/>
          </a:p>
        </p:txBody>
      </p:sp>
      <p:sp>
        <p:nvSpPr>
          <p:cNvPr id="402" name="Google Shape;40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03" name="Google Shape;40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04" name="Google Shape;40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405" name="Google Shape;405;p25"/>
          <p:cNvSpPr/>
          <p:nvPr/>
        </p:nvSpPr>
        <p:spPr>
          <a:xfrm>
            <a:off x="479770" y="3068960"/>
            <a:ext cx="3084118"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a:t>
            </a:r>
            <a:endParaRPr/>
          </a:p>
        </p:txBody>
      </p:sp>
      <p:sp>
        <p:nvSpPr>
          <p:cNvPr id="412" name="Google Shape;412;p26"/>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413" name="Google Shape;4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14" name="Google Shape;4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415" name="Google Shape;415;p26"/>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416" name="Google Shape;416;p26"/>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417" name="Google Shape;417;p26"/>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418" name="Google Shape;418;p26"/>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419" name="Google Shape;419;p26"/>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421" name="Google Shape;421;p26"/>
          <p:cNvSpPr/>
          <p:nvPr/>
        </p:nvSpPr>
        <p:spPr>
          <a:xfrm>
            <a:off x="601216" y="4553880"/>
            <a:ext cx="2062572" cy="103536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Key Features</a:t>
            </a:r>
            <a:endParaRPr/>
          </a:p>
        </p:txBody>
      </p:sp>
      <p:sp>
        <p:nvSpPr>
          <p:cNvPr id="428" name="Google Shape;428;p2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Everything is a File</a:t>
            </a:r>
            <a:endParaRPr/>
          </a:p>
          <a:p>
            <a:pPr indent="-342900" lvl="0" marL="342900" rtl="0" algn="l">
              <a:lnSpc>
                <a:spcPct val="150000"/>
              </a:lnSpc>
              <a:spcBef>
                <a:spcPts val="400"/>
              </a:spcBef>
              <a:spcAft>
                <a:spcPts val="0"/>
              </a:spcAft>
              <a:buClr>
                <a:schemeClr val="dk1"/>
              </a:buClr>
              <a:buSzPts val="2000"/>
              <a:buChar char="•"/>
            </a:pPr>
            <a:r>
              <a:rPr b="0" lang="es-ES" u="none"/>
              <a:t>Specifying Paths</a:t>
            </a:r>
            <a:endParaRPr/>
          </a:p>
          <a:p>
            <a:pPr indent="-342900" lvl="0" marL="342900" rtl="0" algn="l">
              <a:lnSpc>
                <a:spcPct val="150000"/>
              </a:lnSpc>
              <a:spcBef>
                <a:spcPts val="400"/>
              </a:spcBef>
              <a:spcAft>
                <a:spcPts val="0"/>
              </a:spcAft>
              <a:buClr>
                <a:schemeClr val="dk1"/>
              </a:buClr>
              <a:buSzPts val="2000"/>
              <a:buChar char="•"/>
            </a:pPr>
            <a:r>
              <a:rPr b="0" lang="es-ES" u="none"/>
              <a:t>Case-Sensitive</a:t>
            </a:r>
            <a:endParaRPr/>
          </a:p>
          <a:p>
            <a:pPr indent="-342900" lvl="0" marL="342900" rtl="0" algn="l">
              <a:lnSpc>
                <a:spcPct val="150000"/>
              </a:lnSpc>
              <a:spcBef>
                <a:spcPts val="400"/>
              </a:spcBef>
              <a:spcAft>
                <a:spcPts val="0"/>
              </a:spcAft>
              <a:buClr>
                <a:schemeClr val="dk1"/>
              </a:buClr>
              <a:buSzPts val="2000"/>
              <a:buChar char="•"/>
            </a:pPr>
            <a:r>
              <a:rPr b="0" lang="es-ES" u="none"/>
              <a:t>File Extensions and Hidden Files</a:t>
            </a:r>
            <a:endParaRPr/>
          </a:p>
          <a:p>
            <a:pPr indent="-342900" lvl="0" marL="342900" rtl="0" algn="l">
              <a:lnSpc>
                <a:spcPct val="150000"/>
              </a:lnSpc>
              <a:spcBef>
                <a:spcPts val="400"/>
              </a:spcBef>
              <a:spcAft>
                <a:spcPts val="0"/>
              </a:spcAft>
              <a:buClr>
                <a:schemeClr val="dk1"/>
              </a:buClr>
              <a:buSzPts val="2000"/>
              <a:buChar char="•"/>
            </a:pPr>
            <a:r>
              <a:rPr b="0" lang="es-ES" u="none"/>
              <a:t>Permissions</a:t>
            </a:r>
            <a:endParaRPr/>
          </a:p>
          <a:p>
            <a:pPr indent="-342900" lvl="0" marL="342900" rtl="0" algn="l">
              <a:lnSpc>
                <a:spcPct val="150000"/>
              </a:lnSpc>
              <a:spcBef>
                <a:spcPts val="400"/>
              </a:spcBef>
              <a:spcAft>
                <a:spcPts val="0"/>
              </a:spcAft>
              <a:buClr>
                <a:schemeClr val="dk1"/>
              </a:buClr>
              <a:buSzPts val="2000"/>
              <a:buChar char="•"/>
            </a:pPr>
            <a:r>
              <a:rPr b="0" lang="es-ES" u="none"/>
              <a:t>Root directory (/)</a:t>
            </a:r>
            <a:endParaRPr/>
          </a:p>
        </p:txBody>
      </p:sp>
      <p:sp>
        <p:nvSpPr>
          <p:cNvPr id="429" name="Google Shape;42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30" name="Google Shape;43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31" name="Google Shape;43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descr="Resultado de imagen de linux file system" id="437" name="Google Shape;437;p28"/>
          <p:cNvPicPr preferRelativeResize="0"/>
          <p:nvPr/>
        </p:nvPicPr>
        <p:blipFill rotWithShape="1">
          <a:blip r:embed="rId3">
            <a:alphaModFix/>
          </a:blip>
          <a:srcRect b="0" l="0" r="0" t="0"/>
          <a:stretch/>
        </p:blipFill>
        <p:spPr>
          <a:xfrm>
            <a:off x="395535" y="1700808"/>
            <a:ext cx="8490737" cy="4680520"/>
          </a:xfrm>
          <a:prstGeom prst="rect">
            <a:avLst/>
          </a:prstGeom>
          <a:noFill/>
          <a:ln>
            <a:noFill/>
          </a:ln>
        </p:spPr>
      </p:pic>
      <p:sp>
        <p:nvSpPr>
          <p:cNvPr id="438" name="Google Shape;438;p2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Structure</a:t>
            </a:r>
            <a:endParaRPr/>
          </a:p>
        </p:txBody>
      </p:sp>
      <p:sp>
        <p:nvSpPr>
          <p:cNvPr id="439" name="Google Shape;43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40" name="Google Shape;44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41" name="Google Shape;44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47" name="Google Shape;447;p2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Structure</a:t>
            </a:r>
            <a:endParaRPr b="1" sz="2800"/>
          </a:p>
        </p:txBody>
      </p:sp>
      <p:sp>
        <p:nvSpPr>
          <p:cNvPr id="448" name="Google Shape;448;p29"/>
          <p:cNvSpPr/>
          <p:nvPr/>
        </p:nvSpPr>
        <p:spPr>
          <a:xfrm>
            <a:off x="3581400" y="2209800"/>
            <a:ext cx="3733800" cy="5334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User data directory</a:t>
            </a:r>
            <a:endParaRPr/>
          </a:p>
        </p:txBody>
      </p:sp>
      <p:sp>
        <p:nvSpPr>
          <p:cNvPr id="449" name="Google Shape;449;p29"/>
          <p:cNvSpPr/>
          <p:nvPr/>
        </p:nvSpPr>
        <p:spPr>
          <a:xfrm>
            <a:off x="3576118" y="2971800"/>
            <a:ext cx="3967681" cy="901771"/>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Or /media, directory where external disks are mounted.</a:t>
            </a:r>
            <a:endParaRPr/>
          </a:p>
        </p:txBody>
      </p:sp>
      <p:sp>
        <p:nvSpPr>
          <p:cNvPr id="450" name="Google Shape;450;p29"/>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Directory containing additional software. In our case is where bioinformatic software is installed.</a:t>
            </a:r>
            <a:endParaRPr/>
          </a:p>
        </p:txBody>
      </p:sp>
      <p:cxnSp>
        <p:nvCxnSpPr>
          <p:cNvPr id="451" name="Google Shape;451;p29"/>
          <p:cNvCxnSpPr/>
          <p:nvPr/>
        </p:nvCxnSpPr>
        <p:spPr>
          <a:xfrm rot="10800000">
            <a:off x="2590920" y="2438548"/>
            <a:ext cx="985200" cy="1047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52" name="Google Shape;452;p29"/>
          <p:cNvCxnSpPr>
            <a:stCxn id="449" idx="1"/>
          </p:cNvCxnSpPr>
          <p:nvPr/>
        </p:nvCxnSpPr>
        <p:spPr>
          <a:xfrm flipH="1">
            <a:off x="2590918" y="3422686"/>
            <a:ext cx="985200" cy="1842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53" name="Google Shape;453;p29"/>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454" name="Google Shape;454;p29"/>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
        <p:nvSpPr>
          <p:cNvPr id="455" name="Google Shape;45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456" name="Google Shape;45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Index</a:t>
            </a:r>
            <a:endParaRPr/>
          </a:p>
        </p:txBody>
      </p:sp>
      <p:sp>
        <p:nvSpPr>
          <p:cNvPr id="127" name="Google Shape;127;p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environment review:</a:t>
            </a:r>
            <a:endParaRPr/>
          </a:p>
          <a:p>
            <a:pPr indent="-342900" lvl="0" marL="342900" rtl="0" algn="l">
              <a:lnSpc>
                <a:spcPct val="150000"/>
              </a:lnSpc>
              <a:spcBef>
                <a:spcPts val="400"/>
              </a:spcBef>
              <a:spcAft>
                <a:spcPts val="0"/>
              </a:spcAft>
              <a:buClr>
                <a:schemeClr val="dk1"/>
              </a:buClr>
              <a:buSzPts val="2000"/>
              <a:buChar char="•"/>
            </a:pPr>
            <a:r>
              <a:rPr b="0" lang="es-ES" u="none"/>
              <a:t>Linux OS</a:t>
            </a:r>
            <a:endParaRPr/>
          </a:p>
          <a:p>
            <a:pPr indent="-342900" lvl="0" marL="342900" rtl="0" algn="l">
              <a:lnSpc>
                <a:spcPct val="150000"/>
              </a:lnSpc>
              <a:spcBef>
                <a:spcPts val="400"/>
              </a:spcBef>
              <a:spcAft>
                <a:spcPts val="0"/>
              </a:spcAft>
              <a:buClr>
                <a:schemeClr val="dk1"/>
              </a:buClr>
              <a:buSzPts val="2000"/>
              <a:buChar char="•"/>
            </a:pPr>
            <a:r>
              <a:rPr b="0" lang="es-ES" u="none"/>
              <a:t>Linux file system</a:t>
            </a:r>
            <a:endParaRPr/>
          </a:p>
          <a:p>
            <a:pPr indent="-342900" lvl="0" marL="342900" rtl="0" algn="l">
              <a:lnSpc>
                <a:spcPct val="150000"/>
              </a:lnSpc>
              <a:spcBef>
                <a:spcPts val="400"/>
              </a:spcBef>
              <a:spcAft>
                <a:spcPts val="0"/>
              </a:spcAft>
              <a:buClr>
                <a:schemeClr val="dk1"/>
              </a:buClr>
              <a:buSzPts val="2000"/>
              <a:buChar char="•"/>
            </a:pPr>
            <a:r>
              <a:rPr b="0" lang="es-ES" u="none"/>
              <a:t>Linux users and privileges</a:t>
            </a:r>
            <a:endParaRPr/>
          </a:p>
          <a:p>
            <a:pPr indent="-342900" lvl="0" marL="342900" rtl="0" algn="l">
              <a:lnSpc>
                <a:spcPct val="150000"/>
              </a:lnSpc>
              <a:spcBef>
                <a:spcPts val="400"/>
              </a:spcBef>
              <a:spcAft>
                <a:spcPts val="0"/>
              </a:spcAft>
              <a:buClr>
                <a:schemeClr val="dk1"/>
              </a:buClr>
              <a:buSzPts val="2000"/>
              <a:buChar char="•"/>
            </a:pPr>
            <a:r>
              <a:rPr b="0" lang="es-ES" u="none"/>
              <a:t>Basic commands</a:t>
            </a:r>
            <a:endParaRPr/>
          </a:p>
          <a:p>
            <a:pPr indent="-342900" lvl="0" marL="342900" rtl="0" algn="l">
              <a:lnSpc>
                <a:spcPct val="150000"/>
              </a:lnSpc>
              <a:spcBef>
                <a:spcPts val="400"/>
              </a:spcBef>
              <a:spcAft>
                <a:spcPts val="0"/>
              </a:spcAft>
              <a:buClr>
                <a:schemeClr val="dk1"/>
              </a:buClr>
              <a:buSzPts val="2000"/>
              <a:buChar char="•"/>
            </a:pPr>
            <a:r>
              <a:rPr b="0" lang="es-ES" u="none"/>
              <a:t>Command line syntax</a:t>
            </a:r>
            <a:endParaRPr/>
          </a:p>
          <a:p>
            <a:pPr indent="0" lvl="0" marL="0" rtl="0" algn="l">
              <a:spcBef>
                <a:spcPts val="400"/>
              </a:spcBef>
              <a:spcAft>
                <a:spcPts val="0"/>
              </a:spcAft>
              <a:buClr>
                <a:schemeClr val="dk1"/>
              </a:buClr>
              <a:buSzPts val="2000"/>
              <a:buNone/>
            </a:pPr>
            <a:r>
              <a:t/>
            </a:r>
            <a:endParaRPr/>
          </a:p>
        </p:txBody>
      </p:sp>
      <p:sp>
        <p:nvSpPr>
          <p:cNvPr id="128" name="Google Shape;1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29" name="Google Shape;1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30" name="Google Shape;13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131" name="Google Shape;131;p3"/>
          <p:cNvSpPr/>
          <p:nvPr/>
        </p:nvSpPr>
        <p:spPr>
          <a:xfrm>
            <a:off x="457200" y="2492896"/>
            <a:ext cx="2026568"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Comparison</a:t>
            </a:r>
            <a:endParaRPr/>
          </a:p>
        </p:txBody>
      </p:sp>
      <p:sp>
        <p:nvSpPr>
          <p:cNvPr id="463" name="Google Shape;463;p30"/>
          <p:cNvSpPr txBox="1"/>
          <p:nvPr>
            <p:ph idx="1" type="body"/>
          </p:nvPr>
        </p:nvSpPr>
        <p:spPr>
          <a:xfrm>
            <a:off x="457200" y="2099989"/>
            <a:ext cx="2746648" cy="420933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b="0" lang="es-ES" u="none"/>
              <a:t>Everything “hangs” from root</a:t>
            </a:r>
            <a:endParaRPr/>
          </a:p>
          <a:p>
            <a:pPr indent="0" lvl="0" marL="0" rtl="0" algn="l">
              <a:spcBef>
                <a:spcPts val="200"/>
              </a:spcBef>
              <a:spcAft>
                <a:spcPts val="0"/>
              </a:spcAft>
              <a:buClr>
                <a:schemeClr val="dk1"/>
              </a:buClr>
              <a:buSzPts val="1000"/>
              <a:buNone/>
            </a:pPr>
            <a:r>
              <a:t/>
            </a:r>
            <a:endParaRPr b="0" sz="1000" u="none"/>
          </a:p>
          <a:p>
            <a:pPr indent="-342900" lvl="0" marL="342900" rtl="0" algn="l">
              <a:spcBef>
                <a:spcPts val="400"/>
              </a:spcBef>
              <a:spcAft>
                <a:spcPts val="0"/>
              </a:spcAft>
              <a:buClr>
                <a:schemeClr val="dk1"/>
              </a:buClr>
              <a:buSzPts val="2000"/>
              <a:buChar char="•"/>
            </a:pPr>
            <a:r>
              <a:rPr b="0" lang="es-ES" u="none"/>
              <a:t>Files are classified by type / role instead of unit location</a:t>
            </a:r>
            <a:endParaRPr/>
          </a:p>
          <a:p>
            <a:pPr indent="0" lvl="0" marL="0" rtl="0" algn="l">
              <a:spcBef>
                <a:spcPts val="200"/>
              </a:spcBef>
              <a:spcAft>
                <a:spcPts val="0"/>
              </a:spcAft>
              <a:buClr>
                <a:schemeClr val="dk1"/>
              </a:buClr>
              <a:buSzPts val="1000"/>
              <a:buNone/>
            </a:pPr>
            <a:r>
              <a:t/>
            </a:r>
            <a:endParaRPr b="0" sz="1000" u="none"/>
          </a:p>
          <a:p>
            <a:pPr indent="-342900" lvl="0" marL="342900" rtl="0" algn="l">
              <a:spcBef>
                <a:spcPts val="400"/>
              </a:spcBef>
              <a:spcAft>
                <a:spcPts val="0"/>
              </a:spcAft>
              <a:buClr>
                <a:schemeClr val="dk1"/>
              </a:buClr>
              <a:buSzPts val="2000"/>
              <a:buChar char="•"/>
            </a:pPr>
            <a:r>
              <a:rPr b="0" lang="es-ES" u="none"/>
              <a:t>Files locations in disks are invisible for users</a:t>
            </a:r>
            <a:endParaRPr/>
          </a:p>
          <a:p>
            <a:pPr indent="0" lvl="0" marL="0" rtl="0" algn="l">
              <a:spcBef>
                <a:spcPts val="400"/>
              </a:spcBef>
              <a:spcAft>
                <a:spcPts val="0"/>
              </a:spcAft>
              <a:buClr>
                <a:schemeClr val="dk1"/>
              </a:buClr>
              <a:buSzPts val="2000"/>
              <a:buNone/>
            </a:pPr>
            <a:r>
              <a:t/>
            </a:r>
            <a:endParaRPr b="0" u="none"/>
          </a:p>
        </p:txBody>
      </p:sp>
      <p:sp>
        <p:nvSpPr>
          <p:cNvPr id="464" name="Google Shape;46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65" name="Google Shape;46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linux  windows file system" id="466" name="Google Shape;466;p30"/>
          <p:cNvPicPr preferRelativeResize="0"/>
          <p:nvPr/>
        </p:nvPicPr>
        <p:blipFill rotWithShape="1">
          <a:blip r:embed="rId3">
            <a:alphaModFix/>
          </a:blip>
          <a:srcRect b="13128" l="0" r="0" t="0"/>
          <a:stretch/>
        </p:blipFill>
        <p:spPr>
          <a:xfrm>
            <a:off x="3337763" y="1692348"/>
            <a:ext cx="5626725" cy="4544964"/>
          </a:xfrm>
          <a:prstGeom prst="rect">
            <a:avLst/>
          </a:prstGeom>
          <a:noFill/>
          <a:ln>
            <a:noFill/>
          </a:ln>
        </p:spPr>
      </p:pic>
      <p:sp>
        <p:nvSpPr>
          <p:cNvPr id="467" name="Google Shape;46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
        <p:nvSpPr>
          <p:cNvPr id="474" name="Google Shape;474;p31"/>
          <p:cNvSpPr txBox="1"/>
          <p:nvPr>
            <p:ph idx="1" type="body"/>
          </p:nvPr>
        </p:nvSpPr>
        <p:spPr>
          <a:xfrm>
            <a:off x="457200" y="1916832"/>
            <a:ext cx="8686800" cy="424847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0" lang="es-ES" u="none"/>
              <a:t>PATH:</a:t>
            </a:r>
            <a:endParaRPr/>
          </a:p>
          <a:p>
            <a:pPr indent="-285750" lvl="1" marL="742950" rtl="0" algn="l">
              <a:spcBef>
                <a:spcPts val="340"/>
              </a:spcBef>
              <a:spcAft>
                <a:spcPts val="0"/>
              </a:spcAft>
              <a:buClr>
                <a:schemeClr val="dk1"/>
              </a:buClr>
              <a:buSzPct val="100000"/>
              <a:buChar char="–"/>
            </a:pPr>
            <a:r>
              <a:rPr b="1" lang="es-ES" u="none"/>
              <a:t>Absolute path:</a:t>
            </a:r>
            <a:endParaRPr b="1"/>
          </a:p>
          <a:p>
            <a:pPr indent="-228600" lvl="2" marL="1143000" rtl="0" algn="l">
              <a:spcBef>
                <a:spcPts val="340"/>
              </a:spcBef>
              <a:spcAft>
                <a:spcPts val="0"/>
              </a:spcAft>
              <a:buClr>
                <a:schemeClr val="dk1"/>
              </a:buClr>
              <a:buSzPct val="100000"/>
              <a:buChar char="•"/>
            </a:pPr>
            <a:r>
              <a:rPr lang="es-ES"/>
              <a:t>L</a:t>
            </a:r>
            <a:r>
              <a:rPr b="0" lang="es-ES" u="none"/>
              <a:t>ocation of a file or directory </a:t>
            </a:r>
            <a:r>
              <a:rPr lang="es-ES" u="none"/>
              <a:t>from the root directory (/)</a:t>
            </a:r>
            <a:r>
              <a:rPr b="0" lang="es-ES" u="none"/>
              <a:t>.</a:t>
            </a:r>
            <a:endParaRPr/>
          </a:p>
          <a:p>
            <a:pPr indent="-228600" lvl="2" marL="1143000" rtl="0" algn="l">
              <a:spcBef>
                <a:spcPts val="340"/>
              </a:spcBef>
              <a:spcAft>
                <a:spcPts val="0"/>
              </a:spcAft>
              <a:buClr>
                <a:schemeClr val="dk1"/>
              </a:buClr>
              <a:buSzPct val="100000"/>
              <a:buChar char="•"/>
            </a:pPr>
            <a:r>
              <a:rPr lang="es-ES" u="none"/>
              <a:t>Static</a:t>
            </a:r>
            <a:r>
              <a:rPr b="0" lang="es-ES" u="none"/>
              <a:t>.</a:t>
            </a:r>
            <a:endParaRPr/>
          </a:p>
          <a:p>
            <a:pPr indent="-228600" lvl="2" marL="1143000" rtl="0" algn="l">
              <a:spcBef>
                <a:spcPts val="340"/>
              </a:spcBef>
              <a:spcAft>
                <a:spcPts val="0"/>
              </a:spcAft>
              <a:buClr>
                <a:schemeClr val="dk1"/>
              </a:buClr>
              <a:buSzPct val="100000"/>
              <a:buChar char="•"/>
            </a:pPr>
            <a:r>
              <a:rPr lang="es-ES"/>
              <a:t>Ej: /home/alumno1/dir1/book.txt</a:t>
            </a:r>
            <a:endParaRPr/>
          </a:p>
          <a:p>
            <a:pPr indent="-285750" lvl="1" marL="742950" rtl="0" algn="l">
              <a:spcBef>
                <a:spcPts val="340"/>
              </a:spcBef>
              <a:spcAft>
                <a:spcPts val="0"/>
              </a:spcAft>
              <a:buClr>
                <a:schemeClr val="dk1"/>
              </a:buClr>
              <a:buSzPct val="100000"/>
              <a:buChar char="–"/>
            </a:pPr>
            <a:r>
              <a:rPr b="0" lang="es-ES" u="none"/>
              <a:t>Relative path:</a:t>
            </a:r>
            <a:endParaRPr/>
          </a:p>
          <a:p>
            <a:pPr indent="-228600" lvl="2" marL="1143000" rtl="0" algn="l">
              <a:spcBef>
                <a:spcPts val="340"/>
              </a:spcBef>
              <a:spcAft>
                <a:spcPts val="0"/>
              </a:spcAft>
              <a:buClr>
                <a:schemeClr val="dk1"/>
              </a:buClr>
              <a:buSzPct val="100000"/>
              <a:buChar char="•"/>
            </a:pPr>
            <a:r>
              <a:rPr b="0" lang="es-ES" u="none"/>
              <a:t>Path related to the </a:t>
            </a:r>
            <a:r>
              <a:rPr lang="es-ES" u="none"/>
              <a:t>present working directory (pwd)</a:t>
            </a:r>
            <a:r>
              <a:rPr b="0" lang="es-ES" u="none"/>
              <a:t>.</a:t>
            </a:r>
            <a:endParaRPr/>
          </a:p>
          <a:p>
            <a:pPr indent="-228600" lvl="2" marL="1143000" rtl="0" algn="l">
              <a:spcBef>
                <a:spcPts val="340"/>
              </a:spcBef>
              <a:spcAft>
                <a:spcPts val="0"/>
              </a:spcAft>
              <a:buClr>
                <a:schemeClr val="dk1"/>
              </a:buClr>
              <a:buSzPct val="100000"/>
              <a:buChar char="•"/>
            </a:pPr>
            <a:r>
              <a:rPr b="0" lang="es-ES" u="none"/>
              <a:t>Variable</a:t>
            </a:r>
            <a:endParaRPr/>
          </a:p>
          <a:p>
            <a:pPr indent="-228600" lvl="2" marL="1143000" rtl="0" algn="l">
              <a:spcBef>
                <a:spcPts val="340"/>
              </a:spcBef>
              <a:spcAft>
                <a:spcPts val="0"/>
              </a:spcAft>
              <a:buClr>
                <a:schemeClr val="dk1"/>
              </a:buClr>
              <a:buSzPct val="100000"/>
              <a:buChar char="•"/>
            </a:pPr>
            <a:r>
              <a:rPr b="0" lang="es-ES" u="none"/>
              <a:t>Actual pwd = “.”</a:t>
            </a:r>
            <a:endParaRPr/>
          </a:p>
          <a:p>
            <a:pPr indent="-228600" lvl="2" marL="1143000" rtl="0" algn="l">
              <a:spcBef>
                <a:spcPts val="340"/>
              </a:spcBef>
              <a:spcAft>
                <a:spcPts val="0"/>
              </a:spcAft>
              <a:buClr>
                <a:schemeClr val="dk1"/>
              </a:buClr>
              <a:buSzPct val="100000"/>
              <a:buChar char="•"/>
            </a:pPr>
            <a:r>
              <a:rPr b="0" lang="es-ES" u="none"/>
              <a:t>Parent directory = “..”</a:t>
            </a:r>
            <a:endParaRPr/>
          </a:p>
          <a:p>
            <a:pPr indent="-228600" lvl="2" marL="1143000" rtl="0" algn="l">
              <a:spcBef>
                <a:spcPts val="340"/>
              </a:spcBef>
              <a:spcAft>
                <a:spcPts val="0"/>
              </a:spcAft>
              <a:buClr>
                <a:schemeClr val="dk1"/>
              </a:buClr>
              <a:buSzPct val="100000"/>
              <a:buChar char="•"/>
            </a:pPr>
            <a:r>
              <a:rPr b="0" lang="es-ES" u="none"/>
              <a:t>Ej:</a:t>
            </a:r>
            <a:endParaRPr/>
          </a:p>
          <a:p>
            <a:pPr indent="-228600" lvl="3" marL="1600200" rtl="0" algn="l">
              <a:spcBef>
                <a:spcPts val="340"/>
              </a:spcBef>
              <a:spcAft>
                <a:spcPts val="0"/>
              </a:spcAft>
              <a:buClr>
                <a:schemeClr val="dk1"/>
              </a:buClr>
              <a:buSzPct val="100000"/>
              <a:buChar char="–"/>
            </a:pPr>
            <a:r>
              <a:rPr b="0" lang="es-ES" u="none"/>
              <a:t>from /home: alumno1/</a:t>
            </a:r>
            <a:r>
              <a:rPr lang="es-ES"/>
              <a:t>dir1/book.txt or</a:t>
            </a:r>
            <a:r>
              <a:rPr b="0" lang="es-ES" u="none"/>
              <a:t> ./alumno1/</a:t>
            </a:r>
            <a:r>
              <a:rPr lang="es-ES"/>
              <a:t>dir1/book.txt </a:t>
            </a:r>
            <a:endParaRPr b="0" u="none"/>
          </a:p>
          <a:p>
            <a:pPr indent="-228600" lvl="3" marL="1600200" rtl="0" algn="l">
              <a:spcBef>
                <a:spcPts val="340"/>
              </a:spcBef>
              <a:spcAft>
                <a:spcPts val="0"/>
              </a:spcAft>
              <a:buClr>
                <a:schemeClr val="dk1"/>
              </a:buClr>
              <a:buSzPct val="100000"/>
              <a:buChar char="–"/>
            </a:pPr>
            <a:r>
              <a:rPr b="0" lang="es-ES" u="none"/>
              <a:t>from /home/alumno1: dir1/book.txt or dir1/book.txt</a:t>
            </a:r>
            <a:endParaRPr b="0" u="none"/>
          </a:p>
          <a:p>
            <a:pPr indent="-228600" lvl="3" marL="1600200" rtl="0" algn="l">
              <a:spcBef>
                <a:spcPts val="340"/>
              </a:spcBef>
              <a:spcAft>
                <a:spcPts val="0"/>
              </a:spcAft>
              <a:buClr>
                <a:schemeClr val="dk1"/>
              </a:buClr>
              <a:buSzPct val="100000"/>
              <a:buChar char="–"/>
            </a:pPr>
            <a:r>
              <a:rPr b="0" lang="es-ES" u="none"/>
              <a:t>from /home/alumno1/dir1: book.txt </a:t>
            </a:r>
            <a:r>
              <a:rPr lang="es-ES"/>
              <a:t>./</a:t>
            </a:r>
            <a:r>
              <a:rPr b="0" lang="es-ES" u="none"/>
              <a:t>book.txt </a:t>
            </a:r>
            <a:endParaRPr/>
          </a:p>
          <a:p>
            <a:pPr indent="0" lvl="0" marL="0" rtl="0" algn="l">
              <a:spcBef>
                <a:spcPts val="340"/>
              </a:spcBef>
              <a:spcAft>
                <a:spcPts val="0"/>
              </a:spcAft>
              <a:buClr>
                <a:schemeClr val="dk1"/>
              </a:buClr>
              <a:buSzPct val="100000"/>
              <a:buNone/>
            </a:pPr>
            <a:r>
              <a:t/>
            </a:r>
            <a:endParaRPr b="0" u="none"/>
          </a:p>
          <a:p>
            <a:pPr indent="0" lvl="0" marL="0" rtl="0" algn="l">
              <a:spcBef>
                <a:spcPts val="340"/>
              </a:spcBef>
              <a:spcAft>
                <a:spcPts val="0"/>
              </a:spcAft>
              <a:buClr>
                <a:schemeClr val="dk1"/>
              </a:buClr>
              <a:buSzPct val="100000"/>
              <a:buNone/>
            </a:pPr>
            <a:r>
              <a:t/>
            </a:r>
            <a:endParaRPr b="0" u="none"/>
          </a:p>
          <a:p>
            <a:pPr indent="0" lvl="0" marL="0" rtl="0" algn="l">
              <a:spcBef>
                <a:spcPts val="340"/>
              </a:spcBef>
              <a:spcAft>
                <a:spcPts val="0"/>
              </a:spcAft>
              <a:buClr>
                <a:schemeClr val="dk1"/>
              </a:buClr>
              <a:buSzPct val="100000"/>
              <a:buNone/>
            </a:pPr>
            <a:r>
              <a:t/>
            </a:r>
            <a:endParaRPr b="0" u="none"/>
          </a:p>
        </p:txBody>
      </p:sp>
      <p:sp>
        <p:nvSpPr>
          <p:cNvPr id="475" name="Google Shape;47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76" name="Google Shape;47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77" name="Google Shape;4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55600" rtl="0" algn="l">
              <a:lnSpc>
                <a:spcPct val="100000"/>
              </a:lnSpc>
              <a:spcBef>
                <a:spcPts val="0"/>
              </a:spcBef>
              <a:spcAft>
                <a:spcPts val="0"/>
              </a:spcAft>
              <a:buClr>
                <a:schemeClr val="dk1"/>
              </a:buClr>
              <a:buSzPts val="1800"/>
              <a:buFont typeface="Arial"/>
              <a:buChar char="•"/>
            </a:pPr>
            <a:r>
              <a:rPr b="0" lang="es-ES" sz="1800" u="none"/>
              <a:t>Example</a:t>
            </a:r>
            <a:endParaRPr b="0" sz="1800" u="none"/>
          </a:p>
          <a:p>
            <a:pPr indent="-342900" lvl="1" marL="698500" rtl="0" algn="l">
              <a:lnSpc>
                <a:spcPct val="100000"/>
              </a:lnSpc>
              <a:spcBef>
                <a:spcPts val="320"/>
              </a:spcBef>
              <a:spcAft>
                <a:spcPts val="0"/>
              </a:spcAft>
              <a:buClr>
                <a:schemeClr val="dk1"/>
              </a:buClr>
              <a:buSzPts val="1600"/>
              <a:buFont typeface="Arial"/>
              <a:buChar char="•"/>
            </a:pPr>
            <a:r>
              <a:rPr b="1" lang="es-ES" sz="1600"/>
              <a:t>../../</a:t>
            </a:r>
            <a:r>
              <a:rPr lang="es-ES" sz="1600"/>
              <a:t> To go </a:t>
            </a:r>
            <a:r>
              <a:rPr i="1" lang="es-ES" sz="1600"/>
              <a:t>home</a:t>
            </a:r>
            <a:r>
              <a:rPr lang="es-ES" sz="1600"/>
              <a:t> from </a:t>
            </a:r>
            <a:r>
              <a:rPr i="1" lang="es-ES" sz="1600"/>
              <a:t>Dir1</a:t>
            </a:r>
            <a:r>
              <a:rPr lang="es-ES" sz="1600"/>
              <a:t> or </a:t>
            </a:r>
            <a:r>
              <a:rPr i="1" lang="es-ES" sz="1600"/>
              <a:t>Dir2</a:t>
            </a:r>
            <a:endParaRPr/>
          </a:p>
          <a:p>
            <a:pPr indent="-342900" lvl="1" marL="698500" rtl="0" algn="l">
              <a:lnSpc>
                <a:spcPct val="100000"/>
              </a:lnSpc>
              <a:spcBef>
                <a:spcPts val="320"/>
              </a:spcBef>
              <a:spcAft>
                <a:spcPts val="0"/>
              </a:spcAft>
              <a:buClr>
                <a:schemeClr val="dk1"/>
              </a:buClr>
              <a:buSzPts val="1600"/>
              <a:buFont typeface="Arial"/>
              <a:buChar char="•"/>
            </a:pPr>
            <a:r>
              <a:rPr b="1" lang="es-ES" sz="1600"/>
              <a:t>../../alumno2 </a:t>
            </a:r>
            <a:r>
              <a:rPr lang="es-ES" sz="1600"/>
              <a:t>To go </a:t>
            </a:r>
            <a:r>
              <a:rPr i="1" lang="es-ES" sz="1600"/>
              <a:t>alumno2</a:t>
            </a:r>
            <a:r>
              <a:rPr lang="es-ES" sz="1600"/>
              <a:t> from </a:t>
            </a:r>
            <a:r>
              <a:rPr i="1" lang="es-ES" sz="1600"/>
              <a:t>Dir1</a:t>
            </a:r>
            <a:r>
              <a:rPr lang="es-ES" sz="1600"/>
              <a:t> or </a:t>
            </a:r>
            <a:r>
              <a:rPr i="1" lang="es-ES" sz="1600"/>
              <a:t>Dir2</a:t>
            </a:r>
            <a:r>
              <a:rPr lang="es-ES" sz="1600"/>
              <a:t>.</a:t>
            </a:r>
            <a:endParaRPr/>
          </a:p>
          <a:p>
            <a:pPr indent="-342900" lvl="1" marL="698500" rtl="0" algn="l">
              <a:lnSpc>
                <a:spcPct val="100000"/>
              </a:lnSpc>
              <a:spcBef>
                <a:spcPts val="320"/>
              </a:spcBef>
              <a:spcAft>
                <a:spcPts val="0"/>
              </a:spcAft>
              <a:buClr>
                <a:schemeClr val="dk1"/>
              </a:buClr>
              <a:buSzPts val="1600"/>
              <a:buFont typeface="Arial"/>
              <a:buChar char="•"/>
            </a:pPr>
            <a:r>
              <a:rPr b="1" lang="es-ES" sz="1600"/>
              <a:t>../Dir2 </a:t>
            </a:r>
            <a:r>
              <a:rPr lang="es-ES" sz="1600"/>
              <a:t>To go from </a:t>
            </a:r>
            <a:r>
              <a:rPr i="1" lang="es-ES" sz="1600"/>
              <a:t>Dir1</a:t>
            </a:r>
            <a:r>
              <a:rPr lang="es-ES" sz="1600"/>
              <a:t> to </a:t>
            </a:r>
            <a:r>
              <a:rPr i="1" lang="es-ES" sz="1600"/>
              <a:t>Dir2</a:t>
            </a:r>
            <a:r>
              <a:rPr lang="es-ES" sz="1600"/>
              <a:t>.</a:t>
            </a:r>
            <a:endParaRPr sz="1600"/>
          </a:p>
          <a:p>
            <a:pPr indent="-165100" lvl="0" marL="342900" rtl="0" algn="l">
              <a:spcBef>
                <a:spcPts val="560"/>
              </a:spcBef>
              <a:spcAft>
                <a:spcPts val="0"/>
              </a:spcAft>
              <a:buClr>
                <a:schemeClr val="dk1"/>
              </a:buClr>
              <a:buSzPts val="2800"/>
              <a:buNone/>
            </a:pPr>
            <a:r>
              <a:t/>
            </a:r>
            <a:endParaRPr/>
          </a:p>
        </p:txBody>
      </p:sp>
      <p:sp>
        <p:nvSpPr>
          <p:cNvPr id="483" name="Google Shape;483;p32"/>
          <p:cNvSpPr txBox="1"/>
          <p:nvPr>
            <p:ph idx="2" type="body"/>
          </p:nvPr>
        </p:nvSpPr>
        <p:spPr>
          <a:xfrm>
            <a:off x="4648200" y="1600200"/>
            <a:ext cx="4038600" cy="4525963"/>
          </a:xfrm>
          <a:prstGeom prst="rect">
            <a:avLst/>
          </a:prstGeom>
          <a:blipFill rotWithShape="1">
            <a:blip r:embed="rId3">
              <a:alphaModFix/>
            </a:blip>
            <a:stretch>
              <a:fillRect b="0" l="0" r="0" t="0"/>
            </a:stretch>
          </a:blipFill>
          <a:ln>
            <a:noFill/>
          </a:ln>
        </p:spPr>
        <p:txBody>
          <a:bodyPr anchorCtr="0" anchor="t" bIns="0" lIns="0" spcFirstLastPara="1" rIns="0" wrap="square" tIns="0">
            <a:normAutofit/>
          </a:bodyPr>
          <a:lstStyle/>
          <a:p>
            <a:pPr indent="0" lvl="0" marL="0" rtl="0" algn="l">
              <a:spcBef>
                <a:spcPts val="0"/>
              </a:spcBef>
              <a:spcAft>
                <a:spcPts val="0"/>
              </a:spcAft>
              <a:buClr>
                <a:schemeClr val="dk1"/>
              </a:buClr>
              <a:buSzPts val="2800"/>
              <a:buNone/>
            </a:pPr>
            <a:r>
              <a:t/>
            </a:r>
            <a:endParaRPr/>
          </a:p>
        </p:txBody>
      </p:sp>
      <p:sp>
        <p:nvSpPr>
          <p:cNvPr id="484" name="Google Shape;48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85" name="Google Shape;48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486" name="Google Shape;48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87" name="Google Shape;487;p3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93" name="Google Shape;493;p33"/>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We are here -&gt;</a:t>
            </a:r>
            <a:endParaRPr/>
          </a:p>
        </p:txBody>
      </p:sp>
      <p:sp>
        <p:nvSpPr>
          <p:cNvPr id="494" name="Google Shape;494;p33"/>
          <p:cNvSpPr txBox="1"/>
          <p:nvPr/>
        </p:nvSpPr>
        <p:spPr>
          <a:xfrm>
            <a:off x="947986" y="2171942"/>
            <a:ext cx="2667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Which is parent directory?</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And child directory(s)?</a:t>
            </a:r>
            <a:endParaRPr/>
          </a:p>
        </p:txBody>
      </p:sp>
      <p:pic>
        <p:nvPicPr>
          <p:cNvPr id="495" name="Google Shape;495;p33"/>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96" name="Google Shape;496;p33"/>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498" name="Google Shape;49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499" name="Google Shape;499;p3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34"/>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505" name="Google Shape;505;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06" name="Google Shape;506;p34"/>
          <p:cNvSpPr/>
          <p:nvPr/>
        </p:nvSpPr>
        <p:spPr>
          <a:xfrm>
            <a:off x="5004048" y="2743200"/>
            <a:ext cx="15240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34"/>
          <p:cNvSpPr/>
          <p:nvPr/>
        </p:nvSpPr>
        <p:spPr>
          <a:xfrm>
            <a:off x="3997424" y="4461028"/>
            <a:ext cx="2590800" cy="720572"/>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Google Shape;508;p34"/>
          <p:cNvSpPr txBox="1"/>
          <p:nvPr/>
        </p:nvSpPr>
        <p:spPr>
          <a:xfrm>
            <a:off x="2619670" y="2762934"/>
            <a:ext cx="2096346"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Parent directory</a:t>
            </a:r>
            <a:endParaRPr sz="1800">
              <a:solidFill>
                <a:schemeClr val="dk1"/>
              </a:solidFill>
              <a:latin typeface="Calibri"/>
              <a:ea typeface="Calibri"/>
              <a:cs typeface="Calibri"/>
              <a:sym typeface="Calibri"/>
            </a:endParaRPr>
          </a:p>
        </p:txBody>
      </p:sp>
      <p:sp>
        <p:nvSpPr>
          <p:cNvPr id="509" name="Google Shape;509;p34"/>
          <p:cNvSpPr txBox="1"/>
          <p:nvPr/>
        </p:nvSpPr>
        <p:spPr>
          <a:xfrm>
            <a:off x="1611558" y="4636648"/>
            <a:ext cx="2096346"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Child directories</a:t>
            </a:r>
            <a:endParaRPr sz="1800">
              <a:solidFill>
                <a:schemeClr val="dk1"/>
              </a:solidFill>
              <a:latin typeface="Calibri"/>
              <a:ea typeface="Calibri"/>
              <a:cs typeface="Calibri"/>
              <a:sym typeface="Calibri"/>
            </a:endParaRPr>
          </a:p>
        </p:txBody>
      </p:sp>
      <p:sp>
        <p:nvSpPr>
          <p:cNvPr id="510" name="Google Shape;510;p34"/>
          <p:cNvSpPr/>
          <p:nvPr/>
        </p:nvSpPr>
        <p:spPr>
          <a:xfrm>
            <a:off x="3995936" y="3581400"/>
            <a:ext cx="1524000" cy="685800"/>
          </a:xfrm>
          <a:prstGeom prst="rect">
            <a:avLst/>
          </a:prstGeom>
          <a:noFill/>
          <a:ln cap="flat" cmpd="sng" w="5715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512" name="Google Shape;51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13" name="Google Shape;513;p3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519" name="Google Shape;519;p35"/>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520" name="Google Shape;520;p35"/>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35"/>
          <p:cNvSpPr txBox="1"/>
          <p:nvPr/>
        </p:nvSpPr>
        <p:spPr>
          <a:xfrm>
            <a:off x="826431" y="2278613"/>
            <a:ext cx="38895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Which is the absolute path to Libro.txt? And the relative path?</a:t>
            </a:r>
            <a:endParaRPr/>
          </a:p>
        </p:txBody>
      </p:sp>
      <p:sp>
        <p:nvSpPr>
          <p:cNvPr id="522" name="Google Shape;522;p35"/>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We are here -&gt;</a:t>
            </a:r>
            <a:endParaRPr/>
          </a:p>
        </p:txBody>
      </p:sp>
      <p:sp>
        <p:nvSpPr>
          <p:cNvPr id="523" name="Google Shape;523;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524" name="Google Shape;524;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25" name="Google Shape;525;p3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531" name="Google Shape;531;p36"/>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532" name="Google Shape;532;p36"/>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36"/>
          <p:cNvSpPr txBox="1"/>
          <p:nvPr/>
        </p:nvSpPr>
        <p:spPr>
          <a:xfrm>
            <a:off x="766950" y="2532825"/>
            <a:ext cx="2637900" cy="369300"/>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No matter where we are</a:t>
            </a:r>
            <a:endParaRPr/>
          </a:p>
        </p:txBody>
      </p:sp>
      <p:sp>
        <p:nvSpPr>
          <p:cNvPr id="534" name="Google Shape;534;p36"/>
          <p:cNvSpPr txBox="1"/>
          <p:nvPr/>
        </p:nvSpPr>
        <p:spPr>
          <a:xfrm>
            <a:off x="344418" y="4314948"/>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Absolute path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/home/alumno1/Dir1/Libro.txt</a:t>
            </a:r>
            <a:endParaRPr/>
          </a:p>
        </p:txBody>
      </p:sp>
      <p:sp>
        <p:nvSpPr>
          <p:cNvPr id="535" name="Google Shape;535;p36"/>
          <p:cNvSpPr/>
          <p:nvPr/>
        </p:nvSpPr>
        <p:spPr>
          <a:xfrm>
            <a:off x="3851920" y="1747319"/>
            <a:ext cx="3003778" cy="4662534"/>
          </a:xfrm>
          <a:custGeom>
            <a:rect b="b" l="l" r="r" t="t"/>
            <a:pathLst>
              <a:path extrusionOk="0" h="4662534" w="3003778">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cap="flat" cmpd="sng" w="571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537" name="Google Shape;53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38" name="Google Shape;538;p3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37"/>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544" name="Google Shape;544;p37"/>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46" name="Google Shape;546;p37"/>
          <p:cNvSpPr txBox="1"/>
          <p:nvPr/>
        </p:nvSpPr>
        <p:spPr>
          <a:xfrm>
            <a:off x="471212" y="2420888"/>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Important pwd or “.”</a:t>
            </a:r>
            <a:endParaRPr/>
          </a:p>
        </p:txBody>
      </p:sp>
      <p:sp>
        <p:nvSpPr>
          <p:cNvPr id="547" name="Google Shape;547;p37"/>
          <p:cNvSpPr txBox="1"/>
          <p:nvPr/>
        </p:nvSpPr>
        <p:spPr>
          <a:xfrm>
            <a:off x="457200" y="4388392"/>
            <a:ext cx="2590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Relative path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./Dir1/Libro.txt</a:t>
            </a:r>
            <a:endParaRPr/>
          </a:p>
        </p:txBody>
      </p:sp>
      <p:sp>
        <p:nvSpPr>
          <p:cNvPr id="548" name="Google Shape;548;p37"/>
          <p:cNvSpPr/>
          <p:nvPr/>
        </p:nvSpPr>
        <p:spPr>
          <a:xfrm>
            <a:off x="3755746" y="4209553"/>
            <a:ext cx="2112398" cy="2055445"/>
          </a:xfrm>
          <a:custGeom>
            <a:rect b="b" l="l" r="r" t="t"/>
            <a:pathLst>
              <a:path extrusionOk="0" h="2055445" w="2112398">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cap="flat" cmpd="sng" w="57150">
            <a:solidFill>
              <a:srgbClr val="974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550" name="Google Shape;550;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51" name="Google Shape;551;p3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Paths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Index</a:t>
            </a:r>
            <a:endParaRPr/>
          </a:p>
        </p:txBody>
      </p:sp>
      <p:sp>
        <p:nvSpPr>
          <p:cNvPr id="558" name="Google Shape;558;p38"/>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environment review:</a:t>
            </a:r>
            <a:endParaRPr/>
          </a:p>
          <a:p>
            <a:pPr indent="-342900" lvl="0" marL="342900" rtl="0" algn="l">
              <a:lnSpc>
                <a:spcPct val="150000"/>
              </a:lnSpc>
              <a:spcBef>
                <a:spcPts val="400"/>
              </a:spcBef>
              <a:spcAft>
                <a:spcPts val="0"/>
              </a:spcAft>
              <a:buClr>
                <a:schemeClr val="dk1"/>
              </a:buClr>
              <a:buSzPts val="2000"/>
              <a:buChar char="•"/>
            </a:pPr>
            <a:r>
              <a:rPr b="0" lang="es-ES" u="none"/>
              <a:t>Linux OS</a:t>
            </a:r>
            <a:endParaRPr/>
          </a:p>
          <a:p>
            <a:pPr indent="-342900" lvl="0" marL="342900" rtl="0" algn="l">
              <a:lnSpc>
                <a:spcPct val="150000"/>
              </a:lnSpc>
              <a:spcBef>
                <a:spcPts val="400"/>
              </a:spcBef>
              <a:spcAft>
                <a:spcPts val="0"/>
              </a:spcAft>
              <a:buClr>
                <a:schemeClr val="dk1"/>
              </a:buClr>
              <a:buSzPts val="2000"/>
              <a:buChar char="•"/>
            </a:pPr>
            <a:r>
              <a:rPr b="0" lang="es-ES" u="none"/>
              <a:t>Linux file system</a:t>
            </a:r>
            <a:endParaRPr/>
          </a:p>
          <a:p>
            <a:pPr indent="-342900" lvl="0" marL="342900" rtl="0" algn="l">
              <a:lnSpc>
                <a:spcPct val="150000"/>
              </a:lnSpc>
              <a:spcBef>
                <a:spcPts val="400"/>
              </a:spcBef>
              <a:spcAft>
                <a:spcPts val="0"/>
              </a:spcAft>
              <a:buClr>
                <a:schemeClr val="dk1"/>
              </a:buClr>
              <a:buSzPts val="2000"/>
              <a:buChar char="•"/>
            </a:pPr>
            <a:r>
              <a:rPr b="0" lang="es-ES" u="none"/>
              <a:t>Linux users and privileges</a:t>
            </a:r>
            <a:endParaRPr/>
          </a:p>
          <a:p>
            <a:pPr indent="-342900" lvl="0" marL="342900" rtl="0" algn="l">
              <a:lnSpc>
                <a:spcPct val="150000"/>
              </a:lnSpc>
              <a:spcBef>
                <a:spcPts val="400"/>
              </a:spcBef>
              <a:spcAft>
                <a:spcPts val="0"/>
              </a:spcAft>
              <a:buClr>
                <a:schemeClr val="dk1"/>
              </a:buClr>
              <a:buSzPts val="2000"/>
              <a:buChar char="•"/>
            </a:pPr>
            <a:r>
              <a:rPr b="0" lang="es-ES" u="none"/>
              <a:t>Basic commands</a:t>
            </a:r>
            <a:endParaRPr/>
          </a:p>
          <a:p>
            <a:pPr indent="-342900" lvl="0" marL="342900" rtl="0" algn="l">
              <a:lnSpc>
                <a:spcPct val="150000"/>
              </a:lnSpc>
              <a:spcBef>
                <a:spcPts val="400"/>
              </a:spcBef>
              <a:spcAft>
                <a:spcPts val="0"/>
              </a:spcAft>
              <a:buClr>
                <a:schemeClr val="dk1"/>
              </a:buClr>
              <a:buSzPts val="2000"/>
              <a:buChar char="•"/>
            </a:pPr>
            <a:r>
              <a:rPr b="0" lang="es-ES" u="none"/>
              <a:t>Command line syntax</a:t>
            </a:r>
            <a:endParaRPr/>
          </a:p>
          <a:p>
            <a:pPr indent="0" lvl="0" marL="0" rtl="0" algn="l">
              <a:spcBef>
                <a:spcPts val="400"/>
              </a:spcBef>
              <a:spcAft>
                <a:spcPts val="0"/>
              </a:spcAft>
              <a:buClr>
                <a:schemeClr val="dk1"/>
              </a:buClr>
              <a:buSzPts val="2000"/>
              <a:buNone/>
            </a:pPr>
            <a:r>
              <a:t/>
            </a:r>
            <a:endParaRPr/>
          </a:p>
        </p:txBody>
      </p:sp>
      <p:sp>
        <p:nvSpPr>
          <p:cNvPr id="559" name="Google Shape;55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60" name="Google Shape;56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61" name="Google Shape;56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562" name="Google Shape;562;p38"/>
          <p:cNvSpPr/>
          <p:nvPr/>
        </p:nvSpPr>
        <p:spPr>
          <a:xfrm>
            <a:off x="479770" y="3573016"/>
            <a:ext cx="4092230"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Users</a:t>
            </a:r>
            <a:endParaRPr/>
          </a:p>
        </p:txBody>
      </p:sp>
      <p:sp>
        <p:nvSpPr>
          <p:cNvPr id="569" name="Google Shape;569;p39"/>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Users</a:t>
            </a:r>
            <a:r>
              <a:rPr lang="es-ES" u="none"/>
              <a:t> </a:t>
            </a:r>
            <a:r>
              <a:rPr b="0" lang="es-ES" u="none"/>
              <a:t>can be linked to a person or computer process</a:t>
            </a:r>
            <a:endParaRPr/>
          </a:p>
          <a:p>
            <a:pPr indent="-342900" lvl="0" marL="342900" rtl="0" algn="l">
              <a:lnSpc>
                <a:spcPct val="150000"/>
              </a:lnSpc>
              <a:spcBef>
                <a:spcPts val="400"/>
              </a:spcBef>
              <a:spcAft>
                <a:spcPts val="0"/>
              </a:spcAft>
              <a:buClr>
                <a:schemeClr val="dk1"/>
              </a:buClr>
              <a:buSzPts val="2000"/>
              <a:buChar char="•"/>
            </a:pPr>
            <a:r>
              <a:rPr b="0" lang="es-ES" u="none"/>
              <a:t>Every user may belong to one </a:t>
            </a:r>
            <a:r>
              <a:rPr b="0" lang="es-ES" u="none"/>
              <a:t>or</a:t>
            </a:r>
            <a:r>
              <a:rPr b="0" lang="es-ES" u="none"/>
              <a:t> more groups</a:t>
            </a:r>
            <a:endParaRPr/>
          </a:p>
          <a:p>
            <a:pPr indent="-342900" lvl="0" marL="342900" rtl="0" algn="l">
              <a:lnSpc>
                <a:spcPct val="150000"/>
              </a:lnSpc>
              <a:spcBef>
                <a:spcPts val="400"/>
              </a:spcBef>
              <a:spcAft>
                <a:spcPts val="0"/>
              </a:spcAft>
              <a:buClr>
                <a:schemeClr val="dk1"/>
              </a:buClr>
              <a:buSzPts val="2000"/>
              <a:buChar char="•"/>
            </a:pPr>
            <a:r>
              <a:rPr b="0" lang="es-ES" u="none"/>
              <a:t>Every user may has a home folder inside /home</a:t>
            </a:r>
            <a:endParaRPr/>
          </a:p>
          <a:p>
            <a:pPr indent="-342900" lvl="0" marL="342900" rtl="0" algn="l">
              <a:lnSpc>
                <a:spcPct val="150000"/>
              </a:lnSpc>
              <a:spcBef>
                <a:spcPts val="400"/>
              </a:spcBef>
              <a:spcAft>
                <a:spcPts val="0"/>
              </a:spcAft>
              <a:buClr>
                <a:schemeClr val="dk1"/>
              </a:buClr>
              <a:buSzPts val="2000"/>
              <a:buChar char="•"/>
            </a:pPr>
            <a:r>
              <a:rPr b="0" lang="es-ES" u="none"/>
              <a:t>Users own the files they create, directly or indirectly</a:t>
            </a:r>
            <a:endParaRPr/>
          </a:p>
          <a:p>
            <a:pPr indent="-342900" lvl="0" marL="342900" rtl="0" algn="l">
              <a:lnSpc>
                <a:spcPct val="150000"/>
              </a:lnSpc>
              <a:spcBef>
                <a:spcPts val="400"/>
              </a:spcBef>
              <a:spcAft>
                <a:spcPts val="0"/>
              </a:spcAft>
              <a:buClr>
                <a:schemeClr val="dk1"/>
              </a:buClr>
              <a:buSzPts val="2000"/>
              <a:buChar char="•"/>
            </a:pPr>
            <a:r>
              <a:rPr b="0" lang="es-ES" u="none"/>
              <a:t>Users can change permissions on files they own</a:t>
            </a:r>
            <a:endParaRPr/>
          </a:p>
          <a:p>
            <a:pPr indent="-342900" lvl="0" marL="342900" rtl="0" algn="l">
              <a:lnSpc>
                <a:spcPct val="150000"/>
              </a:lnSpc>
              <a:spcBef>
                <a:spcPts val="400"/>
              </a:spcBef>
              <a:spcAft>
                <a:spcPts val="0"/>
              </a:spcAft>
              <a:buClr>
                <a:schemeClr val="dk1"/>
              </a:buClr>
              <a:buSzPts val="2000"/>
              <a:buChar char="•"/>
            </a:pPr>
            <a:r>
              <a:rPr b="0" lang="es-ES" u="none"/>
              <a:t>Users also own processes they execute</a:t>
            </a:r>
            <a:endParaRPr/>
          </a:p>
          <a:p>
            <a:pPr indent="-342900" lvl="0" marL="342900" rtl="0" algn="l">
              <a:lnSpc>
                <a:spcPct val="150000"/>
              </a:lnSpc>
              <a:spcBef>
                <a:spcPts val="400"/>
              </a:spcBef>
              <a:spcAft>
                <a:spcPts val="0"/>
              </a:spcAft>
              <a:buClr>
                <a:schemeClr val="dk1"/>
              </a:buClr>
              <a:buSzPts val="2000"/>
              <a:buChar char="•"/>
            </a:pPr>
            <a:r>
              <a:rPr b="0" lang="es-ES" u="none"/>
              <a:t>Root rules over them all</a:t>
            </a:r>
            <a:endParaRPr/>
          </a:p>
          <a:p>
            <a:pPr indent="-342900" lvl="0" marL="342900" rtl="0" algn="l">
              <a:lnSpc>
                <a:spcPct val="150000"/>
              </a:lnSpc>
              <a:spcBef>
                <a:spcPts val="400"/>
              </a:spcBef>
              <a:spcAft>
                <a:spcPts val="0"/>
              </a:spcAft>
              <a:buClr>
                <a:schemeClr val="dk1"/>
              </a:buClr>
              <a:buSzPts val="2000"/>
              <a:buChar char="•"/>
            </a:pPr>
            <a:r>
              <a:rPr b="0" lang="es-ES" u="none"/>
              <a:t>Root home folder is in /root</a:t>
            </a:r>
            <a:endParaRPr/>
          </a:p>
        </p:txBody>
      </p:sp>
      <p:sp>
        <p:nvSpPr>
          <p:cNvPr id="570" name="Google Shape;57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71" name="Google Shape;57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72" name="Google Shape;57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Introduction</a:t>
            </a:r>
            <a:endParaRPr/>
          </a:p>
        </p:txBody>
      </p:sp>
      <p:sp>
        <p:nvSpPr>
          <p:cNvPr id="138" name="Google Shape;138;p4"/>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is:</a:t>
            </a:r>
            <a:endParaRPr/>
          </a:p>
          <a:p>
            <a:pPr indent="-342900" lvl="0" marL="342900" rtl="0" algn="l">
              <a:lnSpc>
                <a:spcPct val="150000"/>
              </a:lnSpc>
              <a:spcBef>
                <a:spcPts val="400"/>
              </a:spcBef>
              <a:spcAft>
                <a:spcPts val="0"/>
              </a:spcAft>
              <a:buClr>
                <a:schemeClr val="dk1"/>
              </a:buClr>
              <a:buSzPts val="2000"/>
              <a:buChar char="•"/>
            </a:pPr>
            <a:r>
              <a:rPr b="0" lang="es-ES" u="none"/>
              <a:t>Operative system</a:t>
            </a:r>
            <a:endParaRPr/>
          </a:p>
          <a:p>
            <a:pPr indent="-342900" lvl="0" marL="342900" rtl="0" algn="l">
              <a:lnSpc>
                <a:spcPct val="150000"/>
              </a:lnSpc>
              <a:spcBef>
                <a:spcPts val="400"/>
              </a:spcBef>
              <a:spcAft>
                <a:spcPts val="0"/>
              </a:spcAft>
              <a:buClr>
                <a:schemeClr val="dk1"/>
              </a:buClr>
              <a:buSzPts val="2000"/>
              <a:buChar char="•"/>
            </a:pPr>
            <a:r>
              <a:rPr b="0" lang="es-ES" u="none"/>
              <a:t>Open source</a:t>
            </a:r>
            <a:endParaRPr/>
          </a:p>
          <a:p>
            <a:pPr indent="-342900" lvl="0" marL="342900" rtl="0" algn="l">
              <a:lnSpc>
                <a:spcPct val="150000"/>
              </a:lnSpc>
              <a:spcBef>
                <a:spcPts val="400"/>
              </a:spcBef>
              <a:spcAft>
                <a:spcPts val="0"/>
              </a:spcAft>
              <a:buClr>
                <a:schemeClr val="dk1"/>
              </a:buClr>
              <a:buSzPts val="2000"/>
              <a:buChar char="•"/>
            </a:pPr>
            <a:r>
              <a:rPr b="0" lang="es-ES" u="none"/>
              <a:t>Multi-task</a:t>
            </a:r>
            <a:endParaRPr/>
          </a:p>
          <a:p>
            <a:pPr indent="-342900" lvl="0" marL="342900" rtl="0" algn="l">
              <a:lnSpc>
                <a:spcPct val="150000"/>
              </a:lnSpc>
              <a:spcBef>
                <a:spcPts val="400"/>
              </a:spcBef>
              <a:spcAft>
                <a:spcPts val="0"/>
              </a:spcAft>
              <a:buClr>
                <a:schemeClr val="dk1"/>
              </a:buClr>
              <a:buSzPts val="2000"/>
              <a:buChar char="•"/>
            </a:pPr>
            <a:r>
              <a:rPr b="0" lang="es-ES" u="none"/>
              <a:t>Multi-user</a:t>
            </a:r>
            <a:endParaRPr/>
          </a:p>
        </p:txBody>
      </p:sp>
      <p:sp>
        <p:nvSpPr>
          <p:cNvPr id="139" name="Google Shape;13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40" name="Google Shape;14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141" name="Google Shape;141;p4"/>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142" name="Google Shape;14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Permissions</a:t>
            </a:r>
            <a:endParaRPr/>
          </a:p>
        </p:txBody>
      </p:sp>
      <p:sp>
        <p:nvSpPr>
          <p:cNvPr id="579" name="Google Shape;579;p4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0" lang="es-ES" u="none"/>
              <a:t>Permissions are the “rights” to act on a file or directory. The are only 3 basic permissions:</a:t>
            </a:r>
            <a:endParaRPr/>
          </a:p>
          <a:p>
            <a:pPr indent="0" lvl="0" marL="0" rtl="0" algn="l">
              <a:spcBef>
                <a:spcPts val="185"/>
              </a:spcBef>
              <a:spcAft>
                <a:spcPts val="0"/>
              </a:spcAft>
              <a:buClr>
                <a:schemeClr val="dk1"/>
              </a:buClr>
              <a:buSzPct val="100000"/>
              <a:buNone/>
            </a:pPr>
            <a:r>
              <a:t/>
            </a:r>
            <a:endParaRPr b="0" sz="1000" u="none"/>
          </a:p>
          <a:p>
            <a:pPr indent="-342900" lvl="0" marL="342900" rtl="0" algn="l">
              <a:spcBef>
                <a:spcPts val="370"/>
              </a:spcBef>
              <a:spcAft>
                <a:spcPts val="0"/>
              </a:spcAft>
              <a:buClr>
                <a:schemeClr val="dk1"/>
              </a:buClr>
              <a:buSzPct val="100000"/>
              <a:buChar char="•"/>
            </a:pPr>
            <a:r>
              <a:rPr lang="es-ES" u="none"/>
              <a:t>Read (r)</a:t>
            </a:r>
            <a:r>
              <a:rPr b="0" lang="es-ES" u="none"/>
              <a:t> - allows the contents of the file to be viewed. A read permission on a directory allows you to list the contents of a directory.</a:t>
            </a:r>
            <a:endParaRPr/>
          </a:p>
          <a:p>
            <a:pPr indent="-278320" lvl="0" marL="342900" rtl="0" algn="l">
              <a:spcBef>
                <a:spcPts val="203"/>
              </a:spcBef>
              <a:spcAft>
                <a:spcPts val="0"/>
              </a:spcAft>
              <a:buClr>
                <a:schemeClr val="dk1"/>
              </a:buClr>
              <a:buSzPct val="100000"/>
              <a:buNone/>
            </a:pPr>
            <a:r>
              <a:t/>
            </a:r>
            <a:endParaRPr b="0" sz="1100" u="none"/>
          </a:p>
          <a:p>
            <a:pPr indent="-342900" lvl="0" marL="342900" rtl="0" algn="l">
              <a:spcBef>
                <a:spcPts val="370"/>
              </a:spcBef>
              <a:spcAft>
                <a:spcPts val="0"/>
              </a:spcAft>
              <a:buClr>
                <a:schemeClr val="dk1"/>
              </a:buClr>
              <a:buSzPct val="100000"/>
              <a:buChar char="•"/>
            </a:pPr>
            <a:r>
              <a:rPr lang="es-ES" u="none"/>
              <a:t>Write (w)</a:t>
            </a:r>
            <a:r>
              <a:rPr b="0" lang="es-ES" u="none"/>
              <a:t> - allows you to modify the contents of that file. For a directory, the write permission allows you to edit the contents of a directory.</a:t>
            </a:r>
            <a:endParaRPr/>
          </a:p>
          <a:p>
            <a:pPr indent="-278320" lvl="0" marL="342900" rtl="0" algn="l">
              <a:spcBef>
                <a:spcPts val="203"/>
              </a:spcBef>
              <a:spcAft>
                <a:spcPts val="0"/>
              </a:spcAft>
              <a:buClr>
                <a:schemeClr val="dk1"/>
              </a:buClr>
              <a:buSzPct val="100000"/>
              <a:buNone/>
            </a:pPr>
            <a:r>
              <a:t/>
            </a:r>
            <a:endParaRPr b="0" sz="1100" u="none"/>
          </a:p>
          <a:p>
            <a:pPr indent="-342900" lvl="0" marL="342900" rtl="0" algn="l">
              <a:spcBef>
                <a:spcPts val="370"/>
              </a:spcBef>
              <a:spcAft>
                <a:spcPts val="0"/>
              </a:spcAft>
              <a:buClr>
                <a:schemeClr val="dk1"/>
              </a:buClr>
              <a:buSzPct val="100000"/>
              <a:buChar char="•"/>
            </a:pPr>
            <a:r>
              <a:rPr lang="es-ES" u="none"/>
              <a:t>Execute (x)</a:t>
            </a:r>
            <a:r>
              <a:rPr b="0" lang="es-ES" u="none"/>
              <a:t> - for a file, the executable permission allows you to run the file and execute a program or script. For a directory, the execute permission allows you to change to a different directory and make it your current working directory (pwd or “.”).</a:t>
            </a:r>
            <a:endParaRPr b="0" u="none"/>
          </a:p>
        </p:txBody>
      </p:sp>
      <p:sp>
        <p:nvSpPr>
          <p:cNvPr id="580" name="Google Shape;58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581" name="Google Shape;58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82" name="Google Shape;58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30e97da444d_0_1"/>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A file’s rights can only be modified by the owner of the file, the group owning the file and the root</a:t>
            </a:r>
            <a:endParaRPr b="0" u="none"/>
          </a:p>
          <a:p>
            <a:pPr indent="-342900" lvl="0" marL="342900" rtl="0" algn="l">
              <a:lnSpc>
                <a:spcPct val="100000"/>
              </a:lnSpc>
              <a:spcBef>
                <a:spcPts val="400"/>
              </a:spcBef>
              <a:spcAft>
                <a:spcPts val="0"/>
              </a:spcAft>
              <a:buClr>
                <a:schemeClr val="dk1"/>
              </a:buClr>
              <a:buSzPts val="2000"/>
              <a:buChar char="•"/>
            </a:pPr>
            <a:r>
              <a:rPr b="0" lang="es-ES" u="none"/>
              <a:t>The system stores this right information in a 9 bits sequence.</a:t>
            </a:r>
            <a:endParaRPr b="0" u="none"/>
          </a:p>
          <a:p>
            <a:pPr indent="-342900" lvl="0" marL="342900" rtl="0" algn="l">
              <a:lnSpc>
                <a:spcPct val="100000"/>
              </a:lnSpc>
              <a:spcBef>
                <a:spcPts val="400"/>
              </a:spcBef>
              <a:spcAft>
                <a:spcPts val="0"/>
              </a:spcAft>
              <a:buClr>
                <a:schemeClr val="dk1"/>
              </a:buClr>
              <a:buSzPts val="2000"/>
              <a:buChar char="•"/>
            </a:pPr>
            <a:r>
              <a:rPr b="0" lang="es-ES" u="none"/>
              <a:t>This sequence has a sequence of 3 elements for each 3 groups:</a:t>
            </a:r>
            <a:endParaRPr b="0" u="none"/>
          </a:p>
          <a:p>
            <a:pPr indent="0" lvl="0" marL="0" rtl="0" algn="l">
              <a:lnSpc>
                <a:spcPct val="100000"/>
              </a:lnSpc>
              <a:spcBef>
                <a:spcPts val="400"/>
              </a:spcBef>
              <a:spcAft>
                <a:spcPts val="0"/>
              </a:spcAft>
              <a:buClr>
                <a:schemeClr val="dk1"/>
              </a:buClr>
              <a:buSzPts val="2000"/>
              <a:buNone/>
            </a:pPr>
            <a:r>
              <a:rPr b="0" lang="es-ES" u="none"/>
              <a:t> </a:t>
            </a:r>
            <a:endParaRPr b="0" u="none"/>
          </a:p>
        </p:txBody>
      </p:sp>
      <p:sp>
        <p:nvSpPr>
          <p:cNvPr id="589" name="Google Shape;589;g30e97da444d_0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590" name="Google Shape;590;g30e97da444d_0_1"/>
          <p:cNvSpPr txBox="1"/>
          <p:nvPr/>
        </p:nvSpPr>
        <p:spPr>
          <a:xfrm>
            <a:off x="1765325" y="4869160"/>
            <a:ext cx="1006500" cy="2463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Owner</a:t>
            </a:r>
            <a:endParaRPr b="0" i="0" sz="1600" u="none" cap="none" strike="noStrike">
              <a:solidFill>
                <a:schemeClr val="dk1"/>
              </a:solidFill>
              <a:latin typeface="Arial"/>
              <a:ea typeface="Arial"/>
              <a:cs typeface="Arial"/>
              <a:sym typeface="Arial"/>
            </a:endParaRPr>
          </a:p>
        </p:txBody>
      </p:sp>
      <p:sp>
        <p:nvSpPr>
          <p:cNvPr id="591" name="Google Shape;591;g30e97da444d_0_1"/>
          <p:cNvSpPr/>
          <p:nvPr/>
        </p:nvSpPr>
        <p:spPr>
          <a:xfrm>
            <a:off x="1403785" y="4557504"/>
            <a:ext cx="539750" cy="203835"/>
          </a:xfrm>
          <a:custGeom>
            <a:rect b="b" l="l" r="r" t="t"/>
            <a:pathLst>
              <a:path extrusionOk="0" h="203835" w="539750">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g30e97da444d_0_1"/>
          <p:cNvSpPr/>
          <p:nvPr/>
        </p:nvSpPr>
        <p:spPr>
          <a:xfrm>
            <a:off x="1800551" y="4680566"/>
            <a:ext cx="682784" cy="188547"/>
          </a:xfrm>
          <a:custGeom>
            <a:rect b="b" l="l" r="r" t="t"/>
            <a:pathLst>
              <a:path extrusionOk="0" h="203835" w="539750">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3" name="Google Shape;593;g30e97da444d_0_1"/>
          <p:cNvSpPr/>
          <p:nvPr/>
        </p:nvSpPr>
        <p:spPr>
          <a:xfrm>
            <a:off x="2627784" y="4648548"/>
            <a:ext cx="647700" cy="220651"/>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g30e97da444d_0_1"/>
          <p:cNvSpPr txBox="1"/>
          <p:nvPr/>
        </p:nvSpPr>
        <p:spPr>
          <a:xfrm>
            <a:off x="2582679" y="4869160"/>
            <a:ext cx="1485300" cy="246300"/>
          </a:xfrm>
          <a:prstGeom prst="rect">
            <a:avLst/>
          </a:prstGeom>
          <a:noFill/>
          <a:ln>
            <a:noFill/>
          </a:ln>
        </p:spPr>
        <p:txBody>
          <a:bodyPr anchorCtr="0" anchor="t" bIns="0" lIns="0" spcFirstLastPara="1" rIns="0" wrap="square" tIns="0">
            <a:spAutoFit/>
          </a:bodyPr>
          <a:lstStyle/>
          <a:p>
            <a:pPr indent="0" lvl="0" marL="12700" marR="0" rtl="0" algn="l">
              <a:lnSpc>
                <a:spcPct val="119375"/>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Group</a:t>
            </a:r>
            <a:r>
              <a:rPr b="0" i="0" lang="es-ES" sz="1600" u="none" cap="none" strike="noStrike">
                <a:solidFill>
                  <a:schemeClr val="dk1"/>
                </a:solidFill>
                <a:latin typeface="Times New Roman"/>
                <a:ea typeface="Times New Roman"/>
                <a:cs typeface="Times New Roman"/>
                <a:sym typeface="Times New Roman"/>
              </a:rPr>
              <a:t>      </a:t>
            </a:r>
            <a:r>
              <a:rPr b="0" i="0" lang="es-ES" sz="1600" u="none" cap="none" strike="noStrike">
                <a:solidFill>
                  <a:schemeClr val="dk1"/>
                </a:solidFill>
                <a:latin typeface="Arial"/>
                <a:ea typeface="Arial"/>
                <a:cs typeface="Arial"/>
                <a:sym typeface="Arial"/>
              </a:rPr>
              <a:t>Other</a:t>
            </a:r>
            <a:endParaRPr b="0" i="0" sz="1600" u="none" cap="none" strike="noStrike">
              <a:solidFill>
                <a:schemeClr val="dk1"/>
              </a:solidFill>
              <a:latin typeface="Arial"/>
              <a:ea typeface="Arial"/>
              <a:cs typeface="Arial"/>
              <a:sym typeface="Arial"/>
            </a:endParaRPr>
          </a:p>
        </p:txBody>
      </p:sp>
      <p:sp>
        <p:nvSpPr>
          <p:cNvPr id="595" name="Google Shape;595;g30e97da444d_0_1"/>
          <p:cNvSpPr/>
          <p:nvPr/>
        </p:nvSpPr>
        <p:spPr>
          <a:xfrm>
            <a:off x="6466514" y="4542263"/>
            <a:ext cx="1728470" cy="203835"/>
          </a:xfrm>
          <a:custGeom>
            <a:rect b="b" l="l" r="r" t="t"/>
            <a:pathLst>
              <a:path extrusionOk="0" h="203835" w="1728470">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6" name="Google Shape;596;g30e97da444d_0_1"/>
          <p:cNvSpPr/>
          <p:nvPr/>
        </p:nvSpPr>
        <p:spPr>
          <a:xfrm>
            <a:off x="6811019" y="4542263"/>
            <a:ext cx="1728470" cy="203835"/>
          </a:xfrm>
          <a:custGeom>
            <a:rect b="b" l="l" r="r" t="t"/>
            <a:pathLst>
              <a:path extrusionOk="0" h="203835" w="1728470">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7" name="Google Shape;597;g30e97da444d_0_1"/>
          <p:cNvSpPr txBox="1"/>
          <p:nvPr/>
        </p:nvSpPr>
        <p:spPr>
          <a:xfrm>
            <a:off x="7477139" y="4869160"/>
            <a:ext cx="702300" cy="2463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File</a:t>
            </a:r>
            <a:endParaRPr b="0" i="0" sz="1600" u="none" cap="none" strike="noStrike">
              <a:solidFill>
                <a:schemeClr val="dk1"/>
              </a:solidFill>
              <a:latin typeface="Arial"/>
              <a:ea typeface="Arial"/>
              <a:cs typeface="Arial"/>
              <a:sym typeface="Arial"/>
            </a:endParaRPr>
          </a:p>
        </p:txBody>
      </p:sp>
      <p:sp>
        <p:nvSpPr>
          <p:cNvPr id="598" name="Google Shape;598;g30e97da444d_0_1"/>
          <p:cNvSpPr/>
          <p:nvPr/>
        </p:nvSpPr>
        <p:spPr>
          <a:xfrm>
            <a:off x="5508104" y="4591032"/>
            <a:ext cx="1114425" cy="203835"/>
          </a:xfrm>
          <a:custGeom>
            <a:rect b="b" l="l" r="r" t="t"/>
            <a:pathLst>
              <a:path extrusionOk="0" h="203835" w="111442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9" name="Google Shape;599;g30e97da444d_0_1"/>
          <p:cNvSpPr txBox="1"/>
          <p:nvPr/>
        </p:nvSpPr>
        <p:spPr>
          <a:xfrm>
            <a:off x="5784190" y="4941168"/>
            <a:ext cx="588000" cy="2463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Group</a:t>
            </a:r>
            <a:endParaRPr b="0" i="0" sz="1600" u="none" cap="none" strike="noStrike">
              <a:solidFill>
                <a:schemeClr val="dk1"/>
              </a:solidFill>
              <a:latin typeface="Arial"/>
              <a:ea typeface="Arial"/>
              <a:cs typeface="Arial"/>
              <a:sym typeface="Arial"/>
            </a:endParaRPr>
          </a:p>
        </p:txBody>
      </p:sp>
      <p:sp>
        <p:nvSpPr>
          <p:cNvPr id="600" name="Google Shape;600;g30e97da444d_0_1"/>
          <p:cNvSpPr/>
          <p:nvPr/>
        </p:nvSpPr>
        <p:spPr>
          <a:xfrm>
            <a:off x="3685214" y="4587983"/>
            <a:ext cx="1223645" cy="203835"/>
          </a:xfrm>
          <a:custGeom>
            <a:rect b="b" l="l" r="r" t="t"/>
            <a:pathLst>
              <a:path extrusionOk="0" h="203835" w="122364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g30e97da444d_0_1"/>
          <p:cNvSpPr/>
          <p:nvPr/>
        </p:nvSpPr>
        <p:spPr>
          <a:xfrm>
            <a:off x="4140443" y="4587983"/>
            <a:ext cx="1223645" cy="203835"/>
          </a:xfrm>
          <a:custGeom>
            <a:rect b="b" l="l" r="r" t="t"/>
            <a:pathLst>
              <a:path extrusionOk="0" h="203835" w="122364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2" name="Google Shape;602;g30e97da444d_0_1"/>
          <p:cNvSpPr txBox="1"/>
          <p:nvPr/>
        </p:nvSpPr>
        <p:spPr>
          <a:xfrm>
            <a:off x="4429621" y="4869160"/>
            <a:ext cx="1006500" cy="2463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Owner</a:t>
            </a:r>
            <a:endParaRPr b="0" i="0" sz="1600" u="none" cap="none" strike="noStrike">
              <a:solidFill>
                <a:schemeClr val="dk1"/>
              </a:solidFill>
              <a:latin typeface="Arial"/>
              <a:ea typeface="Arial"/>
              <a:cs typeface="Arial"/>
              <a:sym typeface="Arial"/>
            </a:endParaRPr>
          </a:p>
        </p:txBody>
      </p:sp>
      <p:sp>
        <p:nvSpPr>
          <p:cNvPr id="603" name="Google Shape;603;g30e97da444d_0_1"/>
          <p:cNvSpPr/>
          <p:nvPr/>
        </p:nvSpPr>
        <p:spPr>
          <a:xfrm>
            <a:off x="3419872" y="4648548"/>
            <a:ext cx="585629" cy="220651"/>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4" name="Google Shape;604;g30e97da444d_0_1"/>
          <p:cNvSpPr/>
          <p:nvPr/>
        </p:nvSpPr>
        <p:spPr>
          <a:xfrm rot="1100666">
            <a:off x="3950707" y="5410724"/>
            <a:ext cx="1156060" cy="379422"/>
          </a:xfrm>
          <a:custGeom>
            <a:rect b="b" l="l" r="r" t="t"/>
            <a:pathLst>
              <a:path extrusionOk="0" h="379095" w="1155064">
                <a:moveTo>
                  <a:pt x="56828" y="32715"/>
                </a:moveTo>
                <a:lnTo>
                  <a:pt x="37635" y="37378"/>
                </a:lnTo>
                <a:lnTo>
                  <a:pt x="51096" y="51717"/>
                </a:lnTo>
                <a:lnTo>
                  <a:pt x="1149339" y="378762"/>
                </a:lnTo>
                <a:lnTo>
                  <a:pt x="1154948" y="359782"/>
                </a:lnTo>
                <a:lnTo>
                  <a:pt x="56828" y="32715"/>
                </a:lnTo>
                <a:close/>
              </a:path>
              <a:path extrusionOk="0" h="379095" w="1155064">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extrusionOk="0" h="379095" w="1155064">
                <a:moveTo>
                  <a:pt x="21579" y="22216"/>
                </a:moveTo>
                <a:lnTo>
                  <a:pt x="16001" y="41266"/>
                </a:lnTo>
                <a:lnTo>
                  <a:pt x="51096" y="51717"/>
                </a:lnTo>
                <a:lnTo>
                  <a:pt x="41408" y="41397"/>
                </a:lnTo>
                <a:lnTo>
                  <a:pt x="21092" y="41397"/>
                </a:lnTo>
                <a:lnTo>
                  <a:pt x="26029" y="25014"/>
                </a:lnTo>
                <a:lnTo>
                  <a:pt x="30974" y="25014"/>
                </a:lnTo>
                <a:lnTo>
                  <a:pt x="21579" y="22216"/>
                </a:lnTo>
                <a:close/>
              </a:path>
              <a:path extrusionOk="0" h="379095" w="1155064">
                <a:moveTo>
                  <a:pt x="26029" y="25014"/>
                </a:moveTo>
                <a:lnTo>
                  <a:pt x="21092" y="41397"/>
                </a:lnTo>
                <a:lnTo>
                  <a:pt x="37635" y="37378"/>
                </a:lnTo>
                <a:lnTo>
                  <a:pt x="26029" y="25014"/>
                </a:lnTo>
                <a:close/>
              </a:path>
              <a:path extrusionOk="0" h="379095" w="1155064">
                <a:moveTo>
                  <a:pt x="37635" y="37378"/>
                </a:moveTo>
                <a:lnTo>
                  <a:pt x="21092" y="41397"/>
                </a:lnTo>
                <a:lnTo>
                  <a:pt x="41408" y="41397"/>
                </a:lnTo>
                <a:lnTo>
                  <a:pt x="37635" y="37378"/>
                </a:lnTo>
                <a:close/>
              </a:path>
              <a:path extrusionOk="0" h="379095" w="1155064">
                <a:moveTo>
                  <a:pt x="30974" y="25014"/>
                </a:moveTo>
                <a:lnTo>
                  <a:pt x="26029" y="25014"/>
                </a:lnTo>
                <a:lnTo>
                  <a:pt x="37635" y="37378"/>
                </a:lnTo>
                <a:lnTo>
                  <a:pt x="56828" y="32715"/>
                </a:lnTo>
                <a:lnTo>
                  <a:pt x="30974" y="25014"/>
                </a:lnTo>
                <a:close/>
              </a:path>
              <a:path extrusionOk="0" h="379095" w="1155064">
                <a:moveTo>
                  <a:pt x="100039" y="22216"/>
                </a:moveTo>
                <a:lnTo>
                  <a:pt x="21579" y="22216"/>
                </a:lnTo>
                <a:lnTo>
                  <a:pt x="56828" y="32715"/>
                </a:lnTo>
                <a:lnTo>
                  <a:pt x="100039" y="2221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5" name="Google Shape;605;g30e97da444d_0_1"/>
          <p:cNvSpPr txBox="1"/>
          <p:nvPr/>
        </p:nvSpPr>
        <p:spPr>
          <a:xfrm>
            <a:off x="5199054" y="5796286"/>
            <a:ext cx="2131800" cy="277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Permissions</a:t>
            </a:r>
            <a:endParaRPr b="0" i="0" sz="1800" u="none" cap="none" strike="noStrike">
              <a:solidFill>
                <a:schemeClr val="dk1"/>
              </a:solidFill>
              <a:latin typeface="Arial"/>
              <a:ea typeface="Arial"/>
              <a:cs typeface="Arial"/>
              <a:sym typeface="Arial"/>
            </a:endParaRPr>
          </a:p>
        </p:txBody>
      </p:sp>
      <p:sp>
        <p:nvSpPr>
          <p:cNvPr id="606" name="Google Shape;606;g30e97da444d_0_1"/>
          <p:cNvSpPr txBox="1"/>
          <p:nvPr/>
        </p:nvSpPr>
        <p:spPr>
          <a:xfrm>
            <a:off x="1259632" y="4201924"/>
            <a:ext cx="3070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  -  rwx   rwx   rwx</a:t>
            </a:r>
            <a:endParaRPr b="0" i="0" sz="2800" u="none" cap="none" strike="noStrike">
              <a:solidFill>
                <a:schemeClr val="dk1"/>
              </a:solidFill>
              <a:latin typeface="Calibri"/>
              <a:ea typeface="Calibri"/>
              <a:cs typeface="Calibri"/>
              <a:sym typeface="Calibri"/>
            </a:endParaRPr>
          </a:p>
        </p:txBody>
      </p:sp>
      <p:sp>
        <p:nvSpPr>
          <p:cNvPr id="607" name="Google Shape;607;g30e97da444d_0_1"/>
          <p:cNvSpPr txBox="1"/>
          <p:nvPr/>
        </p:nvSpPr>
        <p:spPr>
          <a:xfrm>
            <a:off x="4029868" y="4174697"/>
            <a:ext cx="1694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 alumno</a:t>
            </a:r>
            <a:endParaRPr b="0" i="0" sz="1400" u="none" cap="none" strike="noStrike">
              <a:solidFill>
                <a:srgbClr val="000000"/>
              </a:solidFill>
              <a:latin typeface="Arial"/>
              <a:ea typeface="Arial"/>
              <a:cs typeface="Arial"/>
              <a:sym typeface="Arial"/>
            </a:endParaRPr>
          </a:p>
        </p:txBody>
      </p:sp>
      <p:sp>
        <p:nvSpPr>
          <p:cNvPr id="608" name="Google Shape;608;g30e97da444d_0_1"/>
          <p:cNvSpPr txBox="1"/>
          <p:nvPr/>
        </p:nvSpPr>
        <p:spPr>
          <a:xfrm>
            <a:off x="5299129" y="4166126"/>
            <a:ext cx="1528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 alumno</a:t>
            </a:r>
            <a:endParaRPr b="0" i="0" sz="1400" u="none" cap="none" strike="noStrike">
              <a:solidFill>
                <a:srgbClr val="000000"/>
              </a:solidFill>
              <a:latin typeface="Arial"/>
              <a:ea typeface="Arial"/>
              <a:cs typeface="Arial"/>
              <a:sym typeface="Arial"/>
            </a:endParaRPr>
          </a:p>
        </p:txBody>
      </p:sp>
      <p:sp>
        <p:nvSpPr>
          <p:cNvPr id="609" name="Google Shape;609;g30e97da444d_0_1"/>
          <p:cNvSpPr txBox="1"/>
          <p:nvPr/>
        </p:nvSpPr>
        <p:spPr>
          <a:xfrm>
            <a:off x="6754635" y="4166598"/>
            <a:ext cx="2073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fichero.txt</a:t>
            </a:r>
            <a:endParaRPr b="0" i="0" sz="2800" u="none" cap="none" strike="noStrike">
              <a:solidFill>
                <a:schemeClr val="dk1"/>
              </a:solidFill>
              <a:latin typeface="Calibri"/>
              <a:ea typeface="Calibri"/>
              <a:cs typeface="Calibri"/>
              <a:sym typeface="Calibri"/>
            </a:endParaRPr>
          </a:p>
        </p:txBody>
      </p:sp>
      <p:sp>
        <p:nvSpPr>
          <p:cNvPr id="610" name="Google Shape;610;g30e97da444d_0_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Linux Users and Privileges - Permissions</a:t>
            </a:r>
            <a:endParaRPr/>
          </a:p>
        </p:txBody>
      </p:sp>
      <p:cxnSp>
        <p:nvCxnSpPr>
          <p:cNvPr id="611" name="Google Shape;611;g30e97da444d_0_1"/>
          <p:cNvCxnSpPr/>
          <p:nvPr/>
        </p:nvCxnSpPr>
        <p:spPr>
          <a:xfrm rot="10800000">
            <a:off x="1524000" y="4746090"/>
            <a:ext cx="0" cy="854700"/>
          </a:xfrm>
          <a:prstGeom prst="straightConnector1">
            <a:avLst/>
          </a:prstGeom>
          <a:noFill/>
          <a:ln cap="flat" cmpd="sng" w="19050">
            <a:solidFill>
              <a:schemeClr val="dk1"/>
            </a:solidFill>
            <a:prstDash val="solid"/>
            <a:round/>
            <a:headEnd len="sm" w="sm" type="none"/>
            <a:tailEnd len="med" w="med" type="triangle"/>
          </a:ln>
        </p:spPr>
      </p:cxnSp>
      <p:sp>
        <p:nvSpPr>
          <p:cNvPr id="612" name="Google Shape;612;g30e97da444d_0_1"/>
          <p:cNvSpPr txBox="1"/>
          <p:nvPr/>
        </p:nvSpPr>
        <p:spPr>
          <a:xfrm>
            <a:off x="1202714" y="5657786"/>
            <a:ext cx="2131800" cy="277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File type</a:t>
            </a:r>
            <a:endParaRPr b="0" i="0" sz="1800" u="none" cap="none" strike="noStrike">
              <a:solidFill>
                <a:schemeClr val="dk1"/>
              </a:solidFill>
              <a:latin typeface="Arial"/>
              <a:ea typeface="Arial"/>
              <a:cs typeface="Arial"/>
              <a:sym typeface="Arial"/>
            </a:endParaRPr>
          </a:p>
        </p:txBody>
      </p:sp>
      <p:sp>
        <p:nvSpPr>
          <p:cNvPr id="613" name="Google Shape;613;g30e97da444d_0_1"/>
          <p:cNvSpPr/>
          <p:nvPr/>
        </p:nvSpPr>
        <p:spPr>
          <a:xfrm>
            <a:off x="1732976" y="4005064"/>
            <a:ext cx="2337106" cy="1312545"/>
          </a:xfrm>
          <a:custGeom>
            <a:rect b="b" l="l" r="r" t="t"/>
            <a:pathLst>
              <a:path extrusionOk="0" h="1312545" w="280733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4" name="Google Shape;614;g30e97da444d_0_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15" name="Google Shape;615;g30e97da444d_0_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b="0" u="none"/>
          </a:p>
        </p:txBody>
      </p:sp>
      <p:sp>
        <p:nvSpPr>
          <p:cNvPr id="622" name="Google Shape;62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23" name="Google Shape;62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624" name="Google Shape;624;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25" name="Google Shape;625;p4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Permissions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31" name="Google Shape;631;p4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File System – Structure</a:t>
            </a:r>
            <a:endParaRPr b="1" sz="2800"/>
          </a:p>
        </p:txBody>
      </p:sp>
      <p:sp>
        <p:nvSpPr>
          <p:cNvPr id="632" name="Google Shape;632;p43"/>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Directorio que contiene software adicional. En nuestro caso aquí se realiza la instalación de software bioinformático</a:t>
            </a:r>
            <a:endParaRPr sz="1800">
              <a:solidFill>
                <a:schemeClr val="dk1"/>
              </a:solidFill>
              <a:latin typeface="Consolas"/>
              <a:ea typeface="Consolas"/>
              <a:cs typeface="Consolas"/>
              <a:sym typeface="Consolas"/>
            </a:endParaRPr>
          </a:p>
        </p:txBody>
      </p:sp>
      <p:cxnSp>
        <p:nvCxnSpPr>
          <p:cNvPr id="633" name="Google Shape;633;p43"/>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634" name="Google Shape;634;p43"/>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
        <p:nvSpPr>
          <p:cNvPr id="635" name="Google Shape;63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636" name="Google Shape;63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37" name="Google Shape;637;p43"/>
          <p:cNvSpPr/>
          <p:nvPr/>
        </p:nvSpPr>
        <p:spPr>
          <a:xfrm>
            <a:off x="755576" y="3819816"/>
            <a:ext cx="1829942" cy="558552"/>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a:p>
          <a:p>
            <a:pPr indent="-228600" lvl="2" marL="1143000" rtl="0" algn="l">
              <a:spcBef>
                <a:spcPts val="400"/>
              </a:spcBef>
              <a:spcAft>
                <a:spcPts val="0"/>
              </a:spcAft>
              <a:buClr>
                <a:schemeClr val="dk1"/>
              </a:buClr>
              <a:buSzPts val="2000"/>
              <a:buChar char="•"/>
            </a:pPr>
            <a:r>
              <a:rPr lang="es-ES"/>
              <a:t>drwxr-xr-x	root	root	opt</a:t>
            </a:r>
            <a:endParaRPr/>
          </a:p>
          <a:p>
            <a:pPr indent="-228600" lvl="2" marL="1143000" rtl="0" algn="l">
              <a:spcBef>
                <a:spcPts val="400"/>
              </a:spcBef>
              <a:spcAft>
                <a:spcPts val="0"/>
              </a:spcAft>
              <a:buClr>
                <a:schemeClr val="dk1"/>
              </a:buClr>
              <a:buSzPts val="2000"/>
              <a:buChar char="•"/>
            </a:pPr>
            <a:r>
              <a:rPr lang="es-ES"/>
              <a:t>Owner (root) can read, write and execute</a:t>
            </a:r>
            <a:endParaRPr/>
          </a:p>
          <a:p>
            <a:pPr indent="-228600" lvl="2" marL="1143000" rtl="0" algn="l">
              <a:spcBef>
                <a:spcPts val="400"/>
              </a:spcBef>
              <a:spcAft>
                <a:spcPts val="0"/>
              </a:spcAft>
              <a:buClr>
                <a:schemeClr val="dk1"/>
              </a:buClr>
              <a:buSzPts val="2000"/>
              <a:buChar char="•"/>
            </a:pPr>
            <a:r>
              <a:rPr lang="es-ES"/>
              <a:t>Group (root) and rest can only read and execute</a:t>
            </a:r>
            <a:endParaRPr/>
          </a:p>
          <a:p>
            <a:pPr indent="-158750" lvl="1" marL="742950" rtl="0" algn="l">
              <a:spcBef>
                <a:spcPts val="400"/>
              </a:spcBef>
              <a:spcAft>
                <a:spcPts val="0"/>
              </a:spcAft>
              <a:buClr>
                <a:schemeClr val="dk1"/>
              </a:buClr>
              <a:buSzPts val="2000"/>
              <a:buNone/>
            </a:pPr>
            <a:r>
              <a:t/>
            </a:r>
            <a:endParaRPr b="0" u="none"/>
          </a:p>
        </p:txBody>
      </p:sp>
      <p:sp>
        <p:nvSpPr>
          <p:cNvPr id="644" name="Google Shape;64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45" name="Google Shape;64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646" name="Google Shape;64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47" name="Google Shape;647;p4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Permissions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5"/>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a:p>
          <a:p>
            <a:pPr indent="-228600" lvl="2" marL="1143000" rtl="0" algn="l">
              <a:spcBef>
                <a:spcPts val="400"/>
              </a:spcBef>
              <a:spcAft>
                <a:spcPts val="0"/>
              </a:spcAft>
              <a:buClr>
                <a:schemeClr val="dk1"/>
              </a:buClr>
              <a:buSzPts val="2000"/>
              <a:buChar char="•"/>
            </a:pPr>
            <a:r>
              <a:rPr lang="es-ES"/>
              <a:t>drwxr-xr-x	root	root	opt</a:t>
            </a:r>
            <a:endParaRPr/>
          </a:p>
          <a:p>
            <a:pPr indent="-228600" lvl="2" marL="1143000" rtl="0" algn="l">
              <a:spcBef>
                <a:spcPts val="400"/>
              </a:spcBef>
              <a:spcAft>
                <a:spcPts val="0"/>
              </a:spcAft>
              <a:buClr>
                <a:schemeClr val="dk1"/>
              </a:buClr>
              <a:buSzPts val="2000"/>
              <a:buChar char="•"/>
            </a:pPr>
            <a:r>
              <a:rPr lang="es-ES"/>
              <a:t>Owner (root) can read, write and execute</a:t>
            </a:r>
            <a:endParaRPr/>
          </a:p>
          <a:p>
            <a:pPr indent="-228600" lvl="2" marL="1143000" rtl="0" algn="l">
              <a:spcBef>
                <a:spcPts val="400"/>
              </a:spcBef>
              <a:spcAft>
                <a:spcPts val="0"/>
              </a:spcAft>
              <a:buClr>
                <a:schemeClr val="dk1"/>
              </a:buClr>
              <a:buSzPts val="2000"/>
              <a:buChar char="•"/>
            </a:pPr>
            <a:r>
              <a:rPr lang="es-ES"/>
              <a:t>Group (root) and rest can only read and execute</a:t>
            </a:r>
            <a:endParaRPr/>
          </a:p>
          <a:p>
            <a:pPr indent="-285750" lvl="1" marL="742950" rtl="0" algn="l">
              <a:spcBef>
                <a:spcPts val="400"/>
              </a:spcBef>
              <a:spcAft>
                <a:spcPts val="0"/>
              </a:spcAft>
              <a:buClr>
                <a:schemeClr val="dk1"/>
              </a:buClr>
              <a:buSzPts val="2000"/>
              <a:buChar char="–"/>
            </a:pPr>
            <a:r>
              <a:rPr lang="es-ES"/>
              <a:t>Example 2: personal directory</a:t>
            </a:r>
            <a:endParaRPr/>
          </a:p>
          <a:p>
            <a:pPr indent="-228600" lvl="2" marL="1143000" rtl="0" algn="l">
              <a:spcBef>
                <a:spcPts val="400"/>
              </a:spcBef>
              <a:spcAft>
                <a:spcPts val="0"/>
              </a:spcAft>
              <a:buClr>
                <a:schemeClr val="dk1"/>
              </a:buClr>
              <a:buSzPts val="2000"/>
              <a:buChar char="•"/>
            </a:pPr>
            <a:r>
              <a:rPr lang="es-ES"/>
              <a:t>drwx------  alumno  clase  alumno</a:t>
            </a:r>
            <a:endParaRPr/>
          </a:p>
          <a:p>
            <a:pPr indent="-228600" lvl="2" marL="1143000" rtl="0" algn="l">
              <a:spcBef>
                <a:spcPts val="400"/>
              </a:spcBef>
              <a:spcAft>
                <a:spcPts val="0"/>
              </a:spcAft>
              <a:buClr>
                <a:schemeClr val="dk1"/>
              </a:buClr>
              <a:buSzPts val="2000"/>
              <a:buChar char="•"/>
            </a:pPr>
            <a:r>
              <a:rPr lang="es-ES"/>
              <a:t>Owner can read, modify and access the directory</a:t>
            </a:r>
            <a:endParaRPr/>
          </a:p>
          <a:p>
            <a:pPr indent="-228600" lvl="2" marL="1143000" rtl="0" algn="l">
              <a:spcBef>
                <a:spcPts val="400"/>
              </a:spcBef>
              <a:spcAft>
                <a:spcPts val="0"/>
              </a:spcAft>
              <a:buClr>
                <a:schemeClr val="dk1"/>
              </a:buClr>
              <a:buSzPts val="2000"/>
              <a:buChar char="•"/>
            </a:pPr>
            <a:r>
              <a:rPr lang="es-ES"/>
              <a:t>Group and others can’t do anything</a:t>
            </a:r>
            <a:endParaRPr/>
          </a:p>
        </p:txBody>
      </p:sp>
      <p:sp>
        <p:nvSpPr>
          <p:cNvPr id="654" name="Google Shape;65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55" name="Google Shape;65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656" name="Google Shape;65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57" name="Google Shape;657;p4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Permissions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a:p>
          <a:p>
            <a:pPr indent="-228600" lvl="2" marL="1143000" rtl="0" algn="l">
              <a:spcBef>
                <a:spcPts val="400"/>
              </a:spcBef>
              <a:spcAft>
                <a:spcPts val="0"/>
              </a:spcAft>
              <a:buClr>
                <a:schemeClr val="dk1"/>
              </a:buClr>
              <a:buSzPts val="2000"/>
              <a:buChar char="•"/>
            </a:pPr>
            <a:r>
              <a:rPr lang="es-ES"/>
              <a:t>drwxr-xr-x	root	root	opt</a:t>
            </a:r>
            <a:endParaRPr/>
          </a:p>
          <a:p>
            <a:pPr indent="-228600" lvl="2" marL="1143000" rtl="0" algn="l">
              <a:spcBef>
                <a:spcPts val="400"/>
              </a:spcBef>
              <a:spcAft>
                <a:spcPts val="0"/>
              </a:spcAft>
              <a:buClr>
                <a:schemeClr val="dk1"/>
              </a:buClr>
              <a:buSzPts val="2000"/>
              <a:buChar char="•"/>
            </a:pPr>
            <a:r>
              <a:rPr lang="es-ES"/>
              <a:t>Owner (root) can read, write and execute</a:t>
            </a:r>
            <a:endParaRPr/>
          </a:p>
          <a:p>
            <a:pPr indent="-228600" lvl="2" marL="1143000" rtl="0" algn="l">
              <a:spcBef>
                <a:spcPts val="400"/>
              </a:spcBef>
              <a:spcAft>
                <a:spcPts val="0"/>
              </a:spcAft>
              <a:buClr>
                <a:schemeClr val="dk1"/>
              </a:buClr>
              <a:buSzPts val="2000"/>
              <a:buChar char="•"/>
            </a:pPr>
            <a:r>
              <a:rPr lang="es-ES"/>
              <a:t>Group (root) and rest can only read and execute</a:t>
            </a:r>
            <a:endParaRPr/>
          </a:p>
          <a:p>
            <a:pPr indent="-285750" lvl="1" marL="742950" rtl="0" algn="l">
              <a:spcBef>
                <a:spcPts val="400"/>
              </a:spcBef>
              <a:spcAft>
                <a:spcPts val="0"/>
              </a:spcAft>
              <a:buClr>
                <a:schemeClr val="dk1"/>
              </a:buClr>
              <a:buSzPts val="2000"/>
              <a:buChar char="–"/>
            </a:pPr>
            <a:r>
              <a:rPr lang="es-ES"/>
              <a:t>Example 2: personal directory</a:t>
            </a:r>
            <a:endParaRPr/>
          </a:p>
          <a:p>
            <a:pPr indent="-228600" lvl="2" marL="1143000" rtl="0" algn="l">
              <a:spcBef>
                <a:spcPts val="400"/>
              </a:spcBef>
              <a:spcAft>
                <a:spcPts val="0"/>
              </a:spcAft>
              <a:buClr>
                <a:schemeClr val="dk1"/>
              </a:buClr>
              <a:buSzPts val="2000"/>
              <a:buChar char="•"/>
            </a:pPr>
            <a:r>
              <a:rPr lang="es-ES"/>
              <a:t>drwx------  alumno  clase  alumno</a:t>
            </a:r>
            <a:endParaRPr/>
          </a:p>
          <a:p>
            <a:pPr indent="-228600" lvl="2" marL="1143000" rtl="0" algn="l">
              <a:spcBef>
                <a:spcPts val="400"/>
              </a:spcBef>
              <a:spcAft>
                <a:spcPts val="0"/>
              </a:spcAft>
              <a:buClr>
                <a:schemeClr val="dk1"/>
              </a:buClr>
              <a:buSzPts val="2000"/>
              <a:buChar char="•"/>
            </a:pPr>
            <a:r>
              <a:rPr lang="es-ES"/>
              <a:t>Owner can read, modify and access the directory</a:t>
            </a:r>
            <a:endParaRPr/>
          </a:p>
          <a:p>
            <a:pPr indent="-228600" lvl="2" marL="1143000" rtl="0" algn="l">
              <a:spcBef>
                <a:spcPts val="400"/>
              </a:spcBef>
              <a:spcAft>
                <a:spcPts val="0"/>
              </a:spcAft>
              <a:buClr>
                <a:schemeClr val="dk1"/>
              </a:buClr>
              <a:buSzPts val="2000"/>
              <a:buChar char="•"/>
            </a:pPr>
            <a:r>
              <a:rPr lang="es-ES"/>
              <a:t>Group and others can’t do anything</a:t>
            </a:r>
            <a:endParaRPr/>
          </a:p>
          <a:p>
            <a:pPr indent="-285750" lvl="1" marL="742950" rtl="0" algn="l">
              <a:spcBef>
                <a:spcPts val="400"/>
              </a:spcBef>
              <a:spcAft>
                <a:spcPts val="0"/>
              </a:spcAft>
              <a:buClr>
                <a:schemeClr val="dk1"/>
              </a:buClr>
              <a:buSzPts val="2000"/>
              <a:buChar char="–"/>
            </a:pPr>
            <a:r>
              <a:rPr lang="es-ES"/>
              <a:t>Example 3: tmp</a:t>
            </a:r>
            <a:endParaRPr/>
          </a:p>
          <a:p>
            <a:pPr indent="-228600" lvl="2" marL="1143000" rtl="0" algn="l">
              <a:spcBef>
                <a:spcPts val="400"/>
              </a:spcBef>
              <a:spcAft>
                <a:spcPts val="0"/>
              </a:spcAft>
              <a:buClr>
                <a:schemeClr val="dk1"/>
              </a:buClr>
              <a:buSzPts val="2000"/>
              <a:buChar char="•"/>
            </a:pPr>
            <a:r>
              <a:rPr lang="es-ES"/>
              <a:t>drwxrwxrwx	root	root	tmp</a:t>
            </a:r>
            <a:endParaRPr/>
          </a:p>
          <a:p>
            <a:pPr indent="-228600" lvl="2" marL="1143000" rtl="0" algn="l">
              <a:spcBef>
                <a:spcPts val="400"/>
              </a:spcBef>
              <a:spcAft>
                <a:spcPts val="0"/>
              </a:spcAft>
              <a:buClr>
                <a:schemeClr val="dk1"/>
              </a:buClr>
              <a:buSzPts val="2000"/>
              <a:buChar char="•"/>
            </a:pPr>
            <a:r>
              <a:rPr b="0" lang="es-ES" u="none"/>
              <a:t>Everybody has permissions for everything</a:t>
            </a:r>
            <a:endParaRPr b="0" u="none"/>
          </a:p>
        </p:txBody>
      </p:sp>
      <p:sp>
        <p:nvSpPr>
          <p:cNvPr id="664" name="Google Shape;66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65" name="Google Shape;66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666" name="Google Shape;66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67" name="Google Shape;667;p4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Permissions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Check Permissions I</a:t>
            </a:r>
            <a:endParaRPr/>
          </a:p>
        </p:txBody>
      </p:sp>
      <p:sp>
        <p:nvSpPr>
          <p:cNvPr id="674" name="Google Shape;674;p4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b="0" lang="es-ES" u="none"/>
              <a:t>To view file permissions and ownership on files and directories, use the </a:t>
            </a:r>
            <a:r>
              <a:rPr lang="es-ES" u="none"/>
              <a:t>ls -al</a:t>
            </a:r>
            <a:r>
              <a:rPr b="0" lang="es-ES" u="none"/>
              <a:t> command. For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drwxr-xr-x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`drwxr-xr-x` are the permissions</a:t>
            </a:r>
            <a:endParaRPr/>
          </a:p>
          <a:p>
            <a:pPr indent="0" lvl="0" marL="0" rtl="0" algn="l">
              <a:spcBef>
                <a:spcPts val="400"/>
              </a:spcBef>
              <a:spcAft>
                <a:spcPts val="0"/>
              </a:spcAft>
              <a:buClr>
                <a:schemeClr val="dk1"/>
              </a:buClr>
              <a:buSzPts val="2000"/>
              <a:buNone/>
            </a:pPr>
            <a:r>
              <a:rPr b="0" lang="es-ES" u="none"/>
              <a:t>`2` is the number of files or directories</a:t>
            </a:r>
            <a:endParaRPr/>
          </a:p>
          <a:p>
            <a:pPr indent="0" lvl="0" marL="0" rtl="0" algn="l">
              <a:spcBef>
                <a:spcPts val="400"/>
              </a:spcBef>
              <a:spcAft>
                <a:spcPts val="0"/>
              </a:spcAft>
              <a:buClr>
                <a:schemeClr val="dk1"/>
              </a:buClr>
              <a:buSzPts val="2000"/>
              <a:buNone/>
            </a:pPr>
            <a:r>
              <a:rPr b="0" lang="es-ES" u="none"/>
              <a:t>`user` is the owner</a:t>
            </a:r>
            <a:endParaRPr/>
          </a:p>
          <a:p>
            <a:pPr indent="0" lvl="0" marL="0" rtl="0" algn="l">
              <a:spcBef>
                <a:spcPts val="400"/>
              </a:spcBef>
              <a:spcAft>
                <a:spcPts val="0"/>
              </a:spcAft>
              <a:buClr>
                <a:schemeClr val="dk1"/>
              </a:buClr>
              <a:buSzPts val="2000"/>
              <a:buNone/>
            </a:pPr>
            <a:r>
              <a:rPr b="0" lang="es-ES" u="none"/>
              <a:t>`user` is the group</a:t>
            </a:r>
            <a:endParaRPr/>
          </a:p>
          <a:p>
            <a:pPr indent="0" lvl="0" marL="0" rtl="0" algn="l">
              <a:spcBef>
                <a:spcPts val="400"/>
              </a:spcBef>
              <a:spcAft>
                <a:spcPts val="0"/>
              </a:spcAft>
              <a:buClr>
                <a:schemeClr val="dk1"/>
              </a:buClr>
              <a:buSzPts val="2000"/>
              <a:buNone/>
            </a:pPr>
            <a:r>
              <a:rPr b="0" lang="es-ES" u="none"/>
              <a:t>`4096` is the size</a:t>
            </a:r>
            <a:endParaRPr/>
          </a:p>
          <a:p>
            <a:pPr indent="0" lvl="0" marL="0" rtl="0" algn="l">
              <a:spcBef>
                <a:spcPts val="400"/>
              </a:spcBef>
              <a:spcAft>
                <a:spcPts val="0"/>
              </a:spcAft>
              <a:buClr>
                <a:schemeClr val="dk1"/>
              </a:buClr>
              <a:buSzPts val="2000"/>
              <a:buNone/>
            </a:pPr>
            <a:r>
              <a:rPr b="0" lang="es-ES" u="none"/>
              <a:t>`Jan  9 10:11` is the date/time of last access</a:t>
            </a:r>
            <a:endParaRPr/>
          </a:p>
          <a:p>
            <a:pPr indent="0" lvl="0" marL="0" rtl="0" algn="l">
              <a:spcBef>
                <a:spcPts val="400"/>
              </a:spcBef>
              <a:spcAft>
                <a:spcPts val="0"/>
              </a:spcAft>
              <a:buClr>
                <a:schemeClr val="dk1"/>
              </a:buClr>
              <a:buSzPts val="2000"/>
              <a:buNone/>
            </a:pPr>
            <a:r>
              <a:rPr b="0" lang="es-ES" u="none"/>
              <a:t>`documents` is the directory</a:t>
            </a:r>
            <a:endParaRPr b="0" u="none"/>
          </a:p>
        </p:txBody>
      </p:sp>
      <p:sp>
        <p:nvSpPr>
          <p:cNvPr id="675" name="Google Shape;67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76" name="Google Shape;67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77" name="Google Shape;67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Check Permissions II</a:t>
            </a:r>
            <a:endParaRPr/>
          </a:p>
        </p:txBody>
      </p:sp>
      <p:sp>
        <p:nvSpPr>
          <p:cNvPr id="684" name="Google Shape;684;p48"/>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Following previous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drwxrw-r-- 2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Permissions are listed in the first 10 characters-dash section. </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a:t>
            </a:r>
            <a:endParaRPr/>
          </a:p>
        </p:txBody>
      </p:sp>
      <p:sp>
        <p:nvSpPr>
          <p:cNvPr id="685" name="Google Shape;685;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86" name="Google Shape;686;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87" name="Google Shape;68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Check Permissions II</a:t>
            </a:r>
            <a:endParaRPr/>
          </a:p>
        </p:txBody>
      </p:sp>
      <p:sp>
        <p:nvSpPr>
          <p:cNvPr id="694" name="Google Shape;694;p49"/>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Following previous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drwxrw-r-- 2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Permissions are listed in the first 10 characters-dash section. The section can be read as follows: </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 is a directory (`-` for files)</a:t>
            </a:r>
            <a:endParaRPr/>
          </a:p>
          <a:p>
            <a:pPr indent="0" lvl="0" marL="0" rtl="0" algn="l">
              <a:spcBef>
                <a:spcPts val="400"/>
              </a:spcBef>
              <a:spcAft>
                <a:spcPts val="0"/>
              </a:spcAft>
              <a:buClr>
                <a:schemeClr val="dk1"/>
              </a:buClr>
              <a:buSzPts val="2000"/>
              <a:buNone/>
            </a:pPr>
            <a:r>
              <a:rPr b="0" lang="es-ES" u="none"/>
              <a:t>`rwx` the user has read, write, and execute permissions</a:t>
            </a:r>
            <a:endParaRPr/>
          </a:p>
          <a:p>
            <a:pPr indent="0" lvl="0" marL="0" rtl="0" algn="l">
              <a:spcBef>
                <a:spcPts val="400"/>
              </a:spcBef>
              <a:spcAft>
                <a:spcPts val="0"/>
              </a:spcAft>
              <a:buClr>
                <a:schemeClr val="dk1"/>
              </a:buClr>
              <a:buSzPts val="2000"/>
              <a:buNone/>
            </a:pPr>
            <a:r>
              <a:rPr b="0" lang="es-ES" u="none"/>
              <a:t>`rw-` the group has read and write permissions</a:t>
            </a:r>
            <a:endParaRPr/>
          </a:p>
          <a:p>
            <a:pPr indent="0" lvl="0" marL="0" rtl="0" algn="l">
              <a:spcBef>
                <a:spcPts val="400"/>
              </a:spcBef>
              <a:spcAft>
                <a:spcPts val="0"/>
              </a:spcAft>
              <a:buClr>
                <a:schemeClr val="dk1"/>
              </a:buClr>
              <a:buSzPts val="2000"/>
              <a:buNone/>
            </a:pPr>
            <a:r>
              <a:rPr b="0" lang="es-ES" u="none"/>
              <a:t>`r--` all others have read only permissions</a:t>
            </a:r>
            <a:endParaRPr b="0" u="none"/>
          </a:p>
        </p:txBody>
      </p:sp>
      <p:sp>
        <p:nvSpPr>
          <p:cNvPr id="695" name="Google Shape;69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696" name="Google Shape;69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97" name="Google Shape;69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Introduction</a:t>
            </a:r>
            <a:endParaRPr/>
          </a:p>
        </p:txBody>
      </p:sp>
      <p:sp>
        <p:nvSpPr>
          <p:cNvPr id="149" name="Google Shape;149;p5"/>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is:</a:t>
            </a:r>
            <a:endParaRPr/>
          </a:p>
          <a:p>
            <a:pPr indent="-342900" lvl="0" marL="342900" rtl="0" algn="l">
              <a:lnSpc>
                <a:spcPct val="150000"/>
              </a:lnSpc>
              <a:spcBef>
                <a:spcPts val="400"/>
              </a:spcBef>
              <a:spcAft>
                <a:spcPts val="0"/>
              </a:spcAft>
              <a:buClr>
                <a:schemeClr val="dk1"/>
              </a:buClr>
              <a:buSzPts val="2000"/>
              <a:buChar char="•"/>
            </a:pPr>
            <a:r>
              <a:rPr b="0" lang="es-ES" u="none"/>
              <a:t>Operative system</a:t>
            </a:r>
            <a:endParaRPr/>
          </a:p>
          <a:p>
            <a:pPr indent="-342900" lvl="0" marL="342900" rtl="0" algn="l">
              <a:lnSpc>
                <a:spcPct val="150000"/>
              </a:lnSpc>
              <a:spcBef>
                <a:spcPts val="400"/>
              </a:spcBef>
              <a:spcAft>
                <a:spcPts val="0"/>
              </a:spcAft>
              <a:buClr>
                <a:schemeClr val="dk1"/>
              </a:buClr>
              <a:buSzPts val="2000"/>
              <a:buChar char="•"/>
            </a:pPr>
            <a:r>
              <a:rPr b="0" lang="es-ES" u="none"/>
              <a:t>Open source</a:t>
            </a:r>
            <a:endParaRPr/>
          </a:p>
          <a:p>
            <a:pPr indent="-342900" lvl="0" marL="342900" rtl="0" algn="l">
              <a:lnSpc>
                <a:spcPct val="150000"/>
              </a:lnSpc>
              <a:spcBef>
                <a:spcPts val="400"/>
              </a:spcBef>
              <a:spcAft>
                <a:spcPts val="0"/>
              </a:spcAft>
              <a:buClr>
                <a:schemeClr val="dk1"/>
              </a:buClr>
              <a:buSzPts val="2000"/>
              <a:buChar char="•"/>
            </a:pPr>
            <a:r>
              <a:rPr b="0" lang="es-ES" u="none"/>
              <a:t>Multi-task</a:t>
            </a:r>
            <a:endParaRPr/>
          </a:p>
          <a:p>
            <a:pPr indent="-342900" lvl="0" marL="342900" rtl="0" algn="l">
              <a:lnSpc>
                <a:spcPct val="150000"/>
              </a:lnSpc>
              <a:spcBef>
                <a:spcPts val="400"/>
              </a:spcBef>
              <a:spcAft>
                <a:spcPts val="0"/>
              </a:spcAft>
              <a:buClr>
                <a:schemeClr val="dk1"/>
              </a:buClr>
              <a:buSzPts val="2000"/>
              <a:buChar char="•"/>
            </a:pPr>
            <a:r>
              <a:rPr b="0" lang="es-ES" u="none"/>
              <a:t>Multi-user</a:t>
            </a:r>
            <a:endParaRPr/>
          </a:p>
        </p:txBody>
      </p:sp>
      <p:sp>
        <p:nvSpPr>
          <p:cNvPr id="150" name="Google Shape;15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51" name="Google Shape;15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152" name="Google Shape;152;p5"/>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153" name="Google Shape;15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154" name="Google Shape;154;p5"/>
          <p:cNvSpPr/>
          <p:nvPr/>
        </p:nvSpPr>
        <p:spPr>
          <a:xfrm>
            <a:off x="684024" y="2492896"/>
            <a:ext cx="2879864"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2" name="Shape 702"/>
        <p:cNvGrpSpPr/>
        <p:nvPr/>
      </p:nvGrpSpPr>
      <p:grpSpPr>
        <a:xfrm>
          <a:off x="0" y="0"/>
          <a:ext cx="0" cy="0"/>
          <a:chOff x="0" y="0"/>
          <a:chExt cx="0" cy="0"/>
        </a:xfrm>
      </p:grpSpPr>
      <p:sp>
        <p:nvSpPr>
          <p:cNvPr id="703" name="Google Shape;703;p5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Users and Privileges – Modify Permissions</a:t>
            </a:r>
            <a:endParaRPr/>
          </a:p>
        </p:txBody>
      </p:sp>
      <p:sp>
        <p:nvSpPr>
          <p:cNvPr id="704" name="Google Shape;704;p5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You can only change permission on files you own, while root can change permissions on any file of the system.</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To change permissions, use the commands:</a:t>
            </a:r>
            <a:endParaRPr/>
          </a:p>
          <a:p>
            <a:pPr indent="-342900" lvl="0" marL="342900" rtl="0" algn="l">
              <a:spcBef>
                <a:spcPts val="400"/>
              </a:spcBef>
              <a:spcAft>
                <a:spcPts val="0"/>
              </a:spcAft>
              <a:buClr>
                <a:schemeClr val="dk1"/>
              </a:buClr>
              <a:buSzPts val="2000"/>
              <a:buChar char="•"/>
            </a:pPr>
            <a:r>
              <a:rPr b="0" lang="es-ES" u="none"/>
              <a:t>`chmod` – change permissions</a:t>
            </a:r>
            <a:endParaRPr/>
          </a:p>
          <a:p>
            <a:pPr indent="-342900" lvl="0" marL="342900" rtl="0" algn="l">
              <a:spcBef>
                <a:spcPts val="400"/>
              </a:spcBef>
              <a:spcAft>
                <a:spcPts val="0"/>
              </a:spcAft>
              <a:buClr>
                <a:schemeClr val="dk1"/>
              </a:buClr>
              <a:buSzPts val="2000"/>
              <a:buChar char="•"/>
            </a:pPr>
            <a:r>
              <a:rPr b="0" lang="es-ES" u="none"/>
              <a:t>`chown` - change owner</a:t>
            </a:r>
            <a:endParaRPr/>
          </a:p>
          <a:p>
            <a:pPr indent="-215900" lvl="0" marL="34290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Permissions are usually managed in octal format, where every 3 characters group belonging to a set of permissions translates to a number ranging from 0 (---) to 7 (rwx), where r=4, w=2, and x=1. </a:t>
            </a:r>
            <a:endParaRPr/>
          </a:p>
        </p:txBody>
      </p:sp>
      <p:sp>
        <p:nvSpPr>
          <p:cNvPr id="705" name="Google Shape;705;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706" name="Google Shape;706;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07" name="Google Shape;707;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Index</a:t>
            </a:r>
            <a:endParaRPr/>
          </a:p>
        </p:txBody>
      </p:sp>
      <p:sp>
        <p:nvSpPr>
          <p:cNvPr id="714" name="Google Shape;714;p5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environment review:</a:t>
            </a:r>
            <a:endParaRPr/>
          </a:p>
          <a:p>
            <a:pPr indent="-342900" lvl="0" marL="342900" rtl="0" algn="l">
              <a:lnSpc>
                <a:spcPct val="150000"/>
              </a:lnSpc>
              <a:spcBef>
                <a:spcPts val="400"/>
              </a:spcBef>
              <a:spcAft>
                <a:spcPts val="0"/>
              </a:spcAft>
              <a:buClr>
                <a:schemeClr val="dk1"/>
              </a:buClr>
              <a:buSzPts val="2000"/>
              <a:buChar char="•"/>
            </a:pPr>
            <a:r>
              <a:rPr b="0" lang="es-ES" u="none"/>
              <a:t>Linux OS</a:t>
            </a:r>
            <a:endParaRPr/>
          </a:p>
          <a:p>
            <a:pPr indent="-342900" lvl="0" marL="342900" rtl="0" algn="l">
              <a:lnSpc>
                <a:spcPct val="150000"/>
              </a:lnSpc>
              <a:spcBef>
                <a:spcPts val="400"/>
              </a:spcBef>
              <a:spcAft>
                <a:spcPts val="0"/>
              </a:spcAft>
              <a:buClr>
                <a:schemeClr val="dk1"/>
              </a:buClr>
              <a:buSzPts val="2000"/>
              <a:buChar char="•"/>
            </a:pPr>
            <a:r>
              <a:rPr b="0" lang="es-ES" u="none"/>
              <a:t>Linux file system</a:t>
            </a:r>
            <a:endParaRPr/>
          </a:p>
          <a:p>
            <a:pPr indent="-342900" lvl="0" marL="342900" rtl="0" algn="l">
              <a:lnSpc>
                <a:spcPct val="150000"/>
              </a:lnSpc>
              <a:spcBef>
                <a:spcPts val="400"/>
              </a:spcBef>
              <a:spcAft>
                <a:spcPts val="0"/>
              </a:spcAft>
              <a:buClr>
                <a:schemeClr val="dk1"/>
              </a:buClr>
              <a:buSzPts val="2000"/>
              <a:buChar char="•"/>
            </a:pPr>
            <a:r>
              <a:rPr b="0" lang="es-ES" u="none"/>
              <a:t>Linux users and privileges</a:t>
            </a:r>
            <a:endParaRPr/>
          </a:p>
          <a:p>
            <a:pPr indent="-342900" lvl="0" marL="342900" rtl="0" algn="l">
              <a:lnSpc>
                <a:spcPct val="150000"/>
              </a:lnSpc>
              <a:spcBef>
                <a:spcPts val="400"/>
              </a:spcBef>
              <a:spcAft>
                <a:spcPts val="0"/>
              </a:spcAft>
              <a:buClr>
                <a:schemeClr val="dk1"/>
              </a:buClr>
              <a:buSzPts val="2000"/>
              <a:buChar char="•"/>
            </a:pPr>
            <a:r>
              <a:rPr b="0" lang="es-ES" u="none"/>
              <a:t>Basic commands</a:t>
            </a:r>
            <a:endParaRPr/>
          </a:p>
          <a:p>
            <a:pPr indent="-342900" lvl="0" marL="342900" rtl="0" algn="l">
              <a:lnSpc>
                <a:spcPct val="150000"/>
              </a:lnSpc>
              <a:spcBef>
                <a:spcPts val="400"/>
              </a:spcBef>
              <a:spcAft>
                <a:spcPts val="0"/>
              </a:spcAft>
              <a:buClr>
                <a:schemeClr val="dk1"/>
              </a:buClr>
              <a:buSzPts val="2000"/>
              <a:buChar char="•"/>
            </a:pPr>
            <a:r>
              <a:rPr b="0" lang="es-ES" u="none"/>
              <a:t>Command line syntax</a:t>
            </a:r>
            <a:endParaRPr/>
          </a:p>
          <a:p>
            <a:pPr indent="0" lvl="0" marL="0" rtl="0" algn="l">
              <a:spcBef>
                <a:spcPts val="400"/>
              </a:spcBef>
              <a:spcAft>
                <a:spcPts val="0"/>
              </a:spcAft>
              <a:buClr>
                <a:schemeClr val="dk1"/>
              </a:buClr>
              <a:buSzPts val="2000"/>
              <a:buNone/>
            </a:pPr>
            <a:r>
              <a:t/>
            </a:r>
            <a:endParaRPr/>
          </a:p>
        </p:txBody>
      </p:sp>
      <p:sp>
        <p:nvSpPr>
          <p:cNvPr id="715" name="Google Shape;715;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716" name="Google Shape;716;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17" name="Google Shape;71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718" name="Google Shape;718;p51"/>
          <p:cNvSpPr/>
          <p:nvPr/>
        </p:nvSpPr>
        <p:spPr>
          <a:xfrm>
            <a:off x="479770" y="4077072"/>
            <a:ext cx="4092230"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III</a:t>
            </a:r>
            <a:endParaRPr/>
          </a:p>
        </p:txBody>
      </p:sp>
      <p:sp>
        <p:nvSpPr>
          <p:cNvPr id="725" name="Google Shape;725;p52"/>
          <p:cNvSpPr txBox="1"/>
          <p:nvPr>
            <p:ph idx="1" type="body"/>
          </p:nvPr>
        </p:nvSpPr>
        <p:spPr>
          <a:xfrm>
            <a:off x="601216" y="2996951"/>
            <a:ext cx="4330824" cy="115212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0" lang="es-ES" u="none"/>
              <a:t>Program that provides the traditional, text-only user interface.</a:t>
            </a:r>
            <a:endParaRPr b="0" u="none"/>
          </a:p>
        </p:txBody>
      </p:sp>
      <p:sp>
        <p:nvSpPr>
          <p:cNvPr id="726" name="Google Shape;72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727" name="Google Shape;72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28" name="Google Shape;728;p52"/>
          <p:cNvSpPr/>
          <p:nvPr/>
        </p:nvSpPr>
        <p:spPr>
          <a:xfrm>
            <a:off x="766614" y="2060848"/>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729" name="Google Shape;729;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cxnSp>
        <p:nvCxnSpPr>
          <p:cNvPr id="730" name="Google Shape;730;p52"/>
          <p:cNvCxnSpPr/>
          <p:nvPr/>
        </p:nvCxnSpPr>
        <p:spPr>
          <a:xfrm flipH="1" rot="10800000">
            <a:off x="5076056" y="2348880"/>
            <a:ext cx="576064" cy="648071"/>
          </a:xfrm>
          <a:prstGeom prst="straightConnector1">
            <a:avLst/>
          </a:prstGeom>
          <a:noFill/>
          <a:ln cap="flat" cmpd="sng" w="9525">
            <a:solidFill>
              <a:srgbClr val="4A7DBA"/>
            </a:solidFill>
            <a:prstDash val="solid"/>
            <a:round/>
            <a:headEnd len="sm" w="sm" type="none"/>
            <a:tailEnd len="med" w="med" type="triangle"/>
          </a:ln>
        </p:spPr>
      </p:cxnSp>
      <p:cxnSp>
        <p:nvCxnSpPr>
          <p:cNvPr id="731" name="Google Shape;731;p52"/>
          <p:cNvCxnSpPr/>
          <p:nvPr/>
        </p:nvCxnSpPr>
        <p:spPr>
          <a:xfrm>
            <a:off x="5076056" y="2996951"/>
            <a:ext cx="0" cy="1152129"/>
          </a:xfrm>
          <a:prstGeom prst="straightConnector1">
            <a:avLst/>
          </a:prstGeom>
          <a:noFill/>
          <a:ln cap="flat" cmpd="sng" w="9525">
            <a:solidFill>
              <a:srgbClr val="4A7DBA"/>
            </a:solidFill>
            <a:prstDash val="solid"/>
            <a:round/>
            <a:headEnd len="sm" w="sm" type="none"/>
            <a:tailEnd len="med" w="med" type="triangle"/>
          </a:ln>
        </p:spPr>
      </p:cxnSp>
      <p:sp>
        <p:nvSpPr>
          <p:cNvPr id="732" name="Google Shape;732;p52"/>
          <p:cNvSpPr txBox="1"/>
          <p:nvPr/>
        </p:nvSpPr>
        <p:spPr>
          <a:xfrm>
            <a:off x="5648671" y="2114853"/>
            <a:ext cx="3038115" cy="2093743"/>
          </a:xfrm>
          <a:prstGeom prst="rect">
            <a:avLst/>
          </a:prstGeom>
          <a:noFill/>
          <a:ln cap="flat" cmpd="sng" w="57150">
            <a:solidFill>
              <a:srgbClr val="8CB3E3"/>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just">
              <a:spcBef>
                <a:spcPts val="0"/>
              </a:spcBef>
              <a:spcAft>
                <a:spcPts val="0"/>
              </a:spcAft>
              <a:buClr>
                <a:schemeClr val="dk1"/>
              </a:buClr>
              <a:buSzPts val="2000"/>
              <a:buFont typeface="Arial"/>
              <a:buNone/>
            </a:pPr>
            <a:r>
              <a:rPr b="0" lang="es-ES" sz="2000" u="none">
                <a:solidFill>
                  <a:schemeClr val="dk1"/>
                </a:solidFill>
                <a:latin typeface="Consolas"/>
                <a:ea typeface="Consolas"/>
                <a:cs typeface="Consolas"/>
                <a:sym typeface="Consolas"/>
              </a:rPr>
              <a:t>Command line</a:t>
            </a:r>
            <a:endParaRPr/>
          </a:p>
        </p:txBody>
      </p:sp>
      <p:sp>
        <p:nvSpPr>
          <p:cNvPr id="733" name="Google Shape;733;p52"/>
          <p:cNvSpPr txBox="1"/>
          <p:nvPr/>
        </p:nvSpPr>
        <p:spPr>
          <a:xfrm>
            <a:off x="3347863" y="4208596"/>
            <a:ext cx="3456385" cy="468054"/>
          </a:xfrm>
          <a:prstGeom prst="rect">
            <a:avLst/>
          </a:prstGeom>
          <a:noFill/>
          <a:ln cap="flat" cmpd="sng" w="38100">
            <a:solidFill>
              <a:srgbClr val="8CB3E3"/>
            </a:solidFill>
            <a:prstDash val="solid"/>
            <a:round/>
            <a:headEnd len="sm" w="sm" type="none"/>
            <a:tailEnd len="sm" w="sm" type="none"/>
          </a:ln>
        </p:spPr>
        <p:txBody>
          <a:bodyPr anchorCtr="0" anchor="t" bIns="45700" lIns="91425" spcFirstLastPara="1" rIns="91425" wrap="square" tIns="45700">
            <a:normAutofit fontScale="92500"/>
          </a:bodyPr>
          <a:lstStyle/>
          <a:p>
            <a:pPr indent="0" lvl="0" marL="0" marR="0" rtl="0" algn="just">
              <a:spcBef>
                <a:spcPts val="0"/>
              </a:spcBef>
              <a:spcAft>
                <a:spcPts val="0"/>
              </a:spcAft>
              <a:buClr>
                <a:schemeClr val="dk1"/>
              </a:buClr>
              <a:buSzPct val="100000"/>
              <a:buFont typeface="Arial"/>
              <a:buNone/>
            </a:pPr>
            <a:r>
              <a:rPr b="0" lang="es-ES" sz="2000" u="none">
                <a:solidFill>
                  <a:schemeClr val="dk1"/>
                </a:solidFill>
                <a:latin typeface="Consolas"/>
                <a:ea typeface="Consolas"/>
                <a:cs typeface="Consolas"/>
                <a:sym typeface="Consolas"/>
              </a:rPr>
              <a:t>Graphical user interface</a:t>
            </a:r>
            <a:endParaRPr/>
          </a:p>
        </p:txBody>
      </p:sp>
      <p:pic>
        <p:nvPicPr>
          <p:cNvPr descr="Texto&#10;&#10;Descripción generada automáticamente" id="734" name="Google Shape;734;p52"/>
          <p:cNvPicPr preferRelativeResize="0"/>
          <p:nvPr/>
        </p:nvPicPr>
        <p:blipFill rotWithShape="1">
          <a:blip r:embed="rId3">
            <a:alphaModFix/>
          </a:blip>
          <a:srcRect b="0" l="0" r="0" t="0"/>
          <a:stretch/>
        </p:blipFill>
        <p:spPr>
          <a:xfrm>
            <a:off x="5792688" y="2679780"/>
            <a:ext cx="2727442" cy="1424379"/>
          </a:xfrm>
          <a:prstGeom prst="rect">
            <a:avLst/>
          </a:prstGeom>
          <a:noFill/>
          <a:ln>
            <a:noFill/>
          </a:ln>
        </p:spPr>
      </p:pic>
      <p:pic>
        <p:nvPicPr>
          <p:cNvPr id="735" name="Google Shape;735;p52"/>
          <p:cNvPicPr preferRelativeResize="0"/>
          <p:nvPr/>
        </p:nvPicPr>
        <p:blipFill rotWithShape="1">
          <a:blip r:embed="rId4">
            <a:alphaModFix/>
          </a:blip>
          <a:srcRect b="0" l="0" r="0" t="0"/>
          <a:stretch/>
        </p:blipFill>
        <p:spPr>
          <a:xfrm>
            <a:off x="3636640" y="4787837"/>
            <a:ext cx="2590800" cy="1457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286385" lvl="0" marL="299085" rtl="0" algn="l">
              <a:lnSpc>
                <a:spcPct val="100000"/>
              </a:lnSpc>
              <a:spcBef>
                <a:spcPts val="0"/>
              </a:spcBef>
              <a:spcAft>
                <a:spcPts val="0"/>
              </a:spcAft>
              <a:buClr>
                <a:schemeClr val="dk1"/>
              </a:buClr>
              <a:buSzPts val="1800"/>
              <a:buFont typeface="Arial"/>
              <a:buChar char="•"/>
            </a:pPr>
            <a:r>
              <a:rPr b="0" lang="es-ES" sz="1800" u="none"/>
              <a:t>Shell waits for the user to write commands in a line called prompt.</a:t>
            </a:r>
            <a:endParaRPr/>
          </a:p>
          <a:p>
            <a:pPr indent="-286385" lvl="0" marL="299085" rtl="0" algn="l">
              <a:lnSpc>
                <a:spcPct val="100000"/>
              </a:lnSpc>
              <a:spcBef>
                <a:spcPts val="360"/>
              </a:spcBef>
              <a:spcAft>
                <a:spcPts val="0"/>
              </a:spcAft>
              <a:buClr>
                <a:schemeClr val="dk1"/>
              </a:buClr>
              <a:buSzPts val="1800"/>
              <a:buFont typeface="Arial"/>
              <a:buChar char="•"/>
            </a:pPr>
            <a:r>
              <a:rPr b="0" lang="es-ES" sz="1800" u="none"/>
              <a:t>Prompt line gives some important information that can be easily understood:</a:t>
            </a:r>
            <a:endParaRPr/>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0" lvl="0" marL="12700" rtl="0" algn="l">
              <a:lnSpc>
                <a:spcPct val="100000"/>
              </a:lnSpc>
              <a:spcBef>
                <a:spcPts val="360"/>
              </a:spcBef>
              <a:spcAft>
                <a:spcPts val="0"/>
              </a:spcAft>
              <a:buClr>
                <a:schemeClr val="dk1"/>
              </a:buClr>
              <a:buSzPts val="1800"/>
              <a:buNone/>
            </a:pPr>
            <a:r>
              <a:t/>
            </a:r>
            <a:endParaRPr b="0" sz="1800" u="none"/>
          </a:p>
          <a:p>
            <a:pPr indent="-159384" lvl="0" marL="299085" rtl="0" algn="l">
              <a:lnSpc>
                <a:spcPct val="100000"/>
              </a:lnSpc>
              <a:spcBef>
                <a:spcPts val="400"/>
              </a:spcBef>
              <a:spcAft>
                <a:spcPts val="0"/>
              </a:spcAft>
              <a:buClr>
                <a:schemeClr val="dk1"/>
              </a:buClr>
              <a:buSzPts val="2000"/>
              <a:buFont typeface="Arial"/>
              <a:buNone/>
            </a:pPr>
            <a:r>
              <a:t/>
            </a:r>
            <a:endParaRPr b="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286385" lvl="0" marL="299085" rtl="0" algn="l">
              <a:lnSpc>
                <a:spcPct val="100000"/>
              </a:lnSpc>
              <a:spcBef>
                <a:spcPts val="360"/>
              </a:spcBef>
              <a:spcAft>
                <a:spcPts val="0"/>
              </a:spcAft>
              <a:buClr>
                <a:schemeClr val="dk1"/>
              </a:buClr>
              <a:buSzPts val="1800"/>
              <a:buFont typeface="Arial"/>
              <a:buChar char="•"/>
            </a:pPr>
            <a:r>
              <a:rPr b="0" lang="es-ES" sz="1800" u="none"/>
              <a:t>This example prompt gives the information that the user is profesor, which has no admin privileges, which is connected to VM-NGS01 machine, and whose directory where the user is located is the folder Documentos.</a:t>
            </a:r>
            <a:endParaRPr b="0" u="none"/>
          </a:p>
        </p:txBody>
      </p:sp>
      <p:sp>
        <p:nvSpPr>
          <p:cNvPr id="741" name="Google Shape;74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pSp>
        <p:nvGrpSpPr>
          <p:cNvPr id="742" name="Google Shape;742;p53"/>
          <p:cNvGrpSpPr/>
          <p:nvPr/>
        </p:nvGrpSpPr>
        <p:grpSpPr>
          <a:xfrm>
            <a:off x="901217" y="3125355"/>
            <a:ext cx="8402632" cy="1671797"/>
            <a:chOff x="1176528" y="3078985"/>
            <a:chExt cx="8402632" cy="1671797"/>
          </a:xfrm>
        </p:grpSpPr>
        <p:sp>
          <p:nvSpPr>
            <p:cNvPr id="743" name="Google Shape;743;p53"/>
            <p:cNvSpPr/>
            <p:nvPr/>
          </p:nvSpPr>
          <p:spPr>
            <a:xfrm>
              <a:off x="4277989" y="3328414"/>
              <a:ext cx="470534" cy="135890"/>
            </a:xfrm>
            <a:custGeom>
              <a:rect b="b" l="l" r="r" t="t"/>
              <a:pathLst>
                <a:path extrusionOk="0" h="135889" w="470535">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extrusionOk="0" h="135889" w="470535">
                  <a:moveTo>
                    <a:pt x="413573" y="77647"/>
                  </a:moveTo>
                  <a:lnTo>
                    <a:pt x="386884" y="88146"/>
                  </a:lnTo>
                  <a:lnTo>
                    <a:pt x="439673" y="96255"/>
                  </a:lnTo>
                  <a:lnTo>
                    <a:pt x="440148" y="93207"/>
                  </a:lnTo>
                  <a:lnTo>
                    <a:pt x="432815" y="93207"/>
                  </a:lnTo>
                  <a:lnTo>
                    <a:pt x="413573" y="77647"/>
                  </a:lnTo>
                  <a:close/>
                </a:path>
                <a:path extrusionOk="0" h="135889" w="470535">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extrusionOk="0" h="135889" w="470535">
                  <a:moveTo>
                    <a:pt x="436625" y="68579"/>
                  </a:moveTo>
                  <a:lnTo>
                    <a:pt x="413573" y="77647"/>
                  </a:lnTo>
                  <a:lnTo>
                    <a:pt x="432815" y="93207"/>
                  </a:lnTo>
                  <a:lnTo>
                    <a:pt x="436625" y="68579"/>
                  </a:lnTo>
                  <a:close/>
                </a:path>
                <a:path extrusionOk="0" h="135889" w="470535">
                  <a:moveTo>
                    <a:pt x="443986" y="68579"/>
                  </a:moveTo>
                  <a:lnTo>
                    <a:pt x="436625" y="68579"/>
                  </a:lnTo>
                  <a:lnTo>
                    <a:pt x="432815" y="93207"/>
                  </a:lnTo>
                  <a:lnTo>
                    <a:pt x="440148" y="93207"/>
                  </a:lnTo>
                  <a:lnTo>
                    <a:pt x="443986" y="68579"/>
                  </a:lnTo>
                  <a:close/>
                </a:path>
                <a:path extrusionOk="0" h="135889" w="470535">
                  <a:moveTo>
                    <a:pt x="4328" y="0"/>
                  </a:moveTo>
                  <a:lnTo>
                    <a:pt x="0" y="28712"/>
                  </a:lnTo>
                  <a:lnTo>
                    <a:pt x="386884" y="88146"/>
                  </a:lnTo>
                  <a:lnTo>
                    <a:pt x="413573" y="77647"/>
                  </a:lnTo>
                  <a:lnTo>
                    <a:pt x="391191" y="59548"/>
                  </a:lnTo>
                  <a:lnTo>
                    <a:pt x="4328" y="0"/>
                  </a:lnTo>
                  <a:close/>
                </a:path>
                <a:path extrusionOk="0" h="135889" w="470535">
                  <a:moveTo>
                    <a:pt x="391191" y="59548"/>
                  </a:moveTo>
                  <a:lnTo>
                    <a:pt x="413573" y="77647"/>
                  </a:lnTo>
                  <a:lnTo>
                    <a:pt x="436625" y="68579"/>
                  </a:lnTo>
                  <a:lnTo>
                    <a:pt x="443986" y="68579"/>
                  </a:lnTo>
                  <a:lnTo>
                    <a:pt x="444124" y="67696"/>
                  </a:lnTo>
                  <a:lnTo>
                    <a:pt x="391191" y="5954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53"/>
            <p:cNvSpPr/>
            <p:nvPr/>
          </p:nvSpPr>
          <p:spPr>
            <a:xfrm>
              <a:off x="1176528" y="3200400"/>
              <a:ext cx="3019043" cy="2773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53"/>
            <p:cNvSpPr/>
            <p:nvPr/>
          </p:nvSpPr>
          <p:spPr>
            <a:xfrm>
              <a:off x="1553586" y="3487551"/>
              <a:ext cx="134620" cy="864235"/>
            </a:xfrm>
            <a:custGeom>
              <a:rect b="b" l="l" r="r" t="t"/>
              <a:pathLst>
                <a:path extrusionOk="0" h="864235" w="134619">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extrusionOk="0" h="864235" w="134619">
                  <a:moveTo>
                    <a:pt x="52709" y="781895"/>
                  </a:moveTo>
                  <a:lnTo>
                    <a:pt x="52709" y="835283"/>
                  </a:lnTo>
                  <a:lnTo>
                    <a:pt x="81665" y="835283"/>
                  </a:lnTo>
                  <a:lnTo>
                    <a:pt x="81665" y="828044"/>
                  </a:lnTo>
                  <a:lnTo>
                    <a:pt x="54745" y="828044"/>
                  </a:lnTo>
                  <a:lnTo>
                    <a:pt x="67187" y="806715"/>
                  </a:lnTo>
                  <a:lnTo>
                    <a:pt x="52709" y="781895"/>
                  </a:lnTo>
                  <a:close/>
                </a:path>
                <a:path extrusionOk="0" h="864235" w="134619">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extrusionOk="0" h="864235" w="134619">
                  <a:moveTo>
                    <a:pt x="67187" y="806715"/>
                  </a:moveTo>
                  <a:lnTo>
                    <a:pt x="54745" y="828044"/>
                  </a:lnTo>
                  <a:lnTo>
                    <a:pt x="79628" y="828044"/>
                  </a:lnTo>
                  <a:lnTo>
                    <a:pt x="67187" y="806715"/>
                  </a:lnTo>
                  <a:close/>
                </a:path>
                <a:path extrusionOk="0" h="864235" w="134619">
                  <a:moveTo>
                    <a:pt x="81665" y="781895"/>
                  </a:moveTo>
                  <a:lnTo>
                    <a:pt x="67187" y="806715"/>
                  </a:lnTo>
                  <a:lnTo>
                    <a:pt x="79628" y="828044"/>
                  </a:lnTo>
                  <a:lnTo>
                    <a:pt x="81665" y="828044"/>
                  </a:lnTo>
                  <a:lnTo>
                    <a:pt x="81665" y="781895"/>
                  </a:lnTo>
                  <a:close/>
                </a:path>
                <a:path extrusionOk="0" h="864235" w="134619">
                  <a:moveTo>
                    <a:pt x="81665" y="0"/>
                  </a:moveTo>
                  <a:lnTo>
                    <a:pt x="52709" y="0"/>
                  </a:lnTo>
                  <a:lnTo>
                    <a:pt x="52709" y="781895"/>
                  </a:lnTo>
                  <a:lnTo>
                    <a:pt x="67187" y="806715"/>
                  </a:lnTo>
                  <a:lnTo>
                    <a:pt x="81665" y="781895"/>
                  </a:lnTo>
                  <a:lnTo>
                    <a:pt x="816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53"/>
            <p:cNvSpPr/>
            <p:nvPr/>
          </p:nvSpPr>
          <p:spPr>
            <a:xfrm>
              <a:off x="2254376" y="3483984"/>
              <a:ext cx="195580" cy="579755"/>
            </a:xfrm>
            <a:custGeom>
              <a:rect b="b" l="l" r="r" t="t"/>
              <a:pathLst>
                <a:path extrusionOk="0" h="579754" w="195580">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extrusionOk="0" h="579754" w="195580">
                  <a:moveTo>
                    <a:pt x="124172" y="503352"/>
                  </a:moveTo>
                  <a:lnTo>
                    <a:pt x="137159" y="555254"/>
                  </a:lnTo>
                  <a:lnTo>
                    <a:pt x="165222" y="548274"/>
                  </a:lnTo>
                  <a:lnTo>
                    <a:pt x="165093" y="547756"/>
                  </a:lnTo>
                  <a:lnTo>
                    <a:pt x="137291" y="547756"/>
                  </a:lnTo>
                  <a:lnTo>
                    <a:pt x="144217" y="523899"/>
                  </a:lnTo>
                  <a:lnTo>
                    <a:pt x="124172" y="503352"/>
                  </a:lnTo>
                  <a:close/>
                </a:path>
                <a:path extrusionOk="0" h="579754" w="195580">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extrusionOk="0" h="579754" w="195580">
                  <a:moveTo>
                    <a:pt x="144217" y="523899"/>
                  </a:moveTo>
                  <a:lnTo>
                    <a:pt x="137291" y="547756"/>
                  </a:lnTo>
                  <a:lnTo>
                    <a:pt x="161543" y="541660"/>
                  </a:lnTo>
                  <a:lnTo>
                    <a:pt x="144217" y="523899"/>
                  </a:lnTo>
                  <a:close/>
                </a:path>
                <a:path extrusionOk="0" h="579754" w="195580">
                  <a:moveTo>
                    <a:pt x="152232" y="496296"/>
                  </a:moveTo>
                  <a:lnTo>
                    <a:pt x="144217" y="523899"/>
                  </a:lnTo>
                  <a:lnTo>
                    <a:pt x="161543" y="541660"/>
                  </a:lnTo>
                  <a:lnTo>
                    <a:pt x="137291" y="547756"/>
                  </a:lnTo>
                  <a:lnTo>
                    <a:pt x="165093" y="547756"/>
                  </a:lnTo>
                  <a:lnTo>
                    <a:pt x="152232" y="496296"/>
                  </a:lnTo>
                  <a:close/>
                </a:path>
                <a:path extrusionOk="0" h="579754" w="195580">
                  <a:moveTo>
                    <a:pt x="28193" y="0"/>
                  </a:moveTo>
                  <a:lnTo>
                    <a:pt x="0" y="7132"/>
                  </a:lnTo>
                  <a:lnTo>
                    <a:pt x="124172" y="503352"/>
                  </a:lnTo>
                  <a:lnTo>
                    <a:pt x="144217" y="523899"/>
                  </a:lnTo>
                  <a:lnTo>
                    <a:pt x="152232" y="496296"/>
                  </a:lnTo>
                  <a:lnTo>
                    <a:pt x="281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53"/>
            <p:cNvSpPr/>
            <p:nvPr/>
          </p:nvSpPr>
          <p:spPr>
            <a:xfrm>
              <a:off x="3509009" y="3477767"/>
              <a:ext cx="273050" cy="297815"/>
            </a:xfrm>
            <a:custGeom>
              <a:rect b="b" l="l" r="r" t="t"/>
              <a:pathLst>
                <a:path extrusionOk="0" h="297814" w="273050">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extrusionOk="0" h="297814" w="273050">
                  <a:moveTo>
                    <a:pt x="206466" y="246696"/>
                  </a:moveTo>
                  <a:lnTo>
                    <a:pt x="242437" y="286268"/>
                  </a:lnTo>
                  <a:lnTo>
                    <a:pt x="249828" y="279532"/>
                  </a:lnTo>
                  <a:lnTo>
                    <a:pt x="238902" y="279532"/>
                  </a:lnTo>
                  <a:lnTo>
                    <a:pt x="233763" y="255304"/>
                  </a:lnTo>
                  <a:lnTo>
                    <a:pt x="206466" y="246696"/>
                  </a:lnTo>
                  <a:close/>
                </a:path>
                <a:path extrusionOk="0" h="297814" w="273050">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extrusionOk="0" h="297814" w="273050">
                  <a:moveTo>
                    <a:pt x="233763" y="255304"/>
                  </a:moveTo>
                  <a:lnTo>
                    <a:pt x="238902" y="279532"/>
                  </a:lnTo>
                  <a:lnTo>
                    <a:pt x="257434" y="262768"/>
                  </a:lnTo>
                  <a:lnTo>
                    <a:pt x="233763" y="255304"/>
                  </a:lnTo>
                  <a:close/>
                </a:path>
                <a:path extrusionOk="0" h="297814" w="273050">
                  <a:moveTo>
                    <a:pt x="227812" y="227243"/>
                  </a:moveTo>
                  <a:lnTo>
                    <a:pt x="233763" y="255304"/>
                  </a:lnTo>
                  <a:lnTo>
                    <a:pt x="257434" y="262768"/>
                  </a:lnTo>
                  <a:lnTo>
                    <a:pt x="238902" y="279532"/>
                  </a:lnTo>
                  <a:lnTo>
                    <a:pt x="249828" y="279532"/>
                  </a:lnTo>
                  <a:lnTo>
                    <a:pt x="263773" y="266821"/>
                  </a:lnTo>
                  <a:lnTo>
                    <a:pt x="227812" y="227243"/>
                  </a:lnTo>
                  <a:close/>
                </a:path>
                <a:path extrusionOk="0" h="297814" w="273050">
                  <a:moveTo>
                    <a:pt x="21335" y="0"/>
                  </a:moveTo>
                  <a:lnTo>
                    <a:pt x="0" y="19568"/>
                  </a:lnTo>
                  <a:lnTo>
                    <a:pt x="206466" y="246696"/>
                  </a:lnTo>
                  <a:lnTo>
                    <a:pt x="233763" y="255304"/>
                  </a:lnTo>
                  <a:lnTo>
                    <a:pt x="227812" y="22724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53"/>
            <p:cNvSpPr txBox="1"/>
            <p:nvPr/>
          </p:nvSpPr>
          <p:spPr>
            <a:xfrm>
              <a:off x="2292985" y="4104451"/>
              <a:ext cx="67163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olas"/>
                  <a:ea typeface="Consolas"/>
                  <a:cs typeface="Consolas"/>
                  <a:sym typeface="Consolas"/>
                </a:rPr>
                <a:t>Hostname (machine’s name)</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53"/>
            <p:cNvSpPr txBox="1"/>
            <p:nvPr/>
          </p:nvSpPr>
          <p:spPr>
            <a:xfrm>
              <a:off x="3713362" y="3802092"/>
              <a:ext cx="5865798"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Current directory (pwd)</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53"/>
            <p:cNvSpPr txBox="1"/>
            <p:nvPr/>
          </p:nvSpPr>
          <p:spPr>
            <a:xfrm>
              <a:off x="4721570" y="3078985"/>
              <a:ext cx="4069768"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b="1" lang="es-ES" sz="1800">
                  <a:solidFill>
                    <a:schemeClr val="dk1"/>
                  </a:solidFill>
                  <a:latin typeface="Consolas"/>
                  <a:ea typeface="Consolas"/>
                  <a:cs typeface="Consolas"/>
                  <a:sym typeface="Consolas"/>
                </a:rPr>
                <a:t>$ </a:t>
              </a:r>
              <a:r>
                <a:rPr lang="es-ES" sz="1800">
                  <a:solidFill>
                    <a:schemeClr val="dk1"/>
                  </a:solidFill>
                  <a:latin typeface="Consolas"/>
                  <a:ea typeface="Consolas"/>
                  <a:cs typeface="Consolas"/>
                  <a:sym typeface="Consolas"/>
                </a:rPr>
                <a:t>no privileges</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rPr b="1" lang="es-ES" sz="1800">
                  <a:solidFill>
                    <a:schemeClr val="dk1"/>
                  </a:solidFill>
                  <a:latin typeface="Consolas"/>
                  <a:ea typeface="Consolas"/>
                  <a:cs typeface="Consolas"/>
                  <a:sym typeface="Consolas"/>
                </a:rPr>
                <a:t># </a:t>
              </a:r>
              <a:r>
                <a:rPr lang="es-ES" sz="1800">
                  <a:solidFill>
                    <a:schemeClr val="dk1"/>
                  </a:solidFill>
                  <a:latin typeface="Consolas"/>
                  <a:ea typeface="Consolas"/>
                  <a:cs typeface="Consolas"/>
                  <a:sym typeface="Consolas"/>
                </a:rPr>
                <a:t>privileges</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1" name="Google Shape;751;p53"/>
          <p:cNvSpPr txBox="1"/>
          <p:nvPr/>
        </p:nvSpPr>
        <p:spPr>
          <a:xfrm>
            <a:off x="1111021" y="4437112"/>
            <a:ext cx="46540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User name</a:t>
            </a:r>
            <a:endParaRPr sz="1800">
              <a:solidFill>
                <a:schemeClr val="dk1"/>
              </a:solidFill>
              <a:latin typeface="Calibri"/>
              <a:ea typeface="Calibri"/>
              <a:cs typeface="Calibri"/>
              <a:sym typeface="Calibri"/>
            </a:endParaRPr>
          </a:p>
        </p:txBody>
      </p:sp>
      <p:sp>
        <p:nvSpPr>
          <p:cNvPr id="752" name="Google Shape;75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753" name="Google Shape;75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754" name="Google Shape;754;p5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 – Shell’s prompt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a:p>
        </p:txBody>
      </p:sp>
      <p:sp>
        <p:nvSpPr>
          <p:cNvPr id="761" name="Google Shape;761;p5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50000"/>
              </a:lnSpc>
              <a:spcBef>
                <a:spcPts val="0"/>
              </a:spcBef>
              <a:spcAft>
                <a:spcPts val="0"/>
              </a:spcAft>
              <a:buClr>
                <a:schemeClr val="dk1"/>
              </a:buClr>
              <a:buSzPct val="100000"/>
              <a:buChar char="•"/>
            </a:pPr>
            <a:r>
              <a:rPr lang="es-ES" u="none"/>
              <a:t>`pwd` </a:t>
            </a:r>
            <a:r>
              <a:rPr b="0" lang="es-ES" u="none"/>
              <a:t>- display your present working directory</a:t>
            </a:r>
            <a:endParaRPr u="none"/>
          </a:p>
          <a:p>
            <a:pPr indent="-342900" lvl="0" marL="342900" rtl="0" algn="l">
              <a:lnSpc>
                <a:spcPct val="150000"/>
              </a:lnSpc>
              <a:spcBef>
                <a:spcPts val="370"/>
              </a:spcBef>
              <a:spcAft>
                <a:spcPts val="0"/>
              </a:spcAft>
              <a:buClr>
                <a:schemeClr val="dk1"/>
              </a:buClr>
              <a:buSzPct val="100000"/>
              <a:buChar char="•"/>
            </a:pPr>
            <a:r>
              <a:rPr lang="es-ES" u="none"/>
              <a:t>`ls`</a:t>
            </a:r>
            <a:r>
              <a:rPr b="0" lang="es-ES" u="none"/>
              <a:t>- list contents</a:t>
            </a:r>
            <a:endParaRPr u="none"/>
          </a:p>
          <a:p>
            <a:pPr indent="-342900" lvl="0" marL="342900" rtl="0" algn="l">
              <a:lnSpc>
                <a:spcPct val="150000"/>
              </a:lnSpc>
              <a:spcBef>
                <a:spcPts val="370"/>
              </a:spcBef>
              <a:spcAft>
                <a:spcPts val="0"/>
              </a:spcAft>
              <a:buClr>
                <a:schemeClr val="dk1"/>
              </a:buClr>
              <a:buSzPct val="100000"/>
              <a:buChar char="•"/>
            </a:pPr>
            <a:r>
              <a:rPr lang="es-ES" u="none"/>
              <a:t>`cd`</a:t>
            </a:r>
            <a:r>
              <a:rPr b="0" lang="es-ES" u="none"/>
              <a:t> - change directory</a:t>
            </a:r>
            <a:endParaRPr u="none"/>
          </a:p>
          <a:p>
            <a:pPr indent="-342900" lvl="0" marL="342900" rtl="0" algn="l">
              <a:lnSpc>
                <a:spcPct val="150000"/>
              </a:lnSpc>
              <a:spcBef>
                <a:spcPts val="370"/>
              </a:spcBef>
              <a:spcAft>
                <a:spcPts val="0"/>
              </a:spcAft>
              <a:buClr>
                <a:schemeClr val="dk1"/>
              </a:buClr>
              <a:buSzPct val="100000"/>
              <a:buChar char="•"/>
            </a:pPr>
            <a:r>
              <a:rPr lang="es-ES" u="none"/>
              <a:t>`mkdir`</a:t>
            </a:r>
            <a:r>
              <a:rPr b="0" lang="es-ES" u="none"/>
              <a:t> - make directory</a:t>
            </a:r>
            <a:endParaRPr u="none"/>
          </a:p>
          <a:p>
            <a:pPr indent="-342900" lvl="0" marL="342900" rtl="0" algn="l">
              <a:lnSpc>
                <a:spcPct val="150000"/>
              </a:lnSpc>
              <a:spcBef>
                <a:spcPts val="370"/>
              </a:spcBef>
              <a:spcAft>
                <a:spcPts val="0"/>
              </a:spcAft>
              <a:buClr>
                <a:schemeClr val="dk1"/>
              </a:buClr>
              <a:buSzPct val="100000"/>
              <a:buChar char="•"/>
            </a:pPr>
            <a:r>
              <a:rPr lang="es-ES" u="none"/>
              <a:t>`rm` - </a:t>
            </a:r>
            <a:r>
              <a:rPr b="0" lang="es-ES" u="none"/>
              <a:t>remove file</a:t>
            </a:r>
            <a:endParaRPr u="none"/>
          </a:p>
          <a:p>
            <a:pPr indent="-342900" lvl="0" marL="342900" rtl="0" algn="l">
              <a:lnSpc>
                <a:spcPct val="150000"/>
              </a:lnSpc>
              <a:spcBef>
                <a:spcPts val="370"/>
              </a:spcBef>
              <a:spcAft>
                <a:spcPts val="0"/>
              </a:spcAft>
              <a:buClr>
                <a:schemeClr val="dk1"/>
              </a:buClr>
              <a:buSzPct val="100000"/>
              <a:buChar char="•"/>
            </a:pPr>
            <a:r>
              <a:rPr lang="es-ES" u="none"/>
              <a:t>`rmdir` </a:t>
            </a:r>
            <a:r>
              <a:rPr b="0" lang="es-ES" u="none"/>
              <a:t>- remove directory</a:t>
            </a:r>
            <a:endParaRPr u="none"/>
          </a:p>
          <a:p>
            <a:pPr indent="-342900" lvl="0" marL="342900" rtl="0" algn="l">
              <a:lnSpc>
                <a:spcPct val="150000"/>
              </a:lnSpc>
              <a:spcBef>
                <a:spcPts val="370"/>
              </a:spcBef>
              <a:spcAft>
                <a:spcPts val="0"/>
              </a:spcAft>
              <a:buClr>
                <a:schemeClr val="dk1"/>
              </a:buClr>
              <a:buSzPct val="100000"/>
              <a:buChar char="•"/>
            </a:pPr>
            <a:r>
              <a:rPr lang="es-ES" u="none"/>
              <a:t>`less`</a:t>
            </a:r>
            <a:r>
              <a:rPr b="0" lang="es-ES" u="none"/>
              <a:t> - display contents of file</a:t>
            </a:r>
            <a:endParaRPr u="none"/>
          </a:p>
          <a:p>
            <a:pPr indent="-342900" lvl="0" marL="342900" rtl="0" algn="l">
              <a:lnSpc>
                <a:spcPct val="150000"/>
              </a:lnSpc>
              <a:spcBef>
                <a:spcPts val="370"/>
              </a:spcBef>
              <a:spcAft>
                <a:spcPts val="0"/>
              </a:spcAft>
              <a:buClr>
                <a:schemeClr val="dk1"/>
              </a:buClr>
              <a:buSzPct val="100000"/>
              <a:buChar char="•"/>
            </a:pPr>
            <a:r>
              <a:rPr lang="es-ES" u="none"/>
              <a:t>`nano`</a:t>
            </a:r>
            <a:r>
              <a:rPr b="0" lang="es-ES" u="none"/>
              <a:t> - text editor on the terminal</a:t>
            </a:r>
            <a:endParaRPr u="none"/>
          </a:p>
          <a:p>
            <a:pPr indent="-342900" lvl="0" marL="342900" rtl="0" algn="l">
              <a:lnSpc>
                <a:spcPct val="150000"/>
              </a:lnSpc>
              <a:spcBef>
                <a:spcPts val="370"/>
              </a:spcBef>
              <a:spcAft>
                <a:spcPts val="0"/>
              </a:spcAft>
              <a:buClr>
                <a:schemeClr val="dk1"/>
              </a:buClr>
              <a:buSzPct val="100000"/>
              <a:buChar char="•"/>
            </a:pPr>
            <a:r>
              <a:rPr lang="es-ES" u="none"/>
              <a:t>`man`</a:t>
            </a:r>
            <a:r>
              <a:rPr b="0" lang="es-ES" u="none"/>
              <a:t> - displays the manual of a command</a:t>
            </a:r>
            <a:endParaRPr u="none"/>
          </a:p>
        </p:txBody>
      </p:sp>
      <p:sp>
        <p:nvSpPr>
          <p:cNvPr id="762" name="Google Shape;762;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763" name="Google Shape;76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64" name="Google Shape;764;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id="769" name="Google Shape;769;p55"/>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70" name="Google Shape;77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71" name="Google Shape;771;p5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sz="2800"/>
          </a:p>
        </p:txBody>
      </p:sp>
      <p:sp>
        <p:nvSpPr>
          <p:cNvPr id="772" name="Google Shape;772;p55"/>
          <p:cNvSpPr/>
          <p:nvPr/>
        </p:nvSpPr>
        <p:spPr>
          <a:xfrm>
            <a:off x="1047750" y="2090745"/>
            <a:ext cx="609600" cy="423855"/>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3" name="Google Shape;773;p55"/>
          <p:cNvSpPr txBox="1"/>
          <p:nvPr/>
        </p:nvSpPr>
        <p:spPr>
          <a:xfrm>
            <a:off x="1066800" y="2971800"/>
            <a:ext cx="6096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cp</a:t>
            </a:r>
            <a:endParaRPr sz="2800">
              <a:solidFill>
                <a:schemeClr val="lt1"/>
              </a:solidFill>
              <a:latin typeface="Calibri"/>
              <a:ea typeface="Calibri"/>
              <a:cs typeface="Calibri"/>
              <a:sym typeface="Calibri"/>
            </a:endParaRPr>
          </a:p>
        </p:txBody>
      </p:sp>
      <p:cxnSp>
        <p:nvCxnSpPr>
          <p:cNvPr id="774" name="Google Shape;774;p55"/>
          <p:cNvCxnSpPr>
            <a:stCxn id="773" idx="0"/>
            <a:endCxn id="772" idx="2"/>
          </p:cNvCxnSpPr>
          <p:nvPr/>
        </p:nvCxnSpPr>
        <p:spPr>
          <a:xfrm rot="10800000">
            <a:off x="1352400" y="2514600"/>
            <a:ext cx="19200" cy="457200"/>
          </a:xfrm>
          <a:prstGeom prst="straightConnector1">
            <a:avLst/>
          </a:prstGeom>
          <a:noFill/>
          <a:ln cap="flat" cmpd="sng" w="57150">
            <a:solidFill>
              <a:srgbClr val="FF0000"/>
            </a:solidFill>
            <a:prstDash val="solid"/>
            <a:round/>
            <a:headEnd len="med" w="med" type="triangle"/>
            <a:tailEnd len="med" w="med" type="triangle"/>
          </a:ln>
        </p:spPr>
      </p:cxnSp>
      <p:sp>
        <p:nvSpPr>
          <p:cNvPr id="775" name="Google Shape;775;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776" name="Google Shape;776;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pic>
        <p:nvPicPr>
          <p:cNvPr id="781" name="Google Shape;781;p56"/>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82" name="Google Shape;782;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83" name="Google Shape;783;p5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sz="2800"/>
          </a:p>
        </p:txBody>
      </p:sp>
      <p:sp>
        <p:nvSpPr>
          <p:cNvPr id="784" name="Google Shape;784;p56"/>
          <p:cNvSpPr/>
          <p:nvPr/>
        </p:nvSpPr>
        <p:spPr>
          <a:xfrm>
            <a:off x="1524000" y="2060415"/>
            <a:ext cx="623180" cy="267396"/>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p56"/>
          <p:cNvSpPr txBox="1"/>
          <p:nvPr/>
        </p:nvSpPr>
        <p:spPr>
          <a:xfrm>
            <a:off x="990600" y="2971800"/>
            <a:ext cx="7620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mv</a:t>
            </a:r>
            <a:endParaRPr/>
          </a:p>
        </p:txBody>
      </p:sp>
      <p:cxnSp>
        <p:nvCxnSpPr>
          <p:cNvPr id="786" name="Google Shape;786;p56"/>
          <p:cNvCxnSpPr>
            <a:stCxn id="785" idx="0"/>
            <a:endCxn id="784" idx="2"/>
          </p:cNvCxnSpPr>
          <p:nvPr/>
        </p:nvCxnSpPr>
        <p:spPr>
          <a:xfrm flipH="1" rot="10800000">
            <a:off x="1371600" y="2327700"/>
            <a:ext cx="464100" cy="644100"/>
          </a:xfrm>
          <a:prstGeom prst="straightConnector1">
            <a:avLst/>
          </a:prstGeom>
          <a:noFill/>
          <a:ln cap="flat" cmpd="sng" w="57150">
            <a:solidFill>
              <a:srgbClr val="FF0000"/>
            </a:solidFill>
            <a:prstDash val="solid"/>
            <a:round/>
            <a:headEnd len="med" w="med" type="triangle"/>
            <a:tailEnd len="med" w="med" type="triangle"/>
          </a:ln>
        </p:spPr>
      </p:cxnSp>
      <p:sp>
        <p:nvSpPr>
          <p:cNvPr id="787" name="Google Shape;787;p56"/>
          <p:cNvSpPr/>
          <p:nvPr/>
        </p:nvSpPr>
        <p:spPr>
          <a:xfrm>
            <a:off x="3200400" y="2049257"/>
            <a:ext cx="381000" cy="557107"/>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88" name="Google Shape;788;p56"/>
          <p:cNvCxnSpPr/>
          <p:nvPr/>
        </p:nvCxnSpPr>
        <p:spPr>
          <a:xfrm flipH="1" rot="10800000">
            <a:off x="1759390" y="2642003"/>
            <a:ext cx="1603689" cy="588174"/>
          </a:xfrm>
          <a:prstGeom prst="straightConnector1">
            <a:avLst/>
          </a:prstGeom>
          <a:noFill/>
          <a:ln cap="flat" cmpd="sng" w="57150">
            <a:solidFill>
              <a:srgbClr val="FF0000"/>
            </a:solidFill>
            <a:prstDash val="solid"/>
            <a:round/>
            <a:headEnd len="med" w="med" type="triangle"/>
            <a:tailEnd len="med" w="med" type="triangle"/>
          </a:ln>
        </p:spPr>
      </p:cxnSp>
      <p:sp>
        <p:nvSpPr>
          <p:cNvPr id="789" name="Google Shape;789;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790" name="Google Shape;790;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57"/>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96" name="Google Shape;79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97" name="Google Shape;797;p5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sz="2800"/>
          </a:p>
        </p:txBody>
      </p:sp>
      <p:sp>
        <p:nvSpPr>
          <p:cNvPr id="798" name="Google Shape;798;p57"/>
          <p:cNvSpPr/>
          <p:nvPr/>
        </p:nvSpPr>
        <p:spPr>
          <a:xfrm>
            <a:off x="2895600" y="2057400"/>
            <a:ext cx="381000" cy="4572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Google Shape;799;p57"/>
          <p:cNvSpPr txBox="1"/>
          <p:nvPr/>
        </p:nvSpPr>
        <p:spPr>
          <a:xfrm>
            <a:off x="1066800" y="2971800"/>
            <a:ext cx="6858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rm</a:t>
            </a:r>
            <a:endParaRPr sz="2800">
              <a:solidFill>
                <a:schemeClr val="lt1"/>
              </a:solidFill>
              <a:latin typeface="Calibri"/>
              <a:ea typeface="Calibri"/>
              <a:cs typeface="Calibri"/>
              <a:sym typeface="Calibri"/>
            </a:endParaRPr>
          </a:p>
        </p:txBody>
      </p:sp>
      <p:cxnSp>
        <p:nvCxnSpPr>
          <p:cNvPr id="800" name="Google Shape;800;p57"/>
          <p:cNvCxnSpPr>
            <a:stCxn id="799" idx="0"/>
            <a:endCxn id="798" idx="2"/>
          </p:cNvCxnSpPr>
          <p:nvPr/>
        </p:nvCxnSpPr>
        <p:spPr>
          <a:xfrm flipH="1" rot="10800000">
            <a:off x="1409700" y="2514600"/>
            <a:ext cx="1676400" cy="457200"/>
          </a:xfrm>
          <a:prstGeom prst="straightConnector1">
            <a:avLst/>
          </a:prstGeom>
          <a:noFill/>
          <a:ln cap="flat" cmpd="sng" w="57150">
            <a:solidFill>
              <a:srgbClr val="FF0000"/>
            </a:solidFill>
            <a:prstDash val="solid"/>
            <a:round/>
            <a:headEnd len="med" w="med" type="triangle"/>
            <a:tailEnd len="med" w="med" type="triangle"/>
          </a:ln>
        </p:spPr>
      </p:cxnSp>
      <p:sp>
        <p:nvSpPr>
          <p:cNvPr id="801" name="Google Shape;801;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802" name="Google Shape;802;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58"/>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808" name="Google Shape;80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09" name="Google Shape;809;p58"/>
          <p:cNvSpPr/>
          <p:nvPr/>
        </p:nvSpPr>
        <p:spPr>
          <a:xfrm>
            <a:off x="3492280" y="2040210"/>
            <a:ext cx="393920" cy="550589"/>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58"/>
          <p:cNvSpPr txBox="1"/>
          <p:nvPr/>
        </p:nvSpPr>
        <p:spPr>
          <a:xfrm>
            <a:off x="2444530" y="3657600"/>
            <a:ext cx="12892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mkdir</a:t>
            </a:r>
            <a:endParaRPr sz="2800">
              <a:solidFill>
                <a:schemeClr val="lt1"/>
              </a:solidFill>
              <a:latin typeface="Calibri"/>
              <a:ea typeface="Calibri"/>
              <a:cs typeface="Calibri"/>
              <a:sym typeface="Calibri"/>
            </a:endParaRPr>
          </a:p>
        </p:txBody>
      </p:sp>
      <p:cxnSp>
        <p:nvCxnSpPr>
          <p:cNvPr id="811" name="Google Shape;811;p58"/>
          <p:cNvCxnSpPr>
            <a:stCxn id="810" idx="0"/>
            <a:endCxn id="809" idx="2"/>
          </p:cNvCxnSpPr>
          <p:nvPr/>
        </p:nvCxnSpPr>
        <p:spPr>
          <a:xfrm flipH="1" rot="10800000">
            <a:off x="3089165" y="2590800"/>
            <a:ext cx="600000" cy="1066800"/>
          </a:xfrm>
          <a:prstGeom prst="straightConnector1">
            <a:avLst/>
          </a:prstGeom>
          <a:noFill/>
          <a:ln cap="flat" cmpd="sng" w="57150">
            <a:solidFill>
              <a:srgbClr val="FF0000"/>
            </a:solidFill>
            <a:prstDash val="solid"/>
            <a:round/>
            <a:headEnd len="med" w="med" type="triangle"/>
            <a:tailEnd len="med" w="med" type="triangle"/>
          </a:ln>
        </p:spPr>
      </p:cxnSp>
      <p:sp>
        <p:nvSpPr>
          <p:cNvPr id="812" name="Google Shape;812;p5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sz="2800"/>
          </a:p>
        </p:txBody>
      </p:sp>
      <p:sp>
        <p:nvSpPr>
          <p:cNvPr id="813" name="Google Shape;81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814" name="Google Shape;81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59"/>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820" name="Google Shape;820;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21" name="Google Shape;821;p5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sz="2800"/>
          </a:p>
        </p:txBody>
      </p:sp>
      <p:sp>
        <p:nvSpPr>
          <p:cNvPr id="822" name="Google Shape;822;p59"/>
          <p:cNvSpPr/>
          <p:nvPr/>
        </p:nvSpPr>
        <p:spPr>
          <a:xfrm>
            <a:off x="4953000" y="2286000"/>
            <a:ext cx="483040" cy="304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59"/>
          <p:cNvSpPr txBox="1"/>
          <p:nvPr/>
        </p:nvSpPr>
        <p:spPr>
          <a:xfrm>
            <a:off x="2444530" y="3657600"/>
            <a:ext cx="14416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history</a:t>
            </a:r>
            <a:endParaRPr sz="2800">
              <a:solidFill>
                <a:schemeClr val="lt1"/>
              </a:solidFill>
              <a:latin typeface="Calibri"/>
              <a:ea typeface="Calibri"/>
              <a:cs typeface="Calibri"/>
              <a:sym typeface="Calibri"/>
            </a:endParaRPr>
          </a:p>
        </p:txBody>
      </p:sp>
      <p:cxnSp>
        <p:nvCxnSpPr>
          <p:cNvPr id="824" name="Google Shape;824;p59"/>
          <p:cNvCxnSpPr>
            <a:stCxn id="823" idx="0"/>
            <a:endCxn id="822" idx="2"/>
          </p:cNvCxnSpPr>
          <p:nvPr/>
        </p:nvCxnSpPr>
        <p:spPr>
          <a:xfrm flipH="1" rot="10800000">
            <a:off x="3165365" y="2590800"/>
            <a:ext cx="2029200" cy="1066800"/>
          </a:xfrm>
          <a:prstGeom prst="straightConnector1">
            <a:avLst/>
          </a:prstGeom>
          <a:noFill/>
          <a:ln cap="flat" cmpd="sng" w="57150">
            <a:solidFill>
              <a:srgbClr val="FF0000"/>
            </a:solidFill>
            <a:prstDash val="solid"/>
            <a:round/>
            <a:headEnd len="med" w="med" type="triangle"/>
            <a:tailEnd len="med" w="med" type="triangle"/>
          </a:ln>
        </p:spPr>
      </p:cxnSp>
      <p:sp>
        <p:nvSpPr>
          <p:cNvPr id="825" name="Google Shape;82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826" name="Google Shape;82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cxnSp>
        <p:nvCxnSpPr>
          <p:cNvPr id="827" name="Google Shape;827;p59"/>
          <p:cNvCxnSpPr/>
          <p:nvPr/>
        </p:nvCxnSpPr>
        <p:spPr>
          <a:xfrm rot="10800000">
            <a:off x="6444208" y="3789040"/>
            <a:ext cx="0" cy="472316"/>
          </a:xfrm>
          <a:prstGeom prst="straightConnector1">
            <a:avLst/>
          </a:prstGeom>
          <a:noFill/>
          <a:ln cap="flat" cmpd="sng" w="76200">
            <a:solidFill>
              <a:srgbClr val="4A7DBA"/>
            </a:solidFill>
            <a:prstDash val="solid"/>
            <a:round/>
            <a:headEnd len="sm" w="sm" type="none"/>
            <a:tailEnd len="med" w="med" type="triangle"/>
          </a:ln>
        </p:spPr>
      </p:cxnSp>
      <p:cxnSp>
        <p:nvCxnSpPr>
          <p:cNvPr id="828" name="Google Shape;828;p59"/>
          <p:cNvCxnSpPr/>
          <p:nvPr/>
        </p:nvCxnSpPr>
        <p:spPr>
          <a:xfrm>
            <a:off x="6444208" y="4413756"/>
            <a:ext cx="0" cy="527412"/>
          </a:xfrm>
          <a:prstGeom prst="straightConnector1">
            <a:avLst/>
          </a:prstGeom>
          <a:noFill/>
          <a:ln cap="flat" cmpd="sng" w="76200">
            <a:solidFill>
              <a:srgbClr val="4A7DBA"/>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a:t>
            </a:r>
            <a:endParaRPr/>
          </a:p>
        </p:txBody>
      </p:sp>
      <p:sp>
        <p:nvSpPr>
          <p:cNvPr id="161" name="Google Shape;161;p6"/>
          <p:cNvSpPr txBox="1"/>
          <p:nvPr>
            <p:ph idx="1" type="body"/>
          </p:nvPr>
        </p:nvSpPr>
        <p:spPr>
          <a:xfrm>
            <a:off x="467544" y="1916832"/>
            <a:ext cx="5363622"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Operative System (OS):</a:t>
            </a:r>
            <a:endParaRPr/>
          </a:p>
        </p:txBody>
      </p:sp>
      <p:sp>
        <p:nvSpPr>
          <p:cNvPr id="162" name="Google Shape;16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63" name="Google Shape;16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64" name="Google Shape;16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pic>
        <p:nvPicPr>
          <p:cNvPr descr="How to Reinstall Windows 10 and Keep Your Files" id="165" name="Google Shape;165;p6"/>
          <p:cNvPicPr preferRelativeResize="0"/>
          <p:nvPr/>
        </p:nvPicPr>
        <p:blipFill rotWithShape="1">
          <a:blip r:embed="rId3">
            <a:alphaModFix/>
          </a:blip>
          <a:srcRect b="26199" l="0" r="0" t="24801"/>
          <a:stretch/>
        </p:blipFill>
        <p:spPr>
          <a:xfrm>
            <a:off x="340729" y="2662122"/>
            <a:ext cx="4932040" cy="1359375"/>
          </a:xfrm>
          <a:prstGeom prst="rect">
            <a:avLst/>
          </a:prstGeom>
          <a:noFill/>
          <a:ln>
            <a:noFill/>
          </a:ln>
        </p:spPr>
      </p:pic>
      <p:sp>
        <p:nvSpPr>
          <p:cNvPr descr="Mac OS Logo Vector – Brands Logos" id="166" name="Google Shape;166;p6"/>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c OS Logo Vector – Brands Logos" id="167" name="Google Shape;167;p6"/>
          <p:cNvSpPr/>
          <p:nvPr/>
        </p:nvSpPr>
        <p:spPr>
          <a:xfrm>
            <a:off x="4572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6"/>
          <p:cNvPicPr preferRelativeResize="0"/>
          <p:nvPr/>
        </p:nvPicPr>
        <p:blipFill rotWithShape="1">
          <a:blip r:embed="rId4">
            <a:alphaModFix/>
          </a:blip>
          <a:srcRect b="0" l="0" r="0" t="0"/>
          <a:stretch/>
        </p:blipFill>
        <p:spPr>
          <a:xfrm>
            <a:off x="5957981" y="2209800"/>
            <a:ext cx="2133599" cy="2133599"/>
          </a:xfrm>
          <a:prstGeom prst="rect">
            <a:avLst/>
          </a:prstGeom>
          <a:noFill/>
          <a:ln>
            <a:noFill/>
          </a:ln>
        </p:spPr>
      </p:pic>
      <p:pic>
        <p:nvPicPr>
          <p:cNvPr id="169" name="Google Shape;169;p6"/>
          <p:cNvPicPr preferRelativeResize="0"/>
          <p:nvPr/>
        </p:nvPicPr>
        <p:blipFill rotWithShape="1">
          <a:blip r:embed="rId5">
            <a:alphaModFix/>
          </a:blip>
          <a:srcRect b="0" l="0" r="0" t="0"/>
          <a:stretch/>
        </p:blipFill>
        <p:spPr>
          <a:xfrm>
            <a:off x="3532684" y="3994394"/>
            <a:ext cx="1866900" cy="2122735"/>
          </a:xfrm>
          <a:prstGeom prst="rect">
            <a:avLst/>
          </a:prstGeom>
          <a:noFill/>
          <a:ln>
            <a:noFill/>
          </a:ln>
        </p:spPr>
      </p:pic>
      <p:sp>
        <p:nvSpPr>
          <p:cNvPr id="170" name="Google Shape;170;p6"/>
          <p:cNvSpPr txBox="1"/>
          <p:nvPr/>
        </p:nvSpPr>
        <p:spPr>
          <a:xfrm>
            <a:off x="4980764" y="5218571"/>
            <a:ext cx="12827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GNU/Linux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a:p>
        </p:txBody>
      </p:sp>
      <p:sp>
        <p:nvSpPr>
          <p:cNvPr id="835" name="Google Shape;835;p6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00"/>
              <a:buNone/>
            </a:pPr>
            <a:r>
              <a:t/>
            </a:r>
            <a:endParaRPr b="0" u="none"/>
          </a:p>
          <a:p>
            <a:pPr indent="0" lvl="0" marL="0" rtl="0" algn="ctr">
              <a:spcBef>
                <a:spcPts val="560"/>
              </a:spcBef>
              <a:spcAft>
                <a:spcPts val="0"/>
              </a:spcAft>
              <a:buClr>
                <a:schemeClr val="dk1"/>
              </a:buClr>
              <a:buSzPts val="2800"/>
              <a:buNone/>
            </a:pPr>
            <a:r>
              <a:rPr lang="es-ES" sz="2800" u="none"/>
              <a:t>REMEMBER:</a:t>
            </a:r>
            <a:endParaRPr/>
          </a:p>
          <a:p>
            <a:pPr indent="0" lvl="0" marL="0" rtl="0" algn="ctr">
              <a:spcBef>
                <a:spcPts val="560"/>
              </a:spcBef>
              <a:spcAft>
                <a:spcPts val="0"/>
              </a:spcAft>
              <a:buClr>
                <a:schemeClr val="dk1"/>
              </a:buClr>
              <a:buSzPts val="2800"/>
              <a:buNone/>
            </a:pPr>
            <a:r>
              <a:t/>
            </a:r>
            <a:endParaRPr sz="2800" u="none"/>
          </a:p>
          <a:p>
            <a:pPr indent="0" lvl="0" marL="0" rtl="0" algn="ctr">
              <a:spcBef>
                <a:spcPts val="560"/>
              </a:spcBef>
              <a:spcAft>
                <a:spcPts val="0"/>
              </a:spcAft>
              <a:buClr>
                <a:schemeClr val="dk1"/>
              </a:buClr>
              <a:buSzPts val="2800"/>
              <a:buNone/>
            </a:pPr>
            <a:r>
              <a:rPr lang="es-ES" sz="2800" u="none"/>
              <a:t>TAB is your friend!</a:t>
            </a:r>
            <a:endParaRPr/>
          </a:p>
          <a:p>
            <a:pPr indent="0" lvl="0" marL="0" rtl="0" algn="ctr">
              <a:spcBef>
                <a:spcPts val="560"/>
              </a:spcBef>
              <a:spcAft>
                <a:spcPts val="0"/>
              </a:spcAft>
              <a:buClr>
                <a:schemeClr val="dk1"/>
              </a:buClr>
              <a:buSzPts val="2800"/>
              <a:buNone/>
            </a:pPr>
            <a:r>
              <a:t/>
            </a:r>
            <a:endParaRPr sz="2800" u="none"/>
          </a:p>
          <a:p>
            <a:pPr indent="0" lvl="0" marL="0" rtl="0" algn="ctr">
              <a:spcBef>
                <a:spcPts val="560"/>
              </a:spcBef>
              <a:spcAft>
                <a:spcPts val="0"/>
              </a:spcAft>
              <a:buClr>
                <a:schemeClr val="dk1"/>
              </a:buClr>
              <a:buSzPts val="2800"/>
              <a:buNone/>
            </a:pPr>
            <a:r>
              <a:rPr lang="es-ES" sz="2800" u="none"/>
              <a:t>Hit it to autocomplete a command, file, path or get suggestion to do it</a:t>
            </a:r>
            <a:endParaRPr/>
          </a:p>
        </p:txBody>
      </p:sp>
      <p:sp>
        <p:nvSpPr>
          <p:cNvPr id="836" name="Google Shape;83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837" name="Google Shape;83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38" name="Google Shape;83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6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Index</a:t>
            </a:r>
            <a:endParaRPr/>
          </a:p>
        </p:txBody>
      </p:sp>
      <p:sp>
        <p:nvSpPr>
          <p:cNvPr id="845" name="Google Shape;845;p6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Linux environment review:</a:t>
            </a:r>
            <a:endParaRPr/>
          </a:p>
          <a:p>
            <a:pPr indent="-342900" lvl="0" marL="342900" rtl="0" algn="l">
              <a:lnSpc>
                <a:spcPct val="150000"/>
              </a:lnSpc>
              <a:spcBef>
                <a:spcPts val="400"/>
              </a:spcBef>
              <a:spcAft>
                <a:spcPts val="0"/>
              </a:spcAft>
              <a:buClr>
                <a:schemeClr val="dk1"/>
              </a:buClr>
              <a:buSzPts val="2000"/>
              <a:buChar char="•"/>
            </a:pPr>
            <a:r>
              <a:rPr b="0" lang="es-ES" u="none"/>
              <a:t>Linux OS</a:t>
            </a:r>
            <a:endParaRPr/>
          </a:p>
          <a:p>
            <a:pPr indent="-342900" lvl="0" marL="342900" rtl="0" algn="l">
              <a:lnSpc>
                <a:spcPct val="150000"/>
              </a:lnSpc>
              <a:spcBef>
                <a:spcPts val="400"/>
              </a:spcBef>
              <a:spcAft>
                <a:spcPts val="0"/>
              </a:spcAft>
              <a:buClr>
                <a:schemeClr val="dk1"/>
              </a:buClr>
              <a:buSzPts val="2000"/>
              <a:buChar char="•"/>
            </a:pPr>
            <a:r>
              <a:rPr b="0" lang="es-ES" u="none"/>
              <a:t>Linux file system</a:t>
            </a:r>
            <a:endParaRPr/>
          </a:p>
          <a:p>
            <a:pPr indent="-342900" lvl="0" marL="342900" rtl="0" algn="l">
              <a:lnSpc>
                <a:spcPct val="150000"/>
              </a:lnSpc>
              <a:spcBef>
                <a:spcPts val="400"/>
              </a:spcBef>
              <a:spcAft>
                <a:spcPts val="0"/>
              </a:spcAft>
              <a:buClr>
                <a:schemeClr val="dk1"/>
              </a:buClr>
              <a:buSzPts val="2000"/>
              <a:buChar char="•"/>
            </a:pPr>
            <a:r>
              <a:rPr b="0" lang="es-ES" u="none"/>
              <a:t>Linux users and privileges</a:t>
            </a:r>
            <a:endParaRPr/>
          </a:p>
          <a:p>
            <a:pPr indent="-342900" lvl="0" marL="342900" rtl="0" algn="l">
              <a:lnSpc>
                <a:spcPct val="150000"/>
              </a:lnSpc>
              <a:spcBef>
                <a:spcPts val="400"/>
              </a:spcBef>
              <a:spcAft>
                <a:spcPts val="0"/>
              </a:spcAft>
              <a:buClr>
                <a:schemeClr val="dk1"/>
              </a:buClr>
              <a:buSzPts val="2000"/>
              <a:buChar char="•"/>
            </a:pPr>
            <a:r>
              <a:rPr b="0" lang="es-ES" u="none"/>
              <a:t>Basic commands</a:t>
            </a:r>
            <a:endParaRPr/>
          </a:p>
          <a:p>
            <a:pPr indent="-342900" lvl="0" marL="342900" rtl="0" algn="l">
              <a:lnSpc>
                <a:spcPct val="150000"/>
              </a:lnSpc>
              <a:spcBef>
                <a:spcPts val="400"/>
              </a:spcBef>
              <a:spcAft>
                <a:spcPts val="0"/>
              </a:spcAft>
              <a:buClr>
                <a:schemeClr val="dk1"/>
              </a:buClr>
              <a:buSzPts val="2000"/>
              <a:buChar char="•"/>
            </a:pPr>
            <a:r>
              <a:rPr b="0" lang="es-ES" u="none"/>
              <a:t>Command line syntax</a:t>
            </a:r>
            <a:endParaRPr/>
          </a:p>
          <a:p>
            <a:pPr indent="0" lvl="0" marL="0" rtl="0" algn="l">
              <a:spcBef>
                <a:spcPts val="400"/>
              </a:spcBef>
              <a:spcAft>
                <a:spcPts val="0"/>
              </a:spcAft>
              <a:buClr>
                <a:schemeClr val="dk1"/>
              </a:buClr>
              <a:buSzPts val="2000"/>
              <a:buNone/>
            </a:pPr>
            <a:r>
              <a:t/>
            </a:r>
            <a:endParaRPr/>
          </a:p>
        </p:txBody>
      </p:sp>
      <p:sp>
        <p:nvSpPr>
          <p:cNvPr id="846" name="Google Shape;84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847" name="Google Shape;84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48" name="Google Shape;848;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
        <p:nvSpPr>
          <p:cNvPr id="849" name="Google Shape;849;p61"/>
          <p:cNvSpPr/>
          <p:nvPr/>
        </p:nvSpPr>
        <p:spPr>
          <a:xfrm>
            <a:off x="479770" y="4581128"/>
            <a:ext cx="4092230" cy="504056"/>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Command Line Syntax</a:t>
            </a:r>
            <a:endParaRPr/>
          </a:p>
        </p:txBody>
      </p:sp>
      <p:sp>
        <p:nvSpPr>
          <p:cNvPr id="856" name="Google Shape;856;p6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b="0" lang="es-ES" u="none"/>
              <a:t>Linux command line follows a simple syntax common to every command and program you can execute on it:</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Command [option(s)] [parameter(s)]</a:t>
            </a:r>
            <a:endParaRPr/>
          </a:p>
          <a:p>
            <a:pPr indent="0" lvl="0" marL="0" rtl="0" algn="l">
              <a:spcBef>
                <a:spcPts val="400"/>
              </a:spcBef>
              <a:spcAft>
                <a:spcPts val="0"/>
              </a:spcAft>
              <a:buClr>
                <a:schemeClr val="dk1"/>
              </a:buClr>
              <a:buSzPts val="2000"/>
              <a:buNone/>
            </a:pPr>
            <a:r>
              <a:t/>
            </a:r>
            <a:endParaRPr b="0" u="none"/>
          </a:p>
          <a:p>
            <a:pPr indent="-342900" lvl="0" marL="342900" rtl="0" algn="l">
              <a:spcBef>
                <a:spcPts val="400"/>
              </a:spcBef>
              <a:spcAft>
                <a:spcPts val="0"/>
              </a:spcAft>
              <a:buClr>
                <a:schemeClr val="dk1"/>
              </a:buClr>
              <a:buSzPts val="2000"/>
              <a:buChar char="•"/>
            </a:pPr>
            <a:r>
              <a:rPr b="0" lang="es-ES" u="none"/>
              <a:t>Options or flags are characters or words preceded by a dash (`ls -la`). They change the way a program works by default.</a:t>
            </a:r>
            <a:endParaRPr/>
          </a:p>
          <a:p>
            <a:pPr indent="-342900" lvl="0" marL="342900" rtl="0" algn="l">
              <a:spcBef>
                <a:spcPts val="400"/>
              </a:spcBef>
              <a:spcAft>
                <a:spcPts val="0"/>
              </a:spcAft>
              <a:buClr>
                <a:schemeClr val="dk1"/>
              </a:buClr>
              <a:buSzPts val="2000"/>
              <a:buChar char="•"/>
            </a:pPr>
            <a:r>
              <a:rPr b="0" lang="es-ES" u="none"/>
              <a:t>Parameters are other attributes that the program may need to run. The most common ones usually are the input files.</a:t>
            </a:r>
            <a:endParaRPr/>
          </a:p>
          <a:p>
            <a:pPr indent="-342900" lvl="0" marL="342900" rtl="0" algn="l">
              <a:spcBef>
                <a:spcPts val="400"/>
              </a:spcBef>
              <a:spcAft>
                <a:spcPts val="0"/>
              </a:spcAft>
              <a:buClr>
                <a:schemeClr val="dk1"/>
              </a:buClr>
              <a:buSzPts val="2000"/>
              <a:buChar char="•"/>
            </a:pPr>
            <a:r>
              <a:rPr b="0" lang="es-ES" u="none"/>
              <a:t>REMEMBER: most programs have a –h or --help option which displays a short description and usage guide.</a:t>
            </a:r>
            <a:endParaRPr/>
          </a:p>
        </p:txBody>
      </p:sp>
      <p:sp>
        <p:nvSpPr>
          <p:cNvPr id="857" name="Google Shape;857;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858" name="Google Shape;858;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59" name="Google Shape;859;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6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Thanks for your attention!</a:t>
            </a:r>
            <a:endParaRPr/>
          </a:p>
        </p:txBody>
      </p:sp>
      <p:sp>
        <p:nvSpPr>
          <p:cNvPr id="866" name="Google Shape;866;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867" name="Google Shape;86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console icon" id="868" name="Google Shape;868;p63"/>
          <p:cNvPicPr preferRelativeResize="0"/>
          <p:nvPr/>
        </p:nvPicPr>
        <p:blipFill rotWithShape="1">
          <a:blip r:embed="rId3">
            <a:alphaModFix/>
          </a:blip>
          <a:srcRect b="0" l="0" r="0" t="0"/>
          <a:stretch/>
        </p:blipFill>
        <p:spPr>
          <a:xfrm>
            <a:off x="2123728" y="1576535"/>
            <a:ext cx="4876800" cy="4876801"/>
          </a:xfrm>
          <a:prstGeom prst="rect">
            <a:avLst/>
          </a:prstGeom>
          <a:noFill/>
          <a:ln>
            <a:noFill/>
          </a:ln>
        </p:spPr>
      </p:pic>
      <p:sp>
        <p:nvSpPr>
          <p:cNvPr id="869" name="Google Shape;869;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a:t>
            </a:r>
            <a:endParaRPr/>
          </a:p>
        </p:txBody>
      </p:sp>
      <p:sp>
        <p:nvSpPr>
          <p:cNvPr id="177" name="Google Shape;177;p7"/>
          <p:cNvSpPr txBox="1"/>
          <p:nvPr>
            <p:ph idx="1" type="body"/>
          </p:nvPr>
        </p:nvSpPr>
        <p:spPr>
          <a:xfrm>
            <a:off x="467544" y="1916832"/>
            <a:ext cx="5363622"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Operative System (OS):</a:t>
            </a:r>
            <a:endParaRPr/>
          </a:p>
        </p:txBody>
      </p:sp>
      <p:sp>
        <p:nvSpPr>
          <p:cNvPr id="178" name="Google Shape;17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79" name="Google Shape;17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80" name="Google Shape;18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pic>
        <p:nvPicPr>
          <p:cNvPr descr="How to Reinstall Windows 10 and Keep Your Files" id="181" name="Google Shape;181;p7"/>
          <p:cNvPicPr preferRelativeResize="0"/>
          <p:nvPr/>
        </p:nvPicPr>
        <p:blipFill rotWithShape="1">
          <a:blip r:embed="rId3">
            <a:alphaModFix/>
          </a:blip>
          <a:srcRect b="26199" l="0" r="0" t="24801"/>
          <a:stretch/>
        </p:blipFill>
        <p:spPr>
          <a:xfrm>
            <a:off x="340729" y="2662122"/>
            <a:ext cx="4932040" cy="1359375"/>
          </a:xfrm>
          <a:prstGeom prst="rect">
            <a:avLst/>
          </a:prstGeom>
          <a:noFill/>
          <a:ln>
            <a:noFill/>
          </a:ln>
        </p:spPr>
      </p:pic>
      <p:sp>
        <p:nvSpPr>
          <p:cNvPr descr="Mac OS Logo Vector – Brands Logos" id="182" name="Google Shape;182;p7"/>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c OS Logo Vector – Brands Logos" id="183" name="Google Shape;183;p7"/>
          <p:cNvSpPr/>
          <p:nvPr/>
        </p:nvSpPr>
        <p:spPr>
          <a:xfrm>
            <a:off x="4572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7"/>
          <p:cNvPicPr preferRelativeResize="0"/>
          <p:nvPr/>
        </p:nvPicPr>
        <p:blipFill rotWithShape="1">
          <a:blip r:embed="rId4">
            <a:alphaModFix/>
          </a:blip>
          <a:srcRect b="0" l="0" r="0" t="0"/>
          <a:stretch/>
        </p:blipFill>
        <p:spPr>
          <a:xfrm>
            <a:off x="5957981" y="2209800"/>
            <a:ext cx="2133599" cy="2133599"/>
          </a:xfrm>
          <a:prstGeom prst="rect">
            <a:avLst/>
          </a:prstGeom>
          <a:noFill/>
          <a:ln>
            <a:noFill/>
          </a:ln>
        </p:spPr>
      </p:pic>
      <p:pic>
        <p:nvPicPr>
          <p:cNvPr id="185" name="Google Shape;185;p7"/>
          <p:cNvPicPr preferRelativeResize="0"/>
          <p:nvPr/>
        </p:nvPicPr>
        <p:blipFill rotWithShape="1">
          <a:blip r:embed="rId5">
            <a:alphaModFix/>
          </a:blip>
          <a:srcRect b="0" l="0" r="0" t="0"/>
          <a:stretch/>
        </p:blipFill>
        <p:spPr>
          <a:xfrm>
            <a:off x="3532684" y="3994394"/>
            <a:ext cx="1866900" cy="2122735"/>
          </a:xfrm>
          <a:prstGeom prst="rect">
            <a:avLst/>
          </a:prstGeom>
          <a:noFill/>
          <a:ln>
            <a:noFill/>
          </a:ln>
        </p:spPr>
      </p:pic>
      <p:sp>
        <p:nvSpPr>
          <p:cNvPr id="186" name="Google Shape;186;p7"/>
          <p:cNvSpPr txBox="1"/>
          <p:nvPr/>
        </p:nvSpPr>
        <p:spPr>
          <a:xfrm>
            <a:off x="4980764" y="5218571"/>
            <a:ext cx="12827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GNU/Linux </a:t>
            </a:r>
            <a:endParaRPr/>
          </a:p>
        </p:txBody>
      </p:sp>
      <p:sp>
        <p:nvSpPr>
          <p:cNvPr id="187" name="Google Shape;187;p7"/>
          <p:cNvSpPr/>
          <p:nvPr/>
        </p:nvSpPr>
        <p:spPr>
          <a:xfrm>
            <a:off x="3123425" y="3994394"/>
            <a:ext cx="3140088" cy="2073623"/>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a:t>
            </a:r>
            <a:endParaRPr/>
          </a:p>
        </p:txBody>
      </p:sp>
      <p:sp>
        <p:nvSpPr>
          <p:cNvPr id="194" name="Google Shape;194;p8"/>
          <p:cNvSpPr txBox="1"/>
          <p:nvPr>
            <p:ph idx="1" type="body"/>
          </p:nvPr>
        </p:nvSpPr>
        <p:spPr>
          <a:xfrm>
            <a:off x="467544" y="1916832"/>
            <a:ext cx="5363622"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Operative System (OS):</a:t>
            </a:r>
            <a:endParaRPr/>
          </a:p>
          <a:p>
            <a:pPr indent="-342900" lvl="0" marL="342900" rtl="0" algn="l">
              <a:spcBef>
                <a:spcPts val="400"/>
              </a:spcBef>
              <a:spcAft>
                <a:spcPts val="0"/>
              </a:spcAft>
              <a:buClr>
                <a:schemeClr val="dk1"/>
              </a:buClr>
              <a:buSzPts val="2000"/>
              <a:buChar char="•"/>
            </a:pPr>
            <a:r>
              <a:rPr b="0" lang="es-ES" u="none"/>
              <a:t>Software that manages computer hardware and software resources and provides common services for computer programs</a:t>
            </a:r>
            <a:endParaRPr/>
          </a:p>
          <a:p>
            <a:pPr indent="0" lvl="0" marL="0" rtl="0" algn="l">
              <a:spcBef>
                <a:spcPts val="400"/>
              </a:spcBef>
              <a:spcAft>
                <a:spcPts val="0"/>
              </a:spcAft>
              <a:buClr>
                <a:schemeClr val="dk1"/>
              </a:buClr>
              <a:buSzPts val="2000"/>
              <a:buNone/>
            </a:pPr>
            <a:r>
              <a:t/>
            </a:r>
            <a:endParaRPr b="0" u="none"/>
          </a:p>
        </p:txBody>
      </p:sp>
      <p:sp>
        <p:nvSpPr>
          <p:cNvPr id="195" name="Google Shape;19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196" name="Google Shape;19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97" name="Google Shape;197;p8"/>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sp>
        <p:nvSpPr>
          <p:cNvPr id="198" name="Google Shape;19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Linux OS – Operating System I</a:t>
            </a:r>
            <a:endParaRPr/>
          </a:p>
        </p:txBody>
      </p:sp>
      <p:sp>
        <p:nvSpPr>
          <p:cNvPr id="205" name="Google Shape;205;p9"/>
          <p:cNvSpPr txBox="1"/>
          <p:nvPr>
            <p:ph idx="1" type="body"/>
          </p:nvPr>
        </p:nvSpPr>
        <p:spPr>
          <a:xfrm>
            <a:off x="467544" y="1916832"/>
            <a:ext cx="5363622"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Operative System (OS):</a:t>
            </a:r>
            <a:endParaRPr/>
          </a:p>
          <a:p>
            <a:pPr indent="-342900" lvl="0" marL="342900" rtl="0" algn="l">
              <a:spcBef>
                <a:spcPts val="400"/>
              </a:spcBef>
              <a:spcAft>
                <a:spcPts val="0"/>
              </a:spcAft>
              <a:buClr>
                <a:schemeClr val="dk1"/>
              </a:buClr>
              <a:buSzPts val="2000"/>
              <a:buChar char="•"/>
            </a:pPr>
            <a:r>
              <a:rPr b="0" lang="es-ES" u="none"/>
              <a:t>Software that manages computer hardware and software resources and provides common services for computer programs</a:t>
            </a:r>
            <a:endParaRPr/>
          </a:p>
          <a:p>
            <a:pPr indent="-215900" lvl="0" marL="34290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lang="es-ES"/>
              <a:t>Functions:</a:t>
            </a:r>
            <a:endParaRPr/>
          </a:p>
          <a:p>
            <a:pPr indent="-342900" lvl="0" marL="342900" rtl="0" algn="l">
              <a:spcBef>
                <a:spcPts val="400"/>
              </a:spcBef>
              <a:spcAft>
                <a:spcPts val="0"/>
              </a:spcAft>
              <a:buClr>
                <a:schemeClr val="dk1"/>
              </a:buClr>
              <a:buSzPts val="2000"/>
              <a:buChar char="•"/>
            </a:pPr>
            <a:r>
              <a:rPr b="0" lang="es-ES" u="none"/>
              <a:t>Program execution control and oversee </a:t>
            </a:r>
            <a:endParaRPr/>
          </a:p>
          <a:p>
            <a:pPr indent="-342900" lvl="0" marL="342900" rtl="0" algn="l">
              <a:spcBef>
                <a:spcPts val="400"/>
              </a:spcBef>
              <a:spcAft>
                <a:spcPts val="0"/>
              </a:spcAft>
              <a:buClr>
                <a:schemeClr val="dk1"/>
              </a:buClr>
              <a:buSzPts val="2000"/>
              <a:buChar char="•"/>
            </a:pPr>
            <a:r>
              <a:rPr b="0" lang="es-ES" u="none"/>
              <a:t>Administrate peripherals</a:t>
            </a:r>
            <a:endParaRPr/>
          </a:p>
          <a:p>
            <a:pPr indent="-342900" lvl="0" marL="342900" rtl="0" algn="l">
              <a:spcBef>
                <a:spcPts val="400"/>
              </a:spcBef>
              <a:spcAft>
                <a:spcPts val="0"/>
              </a:spcAft>
              <a:buClr>
                <a:schemeClr val="dk1"/>
              </a:buClr>
              <a:buSzPts val="2000"/>
              <a:buChar char="•"/>
            </a:pPr>
            <a:r>
              <a:rPr b="0" lang="es-ES" u="none"/>
              <a:t>User and permission management</a:t>
            </a:r>
            <a:endParaRPr/>
          </a:p>
          <a:p>
            <a:pPr indent="-342900" lvl="0" marL="342900" rtl="0" algn="l">
              <a:spcBef>
                <a:spcPts val="400"/>
              </a:spcBef>
              <a:spcAft>
                <a:spcPts val="0"/>
              </a:spcAft>
              <a:buClr>
                <a:schemeClr val="dk1"/>
              </a:buClr>
              <a:buSzPts val="2000"/>
              <a:buChar char="•"/>
            </a:pPr>
            <a:r>
              <a:rPr b="0" lang="es-ES" u="none"/>
              <a:t>Error and security management</a:t>
            </a:r>
            <a:endParaRPr/>
          </a:p>
        </p:txBody>
      </p:sp>
      <p:sp>
        <p:nvSpPr>
          <p:cNvPr id="206" name="Google Shape;20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Secuenciación de genomas  bacterianos: herramientas y aplicaciones</a:t>
            </a:r>
            <a:endParaRPr/>
          </a:p>
        </p:txBody>
      </p:sp>
      <p:sp>
        <p:nvSpPr>
          <p:cNvPr id="207" name="Google Shape;20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208" name="Google Shape;208;p9"/>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sp>
        <p:nvSpPr>
          <p:cNvPr id="209" name="Google Shape;20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28/10/2024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2018-09-27T09:17:10Z</dcterms:created>
  <dc:creator>Miguel Juliá</dc:creator>
</cp:coreProperties>
</file>