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16" roundtripDataSignature="AMtx7mhvIAj2EVxy/tP+IB0SXetnvxjs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6" Type="http://customschemas.google.com/relationships/presentationmetadata" Target="metadata"/><Relationship Id="rId115" Type="http://schemas.openxmlformats.org/officeDocument/2006/relationships/slide" Target="slides/slide110.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Buenos días a todos. Las dos siguientes horas vamos a hacer una breve introducción al sistema operativo de linux, ya que es el que tiene el HPC del ISCIII.</a:t>
            </a:r>
            <a:endParaRPr/>
          </a:p>
        </p:txBody>
      </p:sp>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4e220f39a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344e220f39a_1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El sistema de ficheros se encarga de organizar, almacenar y recuperar datos en los dispositivos de almacenamiento (como discos duros o memorias USB). Define cómo se estructuran las carpetas y archivos, cómo se accede a ellos y qué permisos tiene cada usuario o proceso.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Más adelante en el apartado dos exploraremos con detalle cómo funciona este sistema en Linux.</a:t>
            </a:r>
            <a:endParaRPr/>
          </a:p>
        </p:txBody>
      </p:sp>
      <p:sp>
        <p:nvSpPr>
          <p:cNvPr id="190" name="Google Shape;190;g344e220f39a_1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8" name="Google Shape;111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tercer ejemplo es el directorio tmp, me podéis decir vosotros que permisos tiene?</a:t>
            </a:r>
            <a:endParaRPr/>
          </a:p>
        </p:txBody>
      </p:sp>
      <p:sp>
        <p:nvSpPr>
          <p:cNvPr id="1119" name="Google Shape;111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7" name="Google Shape;112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Todo el mundo tiene permisos de todo</a:t>
            </a:r>
            <a:endParaRPr/>
          </a:p>
        </p:txBody>
      </p:sp>
      <p:sp>
        <p:nvSpPr>
          <p:cNvPr id="1128" name="Google Shape;1128;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344e220f39a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6" name="Google Shape;1136;g344e220f39a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Para ver los permisos y quien es el dueño de los archivos, tendremos que usar los comandos ls –al en la linea de comandos, que veremos en las prácticas.</a:t>
            </a:r>
            <a:endParaRPr/>
          </a:p>
          <a:p>
            <a:pPr indent="0" lvl="0" marL="0" rtl="0" algn="l">
              <a:spcBef>
                <a:spcPts val="0"/>
              </a:spcBef>
              <a:spcAft>
                <a:spcPts val="0"/>
              </a:spcAft>
              <a:buNone/>
            </a:pPr>
            <a:r>
              <a:rPr lang="es-ES"/>
              <a:t>En este ejemplo vemos que se trata de un directorio con los permisos de lectura, escritura y ejecución para el dueño</a:t>
            </a:r>
            <a:endParaRPr/>
          </a:p>
          <a:p>
            <a:pPr indent="0" lvl="0" marL="0" rtl="0" algn="l">
              <a:spcBef>
                <a:spcPts val="0"/>
              </a:spcBef>
              <a:spcAft>
                <a:spcPts val="0"/>
              </a:spcAft>
              <a:buNone/>
            </a:pPr>
            <a:r>
              <a:rPr lang="es-ES"/>
              <a:t>Permisos de lectura y ejecución para el grupo y para los demás</a:t>
            </a:r>
            <a:endParaRPr/>
          </a:p>
          <a:p>
            <a:pPr indent="0" lvl="0" marL="0" rtl="0" algn="l">
              <a:spcBef>
                <a:spcPts val="0"/>
              </a:spcBef>
              <a:spcAft>
                <a:spcPts val="0"/>
              </a:spcAft>
              <a:buNone/>
            </a:pPr>
            <a:r>
              <a:rPr lang="es-ES"/>
              <a:t>Luego nos indica un número que es el número de archivos que contiene es directorio. En el caso de que el fichero sea un archivo pondrá un 1.</a:t>
            </a:r>
            <a:endParaRPr/>
          </a:p>
          <a:p>
            <a:pPr indent="0" lvl="0" marL="0" rtl="0" algn="l">
              <a:spcBef>
                <a:spcPts val="0"/>
              </a:spcBef>
              <a:spcAft>
                <a:spcPts val="0"/>
              </a:spcAft>
              <a:buNone/>
            </a:pPr>
            <a:r>
              <a:rPr lang="es-ES"/>
              <a:t>El dueño es user, el grupo es user,</a:t>
            </a:r>
            <a:endParaRPr/>
          </a:p>
          <a:p>
            <a:pPr indent="0" lvl="0" marL="0" rtl="0" algn="l">
              <a:spcBef>
                <a:spcPts val="0"/>
              </a:spcBef>
              <a:spcAft>
                <a:spcPts val="0"/>
              </a:spcAft>
              <a:buNone/>
            </a:pPr>
            <a:r>
              <a:rPr lang="es-ES"/>
              <a:t>después te dice el tamaño del archivo que son 4096 bytes.</a:t>
            </a:r>
            <a:endParaRPr/>
          </a:p>
          <a:p>
            <a:pPr indent="0" lvl="0" marL="0" rtl="0" algn="l">
              <a:spcBef>
                <a:spcPts val="0"/>
              </a:spcBef>
              <a:spcAft>
                <a:spcPts val="0"/>
              </a:spcAft>
              <a:buNone/>
            </a:pPr>
            <a:r>
              <a:rPr lang="es-ES"/>
              <a:t>Después te dice la fecha de la última modificación</a:t>
            </a:r>
            <a:endParaRPr/>
          </a:p>
          <a:p>
            <a:pPr indent="0" lvl="0" marL="0" rtl="0" algn="l">
              <a:spcBef>
                <a:spcPts val="0"/>
              </a:spcBef>
              <a:spcAft>
                <a:spcPts val="0"/>
              </a:spcAft>
              <a:buNone/>
            </a:pPr>
            <a:r>
              <a:rPr lang="es-ES"/>
              <a:t>Y el nombre del directorio que es documentos.</a:t>
            </a:r>
            <a:endParaRPr/>
          </a:p>
        </p:txBody>
      </p:sp>
      <p:sp>
        <p:nvSpPr>
          <p:cNvPr id="1137" name="Google Shape;1137;g344e220f39a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4" name="Google Shape;114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Que información me da esta linea?</a:t>
            </a:r>
            <a:endParaRPr/>
          </a:p>
        </p:txBody>
      </p:sp>
      <p:sp>
        <p:nvSpPr>
          <p:cNvPr id="1145" name="Google Shape;1145;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3" name="Google Shape;1153;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344e220f39a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0" name="Google Shape;1160;g344e220f39a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1" name="Google Shape;1161;g344e220f39a_0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9" name="Google Shape;116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Los permisos de un fichero solo pueden ser alterados por su propietario, los usuarios que pertenezcan al grupo y por el administrador. El super usuario puede cambiar los permisos de cualquier fichero del sistema.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Comandos para cambiar permisos: </a:t>
            </a:r>
            <a:endParaRPr/>
          </a:p>
          <a:p>
            <a:pPr indent="0" lvl="0" marL="0" rtl="0" algn="l">
              <a:spcBef>
                <a:spcPts val="0"/>
              </a:spcBef>
              <a:spcAft>
                <a:spcPts val="0"/>
              </a:spcAft>
              <a:buClr>
                <a:schemeClr val="dk1"/>
              </a:buClr>
              <a:buSzPts val="1100"/>
              <a:buFont typeface="Arial"/>
              <a:buNone/>
            </a:pPr>
            <a:r>
              <a:rPr lang="es-ES"/>
              <a:t>- `chmod` (change mode): Sirve para cambiar los permisos de acceso de un archivo o directorio.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```bash</a:t>
            </a:r>
            <a:endParaRPr/>
          </a:p>
          <a:p>
            <a:pPr indent="0" lvl="0" marL="0" rtl="0" algn="l">
              <a:spcBef>
                <a:spcPts val="0"/>
              </a:spcBef>
              <a:spcAft>
                <a:spcPts val="0"/>
              </a:spcAft>
              <a:buClr>
                <a:schemeClr val="dk1"/>
              </a:buClr>
              <a:buSzPts val="1100"/>
              <a:buFont typeface="Arial"/>
              <a:buNone/>
            </a:pPr>
            <a:r>
              <a:rPr lang="es-ES"/>
              <a:t>chmod 755 archivo.sh</a:t>
            </a:r>
            <a:endParaRPr/>
          </a:p>
          <a:p>
            <a:pPr indent="0" lvl="0" marL="0" rtl="0" algn="l">
              <a:spcBef>
                <a:spcPts val="0"/>
              </a:spcBef>
              <a:spcAft>
                <a:spcPts val="0"/>
              </a:spcAft>
              <a:buClr>
                <a:schemeClr val="dk1"/>
              </a:buClr>
              <a:buSzPts val="1100"/>
              <a:buFont typeface="Arial"/>
              <a:buNone/>
            </a:pPr>
            <a:r>
              <a:rPr lang="es-ES"/>
              <a:t>```</a:t>
            </a:r>
            <a:endParaRPr/>
          </a:p>
          <a:p>
            <a:pPr indent="0" lvl="0" marL="0" rtl="0" algn="l">
              <a:spcBef>
                <a:spcPts val="0"/>
              </a:spcBef>
              <a:spcAft>
                <a:spcPts val="0"/>
              </a:spcAft>
              <a:buSzPts val="1100"/>
              <a:buNone/>
            </a:pPr>
            <a:r>
              <a:rPr lang="es-ES"/>
              <a:t>Este ejemplo le da:</a:t>
            </a:r>
            <a:endParaRPr/>
          </a:p>
          <a:p>
            <a:pPr indent="0" lvl="0" marL="0" rtl="0" algn="l">
              <a:spcBef>
                <a:spcPts val="0"/>
              </a:spcBef>
              <a:spcAft>
                <a:spcPts val="0"/>
              </a:spcAft>
              <a:buSzPts val="1100"/>
              <a:buNone/>
            </a:pPr>
            <a:r>
              <a:rPr lang="es-ES"/>
              <a:t>- `rwx` al usuario (7 = 4 + 2 + 1)</a:t>
            </a:r>
            <a:endParaRPr/>
          </a:p>
          <a:p>
            <a:pPr indent="0" lvl="0" marL="0" rtl="0" algn="l">
              <a:spcBef>
                <a:spcPts val="0"/>
              </a:spcBef>
              <a:spcAft>
                <a:spcPts val="0"/>
              </a:spcAft>
              <a:buSzPts val="1100"/>
              <a:buNone/>
            </a:pPr>
            <a:r>
              <a:rPr lang="es-ES"/>
              <a:t>- `rx` al grupo (5 = 4 + 0 + 1)</a:t>
            </a:r>
            <a:endParaRPr/>
          </a:p>
          <a:p>
            <a:pPr indent="0" lvl="0" marL="0" rtl="0" algn="l">
              <a:spcBef>
                <a:spcPts val="0"/>
              </a:spcBef>
              <a:spcAft>
                <a:spcPts val="0"/>
              </a:spcAft>
              <a:buSzPts val="1100"/>
              <a:buNone/>
            </a:pPr>
            <a:r>
              <a:rPr lang="es-ES"/>
              <a:t>- `rx` a los demás (5 = 4 + 0 + 1)</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s-ES"/>
              <a:t>- `chown` (change owner): Sirve para cambiar el propietario o el grupo asociado a un archivo.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a:t>
            </a:r>
            <a:endParaRPr/>
          </a:p>
          <a:p>
            <a:pPr indent="0" lvl="0" marL="0" rtl="0" algn="l">
              <a:spcBef>
                <a:spcPts val="0"/>
              </a:spcBef>
              <a:spcAft>
                <a:spcPts val="0"/>
              </a:spcAft>
              <a:buClr>
                <a:schemeClr val="dk1"/>
              </a:buClr>
              <a:buSzPts val="1100"/>
              <a:buFont typeface="Arial"/>
              <a:buNone/>
            </a:pPr>
            <a:r>
              <a:rPr lang="es-ES"/>
              <a:t>chown s.vaorna:bi informe.txt</a:t>
            </a:r>
            <a:endParaRPr/>
          </a:p>
          <a:p>
            <a:pPr indent="0" lvl="0" marL="0" rtl="0" algn="l">
              <a:spcBef>
                <a:spcPts val="0"/>
              </a:spcBef>
              <a:spcAft>
                <a:spcPts val="0"/>
              </a:spcAft>
              <a:buClr>
                <a:schemeClr val="dk1"/>
              </a:buClr>
              <a:buSzPts val="1100"/>
              <a:buFont typeface="Arial"/>
              <a:buNone/>
            </a:pPr>
            <a:r>
              <a:rPr lang="es-ES"/>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Este comando asigna el archivo informe.txt al usuario s.vaorna y al grupo bi.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Permisos en formato octal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Los permisos se representan en grupos de tres letras: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Letra	Significado	Valor</a:t>
            </a:r>
            <a:endParaRPr/>
          </a:p>
          <a:p>
            <a:pPr indent="0" lvl="0" marL="0" rtl="0" algn="l">
              <a:spcBef>
                <a:spcPts val="0"/>
              </a:spcBef>
              <a:spcAft>
                <a:spcPts val="0"/>
              </a:spcAft>
              <a:buClr>
                <a:schemeClr val="dk1"/>
              </a:buClr>
              <a:buSzPts val="1100"/>
              <a:buFont typeface="Arial"/>
              <a:buNone/>
            </a:pPr>
            <a:r>
              <a:rPr lang="es-ES"/>
              <a:t>r	read (leer)	4</a:t>
            </a:r>
            <a:endParaRPr/>
          </a:p>
          <a:p>
            <a:pPr indent="0" lvl="0" marL="0" rtl="0" algn="l">
              <a:spcBef>
                <a:spcPts val="0"/>
              </a:spcBef>
              <a:spcAft>
                <a:spcPts val="0"/>
              </a:spcAft>
              <a:buClr>
                <a:schemeClr val="dk1"/>
              </a:buClr>
              <a:buSzPts val="1100"/>
              <a:buFont typeface="Arial"/>
              <a:buNone/>
            </a:pPr>
            <a:r>
              <a:rPr lang="es-ES"/>
              <a:t>w	write (escribir)	2</a:t>
            </a:r>
            <a:endParaRPr/>
          </a:p>
          <a:p>
            <a:pPr indent="0" lvl="0" marL="0" rtl="0" algn="l">
              <a:spcBef>
                <a:spcPts val="0"/>
              </a:spcBef>
              <a:spcAft>
                <a:spcPts val="0"/>
              </a:spcAft>
              <a:buClr>
                <a:schemeClr val="dk1"/>
              </a:buClr>
              <a:buSzPts val="1100"/>
              <a:buFont typeface="Arial"/>
              <a:buNone/>
            </a:pPr>
            <a:r>
              <a:rPr lang="es-ES"/>
              <a:t>x	execute (ejecutar)	1</a:t>
            </a:r>
            <a:endParaRPr/>
          </a:p>
          <a:p>
            <a:pPr indent="0" lvl="0" marL="0" rtl="0" algn="l">
              <a:spcBef>
                <a:spcPts val="0"/>
              </a:spcBef>
              <a:spcAft>
                <a:spcPts val="0"/>
              </a:spcAft>
              <a:buClr>
                <a:schemeClr val="dk1"/>
              </a:buClr>
              <a:buSzPts val="1100"/>
              <a:buFont typeface="Arial"/>
              <a:buNone/>
            </a:pPr>
            <a:r>
              <a:rPr lang="es-ES"/>
              <a:t>-	sin permiso	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Cada grupo (usuario, grupo, otros) se traduce a un número del 0 al 7, sumando los valores.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Por ejemplo: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rwx = 4 + 2 + 1 = 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rw- = 4 + 2 + 0 = 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r-- = 4 + 0 + 0 = 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Entonces, los permisos rwxr-xr-x se representan como: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bash</a:t>
            </a:r>
            <a:endParaRPr/>
          </a:p>
          <a:p>
            <a:pPr indent="0" lvl="0" marL="0" rtl="0" algn="l">
              <a:spcBef>
                <a:spcPts val="0"/>
              </a:spcBef>
              <a:spcAft>
                <a:spcPts val="0"/>
              </a:spcAft>
              <a:buClr>
                <a:schemeClr val="dk1"/>
              </a:buClr>
              <a:buSzPts val="1100"/>
              <a:buFont typeface="Arial"/>
              <a:buNone/>
            </a:pPr>
            <a:r>
              <a:rPr lang="es-ES"/>
              <a:t>Copiar</a:t>
            </a:r>
            <a:endParaRPr/>
          </a:p>
          <a:p>
            <a:pPr indent="0" lvl="0" marL="0" rtl="0" algn="l">
              <a:spcBef>
                <a:spcPts val="0"/>
              </a:spcBef>
              <a:spcAft>
                <a:spcPts val="0"/>
              </a:spcAft>
              <a:buClr>
                <a:schemeClr val="dk1"/>
              </a:buClr>
              <a:buSzPts val="1100"/>
              <a:buFont typeface="Arial"/>
              <a:buNone/>
            </a:pPr>
            <a:r>
              <a:rPr lang="es-ES"/>
              <a:t>Editar</a:t>
            </a:r>
            <a:endParaRPr/>
          </a:p>
          <a:p>
            <a:pPr indent="0" lvl="0" marL="0" rtl="0" algn="l">
              <a:spcBef>
                <a:spcPts val="0"/>
              </a:spcBef>
              <a:spcAft>
                <a:spcPts val="0"/>
              </a:spcAft>
              <a:buClr>
                <a:schemeClr val="dk1"/>
              </a:buClr>
              <a:buSzPts val="1100"/>
              <a:buFont typeface="Arial"/>
              <a:buNone/>
            </a:pPr>
            <a:r>
              <a:rPr lang="es-ES"/>
              <a:t>chmod 755 archivo</a:t>
            </a:r>
            <a:endParaRPr/>
          </a:p>
          <a:p>
            <a:pPr indent="0" lvl="0" marL="0" rtl="0" algn="l">
              <a:spcBef>
                <a:spcPts val="0"/>
              </a:spcBef>
              <a:spcAft>
                <a:spcPts val="0"/>
              </a:spcAft>
              <a:buClr>
                <a:schemeClr val="dk1"/>
              </a:buClr>
              <a:buSzPts val="1100"/>
              <a:buFont typeface="Arial"/>
              <a:buNone/>
            </a:pPr>
            <a:r>
              <a:rPr lang="es-ES"/>
              <a:t>✨ Ejemplos prácticos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chmod 644 documento.txt</a:t>
            </a:r>
            <a:endParaRPr/>
          </a:p>
          <a:p>
            <a:pPr indent="0" lvl="0" marL="0" rtl="0" algn="l">
              <a:spcBef>
                <a:spcPts val="0"/>
              </a:spcBef>
              <a:spcAft>
                <a:spcPts val="0"/>
              </a:spcAft>
              <a:buClr>
                <a:schemeClr val="dk1"/>
              </a:buClr>
              <a:buSzPts val="1100"/>
              <a:buFont typeface="Arial"/>
              <a:buNone/>
            </a:pPr>
            <a:r>
              <a:rPr lang="es-ES"/>
              <a:t>→ El propietario puede leer y escribir, el grupo y los demás solo pueden leer.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chmod +x script.sh</a:t>
            </a:r>
            <a:endParaRPr/>
          </a:p>
          <a:p>
            <a:pPr indent="0" lvl="0" marL="0" rtl="0" algn="l">
              <a:spcBef>
                <a:spcPts val="0"/>
              </a:spcBef>
              <a:spcAft>
                <a:spcPts val="0"/>
              </a:spcAft>
              <a:buClr>
                <a:schemeClr val="dk1"/>
              </a:buClr>
              <a:buSzPts val="1100"/>
              <a:buFont typeface="Arial"/>
              <a:buNone/>
            </a:pPr>
            <a:r>
              <a:rPr lang="es-ES"/>
              <a:t>→ Agrega permiso de ejecución al archivo script.sh para todos los usuarios.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chown juan:usuarios datos.csv</a:t>
            </a:r>
            <a:endParaRPr/>
          </a:p>
          <a:p>
            <a:pPr indent="0" lvl="0" marL="0" rtl="0" algn="l">
              <a:spcBef>
                <a:spcPts val="0"/>
              </a:spcBef>
              <a:spcAft>
                <a:spcPts val="0"/>
              </a:spcAft>
              <a:buClr>
                <a:schemeClr val="dk1"/>
              </a:buClr>
              <a:buSzPts val="1100"/>
              <a:buFont typeface="Arial"/>
              <a:buNone/>
            </a:pPr>
            <a:r>
              <a:rPr lang="es-ES"/>
              <a:t>→ Cambia el propietario a juan y el grupo a usuarios.</a:t>
            </a:r>
            <a:endParaRPr/>
          </a:p>
          <a:p>
            <a:pPr indent="0" lvl="0" marL="0" rtl="0" algn="l">
              <a:spcBef>
                <a:spcPts val="0"/>
              </a:spcBef>
              <a:spcAft>
                <a:spcPts val="0"/>
              </a:spcAft>
              <a:buNone/>
            </a:pPr>
            <a:r>
              <a:t/>
            </a:r>
            <a:endParaRPr/>
          </a:p>
        </p:txBody>
      </p:sp>
      <p:sp>
        <p:nvSpPr>
          <p:cNvPr id="1170" name="Google Shape;1170;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3715fd0d4a0_3_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9" name="Google Shape;1179;g3715fd0d4a0_3_2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s-ES"/>
              <a:t>- `chown` (change owner): Sirve para cambiar el propietario o el grupo asociado a un archivo.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a:t>
            </a:r>
            <a:endParaRPr/>
          </a:p>
          <a:p>
            <a:pPr indent="0" lvl="0" marL="0" rtl="0" algn="l">
              <a:spcBef>
                <a:spcPts val="0"/>
              </a:spcBef>
              <a:spcAft>
                <a:spcPts val="0"/>
              </a:spcAft>
              <a:buSzPts val="1100"/>
              <a:buNone/>
            </a:pPr>
            <a:r>
              <a:rPr lang="es-ES"/>
              <a:t>chown s.vaorna:bi informe.txt</a:t>
            </a:r>
            <a:endParaRPr/>
          </a:p>
          <a:p>
            <a:pPr indent="0" lvl="0" marL="0" rtl="0" algn="l">
              <a:spcBef>
                <a:spcPts val="0"/>
              </a:spcBef>
              <a:spcAft>
                <a:spcPts val="0"/>
              </a:spcAft>
              <a:buSzPts val="1100"/>
              <a:buNone/>
            </a:pPr>
            <a:r>
              <a:rPr lang="es-ES"/>
              <a: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Este comando asigna el archivo informe.txt al usuario s.vaorna y al grupo bi.</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Permisos en formato octal</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Los permisos se representan en grupos de tres letras: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Letra	Significado	Valor</a:t>
            </a:r>
            <a:endParaRPr/>
          </a:p>
          <a:p>
            <a:pPr indent="0" lvl="0" marL="0" rtl="0" algn="l">
              <a:spcBef>
                <a:spcPts val="0"/>
              </a:spcBef>
              <a:spcAft>
                <a:spcPts val="0"/>
              </a:spcAft>
              <a:buSzPts val="1100"/>
              <a:buNone/>
            </a:pPr>
            <a:r>
              <a:rPr lang="es-ES"/>
              <a:t>r	read (leer)	4</a:t>
            </a:r>
            <a:endParaRPr/>
          </a:p>
          <a:p>
            <a:pPr indent="0" lvl="0" marL="0" rtl="0" algn="l">
              <a:spcBef>
                <a:spcPts val="0"/>
              </a:spcBef>
              <a:spcAft>
                <a:spcPts val="0"/>
              </a:spcAft>
              <a:buSzPts val="1100"/>
              <a:buNone/>
            </a:pPr>
            <a:r>
              <a:rPr lang="es-ES"/>
              <a:t>w	write (escribir)	2</a:t>
            </a:r>
            <a:endParaRPr/>
          </a:p>
          <a:p>
            <a:pPr indent="0" lvl="0" marL="0" rtl="0" algn="l">
              <a:spcBef>
                <a:spcPts val="0"/>
              </a:spcBef>
              <a:spcAft>
                <a:spcPts val="0"/>
              </a:spcAft>
              <a:buSzPts val="1100"/>
              <a:buNone/>
            </a:pPr>
            <a:r>
              <a:rPr lang="es-ES"/>
              <a:t>x	execute (ejecutar)	1</a:t>
            </a:r>
            <a:endParaRPr/>
          </a:p>
          <a:p>
            <a:pPr indent="0" lvl="0" marL="0" rtl="0" algn="l">
              <a:spcBef>
                <a:spcPts val="0"/>
              </a:spcBef>
              <a:spcAft>
                <a:spcPts val="0"/>
              </a:spcAft>
              <a:buSzPts val="1100"/>
              <a:buNone/>
            </a:pPr>
            <a:r>
              <a:rPr lang="es-ES"/>
              <a:t>-	sin permiso	0</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Cada grupo (usuario, grupo, otros) se traduce a un número del 0 al 7, sumando los valores.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Por ejemplo: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rwx = 4 + 2 + 1 = 7</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rw- = 4 + 2 + 0 = 6</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r-- = 4 + 0 + 0 = 4</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Entonces, los permisos rwxr-xr-x se representan como: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bash</a:t>
            </a:r>
            <a:endParaRPr/>
          </a:p>
          <a:p>
            <a:pPr indent="0" lvl="0" marL="0" rtl="0" algn="l">
              <a:spcBef>
                <a:spcPts val="0"/>
              </a:spcBef>
              <a:spcAft>
                <a:spcPts val="0"/>
              </a:spcAft>
              <a:buSzPts val="1100"/>
              <a:buNone/>
            </a:pPr>
            <a:r>
              <a:rPr lang="es-ES"/>
              <a:t>Copiar</a:t>
            </a:r>
            <a:endParaRPr/>
          </a:p>
          <a:p>
            <a:pPr indent="0" lvl="0" marL="0" rtl="0" algn="l">
              <a:spcBef>
                <a:spcPts val="0"/>
              </a:spcBef>
              <a:spcAft>
                <a:spcPts val="0"/>
              </a:spcAft>
              <a:buSzPts val="1100"/>
              <a:buNone/>
            </a:pPr>
            <a:r>
              <a:rPr lang="es-ES"/>
              <a:t>Editar</a:t>
            </a:r>
            <a:endParaRPr/>
          </a:p>
          <a:p>
            <a:pPr indent="0" lvl="0" marL="0" rtl="0" algn="l">
              <a:spcBef>
                <a:spcPts val="0"/>
              </a:spcBef>
              <a:spcAft>
                <a:spcPts val="0"/>
              </a:spcAft>
              <a:buSzPts val="1100"/>
              <a:buNone/>
            </a:pPr>
            <a:r>
              <a:rPr lang="es-ES"/>
              <a:t>chmod 755 archivo</a:t>
            </a:r>
            <a:endParaRPr/>
          </a:p>
          <a:p>
            <a:pPr indent="0" lvl="0" marL="0" rtl="0" algn="l">
              <a:spcBef>
                <a:spcPts val="0"/>
              </a:spcBef>
              <a:spcAft>
                <a:spcPts val="0"/>
              </a:spcAft>
              <a:buSzPts val="1100"/>
              <a:buNone/>
            </a:pPr>
            <a:r>
              <a:rPr lang="es-ES"/>
              <a:t>✨ Ejemplos prácticos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chmod 644 documento.txt</a:t>
            </a:r>
            <a:endParaRPr/>
          </a:p>
          <a:p>
            <a:pPr indent="0" lvl="0" marL="0" rtl="0" algn="l">
              <a:spcBef>
                <a:spcPts val="0"/>
              </a:spcBef>
              <a:spcAft>
                <a:spcPts val="0"/>
              </a:spcAft>
              <a:buSzPts val="1100"/>
              <a:buNone/>
            </a:pPr>
            <a:r>
              <a:rPr lang="es-ES"/>
              <a:t>→ El propietario puede leer y escribir, el grupo y los demás solo pueden leer.</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chmod +x script.sh</a:t>
            </a:r>
            <a:endParaRPr/>
          </a:p>
          <a:p>
            <a:pPr indent="0" lvl="0" marL="0" rtl="0" algn="l">
              <a:spcBef>
                <a:spcPts val="0"/>
              </a:spcBef>
              <a:spcAft>
                <a:spcPts val="0"/>
              </a:spcAft>
              <a:buSzPts val="1100"/>
              <a:buNone/>
            </a:pPr>
            <a:r>
              <a:rPr lang="es-ES"/>
              <a:t>→ Agrega permiso de ejecución al archivo script.sh para todos los usuarios.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chown juan:usuarios datos.csv</a:t>
            </a:r>
            <a:endParaRPr/>
          </a:p>
          <a:p>
            <a:pPr indent="0" lvl="0" marL="0" rtl="0" algn="l">
              <a:spcBef>
                <a:spcPts val="0"/>
              </a:spcBef>
              <a:spcAft>
                <a:spcPts val="0"/>
              </a:spcAft>
              <a:buSzPts val="1100"/>
              <a:buNone/>
            </a:pPr>
            <a:r>
              <a:rPr lang="es-ES"/>
              <a:t>→ Cambia el propietario a juan y el grupo a usuarios.</a:t>
            </a:r>
            <a:endParaRPr/>
          </a:p>
          <a:p>
            <a:pPr indent="0" lvl="0" marL="0" rtl="0" algn="l">
              <a:spcBef>
                <a:spcPts val="0"/>
              </a:spcBef>
              <a:spcAft>
                <a:spcPts val="0"/>
              </a:spcAft>
              <a:buNone/>
            </a:pPr>
            <a:r>
              <a:t/>
            </a:r>
            <a:endParaRPr/>
          </a:p>
        </p:txBody>
      </p:sp>
      <p:sp>
        <p:nvSpPr>
          <p:cNvPr id="1180" name="Google Shape;1180;g3715fd0d4a0_3_2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3715fd0d4a0_3_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8" name="Google Shape;1188;g3715fd0d4a0_3_2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s-ES"/>
              <a:t>- `chown` (change owner): Sirve para cambiar el propietario o el grupo asociado a un archivo.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a:t>
            </a:r>
            <a:endParaRPr/>
          </a:p>
          <a:p>
            <a:pPr indent="0" lvl="0" marL="0" rtl="0" algn="l">
              <a:spcBef>
                <a:spcPts val="0"/>
              </a:spcBef>
              <a:spcAft>
                <a:spcPts val="0"/>
              </a:spcAft>
              <a:buSzPts val="1100"/>
              <a:buNone/>
            </a:pPr>
            <a:r>
              <a:rPr lang="es-ES"/>
              <a:t>chown s.vaorna:bi informe.txt</a:t>
            </a:r>
            <a:endParaRPr/>
          </a:p>
          <a:p>
            <a:pPr indent="0" lvl="0" marL="0" rtl="0" algn="l">
              <a:spcBef>
                <a:spcPts val="0"/>
              </a:spcBef>
              <a:spcAft>
                <a:spcPts val="0"/>
              </a:spcAft>
              <a:buSzPts val="1100"/>
              <a:buNone/>
            </a:pPr>
            <a:r>
              <a:rPr lang="es-ES"/>
              <a: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Este comando asigna el archivo informe.txt al usuario s.vaorna y al grupo bi.</a:t>
            </a:r>
            <a:endParaRPr/>
          </a:p>
          <a:p>
            <a:pPr indent="0" lvl="0" marL="0" rtl="0" algn="l">
              <a:spcBef>
                <a:spcPts val="0"/>
              </a:spcBef>
              <a:spcAft>
                <a:spcPts val="0"/>
              </a:spcAft>
              <a:buNone/>
            </a:pPr>
            <a:r>
              <a:t/>
            </a:r>
            <a:endParaRPr/>
          </a:p>
        </p:txBody>
      </p:sp>
      <p:sp>
        <p:nvSpPr>
          <p:cNvPr id="1189" name="Google Shape;1189;g3715fd0d4a0_3_2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3715fd0d4a0_3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7" name="Google Shape;1197;g3715fd0d4a0_3_2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s-ES"/>
              <a:t>Permisos en formato octal</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Los permisos se representan en grupos de tres letras: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Letra	Significado	Valor</a:t>
            </a:r>
            <a:endParaRPr/>
          </a:p>
          <a:p>
            <a:pPr indent="0" lvl="0" marL="0" rtl="0" algn="l">
              <a:spcBef>
                <a:spcPts val="0"/>
              </a:spcBef>
              <a:spcAft>
                <a:spcPts val="0"/>
              </a:spcAft>
              <a:buSzPts val="1100"/>
              <a:buNone/>
            </a:pPr>
            <a:r>
              <a:rPr lang="es-ES"/>
              <a:t>r	read (leer)	4</a:t>
            </a:r>
            <a:endParaRPr/>
          </a:p>
          <a:p>
            <a:pPr indent="0" lvl="0" marL="0" rtl="0" algn="l">
              <a:spcBef>
                <a:spcPts val="0"/>
              </a:spcBef>
              <a:spcAft>
                <a:spcPts val="0"/>
              </a:spcAft>
              <a:buSzPts val="1100"/>
              <a:buNone/>
            </a:pPr>
            <a:r>
              <a:rPr lang="es-ES"/>
              <a:t>w	write (escribir)	 2</a:t>
            </a:r>
            <a:endParaRPr/>
          </a:p>
          <a:p>
            <a:pPr indent="0" lvl="0" marL="0" rtl="0" algn="l">
              <a:spcBef>
                <a:spcPts val="0"/>
              </a:spcBef>
              <a:spcAft>
                <a:spcPts val="0"/>
              </a:spcAft>
              <a:buSzPts val="1100"/>
              <a:buNone/>
            </a:pPr>
            <a:r>
              <a:rPr lang="es-ES"/>
              <a:t>x	execute (ejecutar)	1</a:t>
            </a:r>
            <a:endParaRPr/>
          </a:p>
          <a:p>
            <a:pPr indent="0" lvl="0" marL="0" rtl="0" algn="l">
              <a:spcBef>
                <a:spcPts val="0"/>
              </a:spcBef>
              <a:spcAft>
                <a:spcPts val="0"/>
              </a:spcAft>
              <a:buSzPts val="1100"/>
              <a:buNone/>
            </a:pPr>
            <a:r>
              <a:rPr lang="es-ES"/>
              <a:t>-	sin permiso	0</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Cada grupo (usuario, grupo, otros) se traduce a un número del 0 al 7, sumando los valores.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Por ejemplo: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rwx = 4 + 2 + 1 = 7</a:t>
            </a:r>
            <a:endParaRPr/>
          </a:p>
          <a:p>
            <a:pPr indent="0" lvl="0" marL="0" rtl="0" algn="l">
              <a:spcBef>
                <a:spcPts val="0"/>
              </a:spcBef>
              <a:spcAft>
                <a:spcPts val="0"/>
              </a:spcAft>
              <a:buSzPts val="1100"/>
              <a:buNone/>
            </a:pPr>
            <a:r>
              <a:rPr lang="es-ES"/>
              <a:t>rw- = 4 + 2 + 0 = 6</a:t>
            </a:r>
            <a:endParaRPr/>
          </a:p>
          <a:p>
            <a:pPr indent="0" lvl="0" marL="0" rtl="0" algn="l">
              <a:spcBef>
                <a:spcPts val="0"/>
              </a:spcBef>
              <a:spcAft>
                <a:spcPts val="0"/>
              </a:spcAft>
              <a:buSzPts val="1100"/>
              <a:buNone/>
            </a:pPr>
            <a:r>
              <a:rPr lang="es-ES"/>
              <a:t>r-- = 4 + 0 + 0 = 4</a:t>
            </a:r>
            <a:endParaRPr/>
          </a:p>
          <a:p>
            <a:pPr indent="0" lvl="0" marL="0" rtl="0" algn="l">
              <a:spcBef>
                <a:spcPts val="0"/>
              </a:spcBef>
              <a:spcAft>
                <a:spcPts val="0"/>
              </a:spcAft>
              <a:buNone/>
            </a:pPr>
            <a:r>
              <a:t/>
            </a:r>
            <a:endParaRPr/>
          </a:p>
        </p:txBody>
      </p:sp>
      <p:sp>
        <p:nvSpPr>
          <p:cNvPr id="1198" name="Google Shape;1198;g3715fd0d4a0_3_2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4e220f39a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44e220f39a_1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La shell es el programa que permite al usuario interactuar con el sistema operativo mediante comandos escritos. Es una interfaz basada en texto que traduce las órdenes del usuario en instrucciones que el sistema puede ejecutar.</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201" name="Google Shape;201;g344e220f39a_1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5" name="Google Shape;120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¿Alguna pregunta?</a:t>
            </a:r>
            <a:endParaRPr/>
          </a:p>
        </p:txBody>
      </p:sp>
      <p:sp>
        <p:nvSpPr>
          <p:cNvPr id="1206" name="Google Shape;120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4e220f39a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344e220f39a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un sistema operativo. Los sistemas operativos que más conocemos hoy en día son:</a:t>
            </a:r>
            <a:endParaRPr/>
          </a:p>
          <a:p>
            <a:pPr indent="-228600" lvl="0" marL="228600" rtl="0" algn="l">
              <a:spcBef>
                <a:spcPts val="0"/>
              </a:spcBef>
              <a:spcAft>
                <a:spcPts val="0"/>
              </a:spcAft>
              <a:buClr>
                <a:schemeClr val="dk1"/>
              </a:buClr>
              <a:buSzPts val="1200"/>
              <a:buFont typeface="Calibri"/>
              <a:buAutoNum type="arabicPeriod"/>
            </a:pPr>
            <a:r>
              <a:rPr lang="es-ES"/>
              <a:t>Windows, de Microsoft que es el líder del mercado</a:t>
            </a:r>
            <a:endParaRPr/>
          </a:p>
          <a:p>
            <a:pPr indent="-228600" lvl="0" marL="228600" rtl="0" algn="l">
              <a:spcBef>
                <a:spcPts val="0"/>
              </a:spcBef>
              <a:spcAft>
                <a:spcPts val="0"/>
              </a:spcAft>
              <a:buClr>
                <a:schemeClr val="dk1"/>
              </a:buClr>
              <a:buSzPts val="1200"/>
              <a:buFont typeface="Calibri"/>
              <a:buAutoNum type="arabicPeriod"/>
            </a:pPr>
            <a:r>
              <a:rPr lang="es-ES"/>
              <a:t>El segundo es MacOS de Apple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s-ES"/>
              <a:t>Y el tercero en el mercado es GNU/Linux</a:t>
            </a:r>
            <a:endParaRPr/>
          </a:p>
        </p:txBody>
      </p:sp>
      <p:sp>
        <p:nvSpPr>
          <p:cNvPr id="214" name="Google Shape;214;g344e220f39a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4e220f39a_2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344e220f39a_2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s-ES"/>
              <a:t>GNU/Linux, es el conjunto de GNU, desarrollado por Richard Stallman que es el toro ese, y Linux cuyo núcleo fue desarrollado por Linus Torvalds.</a:t>
            </a:r>
            <a:endParaRPr/>
          </a:p>
          <a:p>
            <a:pPr indent="0" lvl="0" marL="0" marR="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ES"/>
              <a:t>GNU (acrónimo de “**G**NU’s **N**ot **U**nix”) es un proyecto iniciado por Richard Stallman en 1983 con el objetivo de crear un sistema operativo completamente libre, compatible con Unix. Stallman y su comunidad desarrollaron: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Un shell → Bash</a:t>
            </a:r>
            <a:endParaRPr/>
          </a:p>
          <a:p>
            <a:pPr indent="0" lvl="0" marL="0" rtl="0" algn="l">
              <a:spcBef>
                <a:spcPts val="0"/>
              </a:spcBef>
              <a:spcAft>
                <a:spcPts val="0"/>
              </a:spcAft>
              <a:buClr>
                <a:schemeClr val="dk1"/>
              </a:buClr>
              <a:buSzPts val="1100"/>
              <a:buFont typeface="Arial"/>
              <a:buNone/>
            </a:pPr>
            <a:r>
              <a:rPr lang="es-ES"/>
              <a:t>- Un compilador → GCC (GNU Compiler Collection)</a:t>
            </a:r>
            <a:endParaRPr/>
          </a:p>
          <a:p>
            <a:pPr indent="0" lvl="0" marL="0" rtl="0" algn="l">
              <a:spcBef>
                <a:spcPts val="0"/>
              </a:spcBef>
              <a:spcAft>
                <a:spcPts val="0"/>
              </a:spcAft>
              <a:buClr>
                <a:schemeClr val="dk1"/>
              </a:buClr>
              <a:buSzPts val="1100"/>
              <a:buFont typeface="Arial"/>
              <a:buNone/>
            </a:pPr>
            <a:r>
              <a:rPr lang="es-ES"/>
              <a:t>- Herramientas de sistema → ls, cp, mv, cat, ps, etc.</a:t>
            </a:r>
            <a:endParaRPr/>
          </a:p>
          <a:p>
            <a:pPr indent="0" lvl="0" marL="0" rtl="0" algn="l">
              <a:spcBef>
                <a:spcPts val="0"/>
              </a:spcBef>
              <a:spcAft>
                <a:spcPts val="0"/>
              </a:spcAft>
              <a:buClr>
                <a:schemeClr val="dk1"/>
              </a:buClr>
              <a:buSzPts val="1100"/>
              <a:buFont typeface="Arial"/>
              <a:buNone/>
            </a:pPr>
            <a:r>
              <a:rPr lang="es-ES"/>
              <a:t>- Librerías esenciales → glibc</a:t>
            </a:r>
            <a:endParaRPr/>
          </a:p>
          <a:p>
            <a:pPr indent="0" lvl="0" marL="0" rtl="0" algn="l">
              <a:spcBef>
                <a:spcPts val="0"/>
              </a:spcBef>
              <a:spcAft>
                <a:spcPts val="0"/>
              </a:spcAft>
              <a:buClr>
                <a:schemeClr val="dk1"/>
              </a:buClr>
              <a:buSzPts val="1100"/>
              <a:buFont typeface="Arial"/>
              <a:buNone/>
            </a:pPr>
            <a:r>
              <a:rPr lang="es-ES"/>
              <a:t>- Utilidades para editar texto, scripts, depurar, comprimir archivos,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Linus Torvalds publicó su kernel en 1991, y como todavía no existía un kernel funcional y libre en el proyecto GNU (el suyo, Hurd, no estaba listo), los desarrolladores unieron el kernel de Linux con las herramientas del proyecto GNU y crearon un sistema operativo funcional: lo que hoy se llama popularmente "Linux", aunque el nombre completo sería más correcto como GNU/Linux.</a:t>
            </a:r>
            <a:endParaRPr/>
          </a:p>
          <a:p>
            <a:pPr indent="0" lvl="0" marL="0" rtl="0" algn="l">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None/>
            </a:pPr>
            <a:r>
              <a:t/>
            </a:r>
            <a:endParaRPr/>
          </a:p>
        </p:txBody>
      </p:sp>
      <p:sp>
        <p:nvSpPr>
          <p:cNvPr id="228" name="Google Shape;228;g344e220f39a_2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70c1eac3d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370c1eac3d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un **software libre y de código abierto**, de forma que cualquiera puede acceder al código fuente, modificarlo y redistribuirlo según las condiciones de la licencia GPL (General Public License).</a:t>
            </a:r>
            <a:endParaRPr/>
          </a:p>
          <a:p>
            <a:pPr indent="0" lvl="0" marL="0" rtl="0" algn="l">
              <a:spcBef>
                <a:spcPts val="0"/>
              </a:spcBef>
              <a:spcAft>
                <a:spcPts val="0"/>
              </a:spcAft>
              <a:buNone/>
            </a:pPr>
            <a:r>
              <a:t/>
            </a:r>
            <a:endParaRPr/>
          </a:p>
        </p:txBody>
      </p:sp>
      <p:sp>
        <p:nvSpPr>
          <p:cNvPr id="240" name="Google Shape;240;g370c1eac3d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Gracias a esta licencia, Linux no es solo un producto tecnológico, sino también el resultado de una colaboración global entre desarrolladores y comunidades que contribuyen de forma abierta, sin una coordinación central estricta pero con objetivos comunes.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Para que un software sea considerado verdaderamente de código abierto, su licencia debe cumplir una serie de principios fundamentales: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Libre redistribución: </a:t>
            </a:r>
            <a:r>
              <a:rPr lang="es-ES"/>
              <a:t>El software puede compartirse libremente. No se puede tomar un programa gratuito, cambiar su nombre y venderlo con restricciones.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Código fuente: </a:t>
            </a:r>
            <a:r>
              <a:rPr lang="es-ES"/>
              <a:t>El código fuente debe estar incluido o ser fácilmente accesible, permitiendo su estudio y modificación por parte de los usuarios.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Trabajos derivados: </a:t>
            </a:r>
            <a:r>
              <a:rPr b="0" i="0" lang="es-ES" sz="1200">
                <a:solidFill>
                  <a:schemeClr val="dk1"/>
                </a:solidFill>
                <a:latin typeface="Calibri"/>
                <a:ea typeface="Calibri"/>
                <a:cs typeface="Calibri"/>
                <a:sym typeface="Calibri"/>
              </a:rPr>
              <a:t>La licencia debe</a:t>
            </a:r>
            <a:r>
              <a:rPr lang="es-ES"/>
              <a:t> permitir la creación de versiones modificadas y distribuirlas bajo los mismos términos que el original.</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Integridad del autor del código fuente</a:t>
            </a:r>
            <a:r>
              <a:rPr b="0" i="0" lang="es-ES" sz="1200">
                <a:solidFill>
                  <a:schemeClr val="dk1"/>
                </a:solidFill>
                <a:latin typeface="Calibri"/>
                <a:ea typeface="Calibri"/>
                <a:cs typeface="Calibri"/>
                <a:sym typeface="Calibri"/>
              </a:rPr>
              <a:t>: </a:t>
            </a:r>
            <a:r>
              <a:rPr lang="es-ES"/>
              <a:t>Las licencias pueden exigir que los trabajos derivados tengan nombres distintos o números de versión diferentes. Esto protege tanto a los usuarios (que saben qué están usando) como a los autores originales.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No discriminación contra personas o grupos:</a:t>
            </a:r>
            <a:r>
              <a:rPr b="1" i="0" lang="es-ES" sz="1200">
                <a:solidFill>
                  <a:schemeClr val="dk1"/>
                </a:solidFill>
                <a:latin typeface="Calibri"/>
                <a:ea typeface="Calibri"/>
                <a:cs typeface="Calibri"/>
                <a:sym typeface="Calibri"/>
              </a:rPr>
              <a:t> </a:t>
            </a:r>
            <a:r>
              <a:rPr lang="es-ES"/>
              <a:t>Cualquier persona, sin importar su origen, tiene derecho a usar el software.</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No discriminación contra áreas de trabajo:</a:t>
            </a:r>
            <a:r>
              <a:rPr b="0" i="0" lang="es-ES" sz="1200">
                <a:solidFill>
                  <a:schemeClr val="dk1"/>
                </a:solidFill>
                <a:latin typeface="Calibri"/>
                <a:ea typeface="Calibri"/>
                <a:cs typeface="Calibri"/>
                <a:sym typeface="Calibri"/>
              </a:rPr>
              <a:t> </a:t>
            </a:r>
            <a:r>
              <a:rPr lang="es-ES"/>
              <a:t>El software puede usarse en cualquier ámbito, incluyendo negocios, educación, investigación, etc. </a:t>
            </a:r>
            <a:r>
              <a:rPr b="0" i="0" lang="es-ES" sz="1200">
                <a:solidFill>
                  <a:schemeClr val="dk1"/>
                </a:solidFill>
                <a:latin typeface="Calibri"/>
                <a:ea typeface="Calibri"/>
                <a:cs typeface="Calibri"/>
                <a:sym typeface="Calibri"/>
              </a:rPr>
              <a:t>Por ejemplo, no puede restringir que el programa sea utilizado para un negocio o en investigación genética.</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Distribución de la licencia:</a:t>
            </a:r>
            <a:r>
              <a:rPr b="0" i="0" lang="es-ES" sz="1200">
                <a:solidFill>
                  <a:schemeClr val="dk1"/>
                </a:solidFill>
                <a:latin typeface="Calibri"/>
                <a:ea typeface="Calibri"/>
                <a:cs typeface="Calibri"/>
                <a:sym typeface="Calibri"/>
              </a:rPr>
              <a:t> </a:t>
            </a:r>
            <a:r>
              <a:rPr lang="es-ES"/>
              <a:t>Todos los usuarios reciben los mismos derechos al redistribuir el software, sin necesidad de nuevas licencias.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La licencia no debe ser específica para un producto:</a:t>
            </a:r>
            <a:r>
              <a:rPr b="0" i="0" lang="es-ES" sz="1200">
                <a:solidFill>
                  <a:schemeClr val="dk1"/>
                </a:solidFill>
                <a:latin typeface="Calibri"/>
                <a:ea typeface="Calibri"/>
                <a:cs typeface="Calibri"/>
                <a:sym typeface="Calibri"/>
              </a:rPr>
              <a:t> </a:t>
            </a:r>
            <a:r>
              <a:rPr lang="es-ES"/>
              <a:t>El uso del software no puede estar condicionado a formar parte de un paquete o producto específico.</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La licencia no debe restringir otros programas:</a:t>
            </a:r>
            <a:r>
              <a:rPr b="1" i="0" lang="es-ES" sz="1200">
                <a:solidFill>
                  <a:schemeClr val="dk1"/>
                </a:solidFill>
                <a:latin typeface="Calibri"/>
                <a:ea typeface="Calibri"/>
                <a:cs typeface="Calibri"/>
                <a:sym typeface="Calibri"/>
              </a:rPr>
              <a:t> </a:t>
            </a:r>
            <a:r>
              <a:rPr lang="es-ES"/>
              <a:t>El software puede distribuirse junto a otros programas (libres o propietarios) sin imponer restricciones adicionales. </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La licencia debe ser neutral a la tecnología: </a:t>
            </a:r>
            <a:r>
              <a:rPr lang="es-ES"/>
              <a:t>La licencia no debe depender de tecnologías o interfaces particulares.</a:t>
            </a:r>
            <a:endParaRPr/>
          </a:p>
        </p:txBody>
      </p:sp>
      <p:sp>
        <p:nvSpPr>
          <p:cNvPr id="250" name="Google Shape;25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70c1eac3df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370c1eac3df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tiene distribuciones.</a:t>
            </a:r>
            <a:endParaRPr/>
          </a:p>
        </p:txBody>
      </p:sp>
      <p:sp>
        <p:nvSpPr>
          <p:cNvPr id="260" name="Google Shape;260;g370c1eac3df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Gracias a los principios del software de código abierto, especialmente la libre redistribución, el acceso al código fuente y la posibilidad de crear trabajos derivados, es posible que múltiples comunidades y organizaciones desarrollen sus propias distribuciones de Linux.</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Una distribución (coloquialmente llamada distro) es una distribución de software basada en el kernel de Linux que incluye determinados paquetes de software para satisfacer las necesidades de un grupo específico de usuarios, dando así origen a ediciones domésticas, empresariales y para servidores.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Además del núcleo o kernel de Linux, las distribuciones incluyen habitualmente las librerías y herramientas del proyecto GNU, software adicional, documentación, un sistema de ventanas, un gestor de ventanas y un entorno de escritorio. Dependiendo del tipo de usuarios a los que la distribución esté dirigida se incluye también otro tipo de software como procesadores de texto, hoja de cálculo, reproductores multimedia, herramientas administrativas, etc.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Por lo general están compuestas, total o mayoritariamente, de software libre, aunque a menudo incorporan aplicaciones o controladores propietarios.</a:t>
            </a:r>
            <a:endParaRPr/>
          </a:p>
        </p:txBody>
      </p:sp>
      <p:sp>
        <p:nvSpPr>
          <p:cNvPr id="270" name="Google Shape;27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Algunas de las distribuciones más populares son: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317500" lvl="0" marL="457200" marR="0" rtl="0" algn="l">
              <a:lnSpc>
                <a:spcPct val="100000"/>
              </a:lnSpc>
              <a:spcBef>
                <a:spcPts val="0"/>
              </a:spcBef>
              <a:spcAft>
                <a:spcPts val="0"/>
              </a:spcAft>
              <a:buSzPts val="1400"/>
              <a:buChar char="●"/>
            </a:pPr>
            <a:r>
              <a:rPr lang="es-ES"/>
              <a:t>Ubuntu: Amigable para principiantes, muy utilizada en escritorios y entornos educativos.</a:t>
            </a:r>
            <a:endParaRPr/>
          </a:p>
          <a:p>
            <a:pPr indent="-317500" lvl="0" marL="457200" marR="0" rtl="0" algn="l">
              <a:lnSpc>
                <a:spcPct val="100000"/>
              </a:lnSpc>
              <a:spcBef>
                <a:spcPts val="0"/>
              </a:spcBef>
              <a:spcAft>
                <a:spcPts val="0"/>
              </a:spcAft>
              <a:buSzPts val="1400"/>
              <a:buChar char="●"/>
            </a:pPr>
            <a:r>
              <a:rPr lang="es-ES"/>
              <a:t>Debian: Base de muchas otras distribuciones, conocida por su estabilidad.</a:t>
            </a:r>
            <a:endParaRPr/>
          </a:p>
          <a:p>
            <a:pPr indent="-317500" lvl="0" marL="457200" marR="0" rtl="0" algn="l">
              <a:lnSpc>
                <a:spcPct val="100000"/>
              </a:lnSpc>
              <a:spcBef>
                <a:spcPts val="0"/>
              </a:spcBef>
              <a:spcAft>
                <a:spcPts val="0"/>
              </a:spcAft>
              <a:buSzPts val="1400"/>
              <a:buChar char="●"/>
            </a:pPr>
            <a:r>
              <a:rPr lang="es-ES"/>
              <a:t>Fedora: Promovida por Red Hat, orientada a usuarios que buscan tecnología de vanguardia.</a:t>
            </a:r>
            <a:endParaRPr/>
          </a:p>
          <a:p>
            <a:pPr indent="-317500" lvl="0" marL="457200" marR="0" rtl="0" algn="l">
              <a:lnSpc>
                <a:spcPct val="100000"/>
              </a:lnSpc>
              <a:spcBef>
                <a:spcPts val="0"/>
              </a:spcBef>
              <a:spcAft>
                <a:spcPts val="0"/>
              </a:spcAft>
              <a:buSzPts val="1400"/>
              <a:buChar char="●"/>
            </a:pPr>
            <a:r>
              <a:rPr lang="es-ES"/>
              <a:t>Arch Linux: Enfocada a usuarios avanzados, ofrece control total sobre la configuración del sistema.</a:t>
            </a:r>
            <a:endParaRPr/>
          </a:p>
          <a:p>
            <a:pPr indent="-317500" lvl="0" marL="457200" marR="0" rtl="0" algn="l">
              <a:lnSpc>
                <a:spcPct val="100000"/>
              </a:lnSpc>
              <a:spcBef>
                <a:spcPts val="0"/>
              </a:spcBef>
              <a:spcAft>
                <a:spcPts val="0"/>
              </a:spcAft>
              <a:buSzPts val="1400"/>
              <a:buChar char="●"/>
            </a:pPr>
            <a:r>
              <a:rPr lang="es-ES"/>
              <a:t>CentOS / Rocky Linux / AlmaLinux: Alternativas comunitarias a Red Hat Enterprise Linux (RHEL), orientadas a servidores.</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80" name="Google Shape;28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70c1eac3d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370c1eac3d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La distribución que tiene el HPC del ISCIII es CentOS Stream release 8</a:t>
            </a:r>
            <a:endParaRPr/>
          </a:p>
        </p:txBody>
      </p:sp>
      <p:sp>
        <p:nvSpPr>
          <p:cNvPr id="288" name="Google Shape;288;g370c1eac3df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Este es el índice que vamos a seguir a lo largo de las próximas horas:</a:t>
            </a:r>
            <a:endParaRPr/>
          </a:p>
          <a:p>
            <a:pPr indent="-171450" lvl="0" marL="171450" rtl="0" algn="l">
              <a:spcBef>
                <a:spcPts val="0"/>
              </a:spcBef>
              <a:spcAft>
                <a:spcPts val="0"/>
              </a:spcAft>
              <a:buClr>
                <a:schemeClr val="dk1"/>
              </a:buClr>
              <a:buSzPts val="1200"/>
              <a:buFont typeface="Arial"/>
              <a:buChar char="•"/>
            </a:pPr>
            <a:r>
              <a:rPr lang="es-ES"/>
              <a:t>Primero os haré una breve introducción al Sistema Operativo Linux</a:t>
            </a:r>
            <a:endParaRPr/>
          </a:p>
          <a:p>
            <a:pPr indent="-171450" lvl="0" marL="171450" rtl="0" algn="l">
              <a:spcBef>
                <a:spcPts val="0"/>
              </a:spcBef>
              <a:spcAft>
                <a:spcPts val="0"/>
              </a:spcAft>
              <a:buClr>
                <a:schemeClr val="dk1"/>
              </a:buClr>
              <a:buSzPts val="1200"/>
              <a:buFont typeface="Arial"/>
              <a:buChar char="•"/>
            </a:pPr>
            <a:r>
              <a:rPr lang="es-ES"/>
              <a:t>Después os hablaré sobre el sistema de ficheros de linux</a:t>
            </a:r>
            <a:endParaRPr/>
          </a:p>
          <a:p>
            <a:pPr indent="-171450" lvl="0" marL="171450" rtl="0" algn="l">
              <a:spcBef>
                <a:spcPts val="0"/>
              </a:spcBef>
              <a:spcAft>
                <a:spcPts val="0"/>
              </a:spcAft>
              <a:buClr>
                <a:schemeClr val="dk1"/>
              </a:buClr>
              <a:buSzPts val="1200"/>
              <a:buFont typeface="Arial"/>
              <a:buChar char="•"/>
            </a:pPr>
            <a:r>
              <a:rPr lang="es-ES"/>
              <a:t>Después os enseñaremos unos comandos básicos de linux que necesitaréis a lo largo de las prácticas</a:t>
            </a:r>
            <a:endParaRPr/>
          </a:p>
          <a:p>
            <a:pPr indent="-171450" lvl="0" marL="171450" rtl="0" algn="l">
              <a:spcBef>
                <a:spcPts val="0"/>
              </a:spcBef>
              <a:spcAft>
                <a:spcPts val="0"/>
              </a:spcAft>
              <a:buClr>
                <a:schemeClr val="dk1"/>
              </a:buClr>
              <a:buSzPts val="1200"/>
              <a:buFont typeface="Arial"/>
              <a:buChar char="•"/>
            </a:pPr>
            <a:r>
              <a:rPr lang="es-ES"/>
              <a:t>Siguiendo con</a:t>
            </a:r>
            <a:r>
              <a:rPr lang="es-ES"/>
              <a:t> la sintaxis de la línea de comandos.</a:t>
            </a:r>
            <a:endParaRPr/>
          </a:p>
          <a:p>
            <a:pPr indent="-171450" lvl="0" marL="171450" rtl="0" algn="l">
              <a:spcBef>
                <a:spcPts val="0"/>
              </a:spcBef>
              <a:spcAft>
                <a:spcPts val="0"/>
              </a:spcAft>
              <a:buClr>
                <a:schemeClr val="dk1"/>
              </a:buClr>
              <a:buSzPts val="1200"/>
              <a:buFont typeface="Arial"/>
              <a:buChar char="•"/>
            </a:pPr>
            <a:r>
              <a:rPr lang="es-ES"/>
              <a:t>Y finalmente os enseñaremos </a:t>
            </a:r>
            <a:r>
              <a:rPr lang="es-ES"/>
              <a:t>los usuarios, privilegios y permisos en linux</a:t>
            </a:r>
            <a:endParaRPr/>
          </a:p>
        </p:txBody>
      </p:sp>
      <p:sp>
        <p:nvSpPr>
          <p:cNvPr id="111" name="Google Shape;11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70c1eac3df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370c1eac3df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multi-tarea</a:t>
            </a:r>
            <a:endParaRPr/>
          </a:p>
        </p:txBody>
      </p:sp>
      <p:sp>
        <p:nvSpPr>
          <p:cNvPr id="298" name="Google Shape;298;g370c1eac3df_0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Un sistema operativo multitarea es aquel que permite ejecutar varios programas o procesos al mismo tiempo. Esto no significa que el procesador realmente haga muchas cosas a la vez, sino que gestiona el tiempo de manera tan eficiente que da la impresión de simultaneidad.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 un ordenador tienes PowerPoint abierto, el navegador Firefox y el calendario. Aparentemente, los tres programas están activos a la vez. Pero lo que realmente ocurre es que el procesador cambia rápidamente de una tarea a otra, dedicando lapsos de tiempo muy breves a cada una. Es tan rápido (a veces miles de veces por segundo) que tú no notas las pausas. Este sistema se llama "planificador de procesos", y lo organiza el sistema operativo.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Imagina una película antigua: no es un vídeo continuo, sino una sucesión de fotogramas estáticos. Al pasar muy rápido de uno a otro, nuestro cerebro interpreta movimiento. Con la multitarea pasa lo mismo: el sistema operativo va alternando entre tareas, pero lo hace tan velozmente que parece que todo funciona al mismo tiempo.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El sistema operativo: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Mantiene el estado de cada tarea: Sabe en qué punto estábamos en PowerPoint, Firefox o el calendario, y retoma desde ahí al volver a activarla.</a:t>
            </a:r>
            <a:endParaRPr/>
          </a:p>
          <a:p>
            <a:pPr indent="0" lvl="0" marL="0" rtl="0" algn="l">
              <a:spcBef>
                <a:spcPts val="0"/>
              </a:spcBef>
              <a:spcAft>
                <a:spcPts val="0"/>
              </a:spcAft>
              <a:buClr>
                <a:schemeClr val="dk1"/>
              </a:buClr>
              <a:buSzPts val="1100"/>
              <a:buFont typeface="Arial"/>
              <a:buNone/>
            </a:pPr>
            <a:r>
              <a:rPr lang="es-ES"/>
              <a:t>- Administra recursos: Decide qué proceso usa el procesador, cuál accede al disco o qué ventana está activa.</a:t>
            </a:r>
            <a:endParaRPr/>
          </a:p>
          <a:p>
            <a:pPr indent="0" lvl="0" marL="0" rtl="0" algn="l">
              <a:spcBef>
                <a:spcPts val="0"/>
              </a:spcBef>
              <a:spcAft>
                <a:spcPts val="0"/>
              </a:spcAft>
              <a:buClr>
                <a:schemeClr val="dk1"/>
              </a:buClr>
              <a:buSzPts val="1100"/>
              <a:buFont typeface="Arial"/>
              <a:buNone/>
            </a:pPr>
            <a:r>
              <a:rPr lang="es-ES"/>
              <a:t>- Evita conflictos: Se asegura de que las tareas no interfieran entre sí ni se "pisen" datos.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La multitarea es aún más crucial en entornos HPC donde el sistema operativo debe gestionar cientos de procesos de diferentes usuarios y aplicaciones, optimizando recursos de forma eficiente y segura.</a:t>
            </a:r>
            <a:endParaRPr/>
          </a:p>
          <a:p>
            <a:pPr indent="0" lvl="0" marL="0" rtl="0" algn="l">
              <a:spcBef>
                <a:spcPts val="0"/>
              </a:spcBef>
              <a:spcAft>
                <a:spcPts val="0"/>
              </a:spcAft>
              <a:buNone/>
            </a:pPr>
            <a:r>
              <a:t/>
            </a:r>
            <a:endParaRPr/>
          </a:p>
        </p:txBody>
      </p:sp>
      <p:sp>
        <p:nvSpPr>
          <p:cNvPr id="308" name="Google Shape;30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70c1eac3df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70c1eac3df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multi-usuario, es decir, soporta varios usuarios conectados al mismo tiempo, con distintos permisos y configuraciones</a:t>
            </a:r>
            <a:endParaRPr/>
          </a:p>
        </p:txBody>
      </p:sp>
      <p:sp>
        <p:nvSpPr>
          <p:cNvPr id="318" name="Google Shape;318;g370c1eac3df_0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Linux es multi-usuario, es decir, soporta varios usuarios conectados al mismo tiempo, con distintos permisos y configuraciones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Un sistema operativo multiusuario es un tipo de software que permite que varias personas accedan y utilicen un mismo sistema informático, ya sea de forma simultánea o secuencial, sin interferencias entre ellas.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Tiene su propio nombre de usuario (login) y una contraseña.</a:t>
            </a:r>
            <a:endParaRPr/>
          </a:p>
          <a:p>
            <a:pPr indent="0" lvl="0" marL="0" rtl="0" algn="l">
              <a:spcBef>
                <a:spcPts val="0"/>
              </a:spcBef>
              <a:spcAft>
                <a:spcPts val="0"/>
              </a:spcAft>
              <a:buClr>
                <a:schemeClr val="dk1"/>
              </a:buClr>
              <a:buSzPts val="1100"/>
              <a:buFont typeface="Arial"/>
              <a:buNone/>
            </a:pPr>
            <a:r>
              <a:rPr lang="es-ES"/>
              <a:t>- Dispone de permisos específicos sobre archivos, programas o recursos del sistema.</a:t>
            </a:r>
            <a:endParaRPr/>
          </a:p>
          <a:p>
            <a:pPr indent="0" lvl="0" marL="0" rtl="0" algn="l">
              <a:spcBef>
                <a:spcPts val="0"/>
              </a:spcBef>
              <a:spcAft>
                <a:spcPts val="0"/>
              </a:spcAft>
              <a:buClr>
                <a:schemeClr val="dk1"/>
              </a:buClr>
              <a:buSzPts val="1100"/>
              <a:buFont typeface="Arial"/>
              <a:buNone/>
            </a:pPr>
            <a:r>
              <a:rPr lang="es-ES"/>
              <a:t>- Puede ejecutar tareas sin afectar directamente a las de otros.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 sistemas de computación de alto rendimiento (HPC), la capacidad multiusuario es esencial: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Decenas o cientos de usuarios trabajan simultáneamente en el mismo clúster.</a:t>
            </a:r>
            <a:endParaRPr/>
          </a:p>
          <a:p>
            <a:pPr indent="0" lvl="0" marL="0" rtl="0" algn="l">
              <a:spcBef>
                <a:spcPts val="0"/>
              </a:spcBef>
              <a:spcAft>
                <a:spcPts val="0"/>
              </a:spcAft>
              <a:buClr>
                <a:schemeClr val="dk1"/>
              </a:buClr>
              <a:buSzPts val="1100"/>
              <a:buFont typeface="Arial"/>
              <a:buNone/>
            </a:pPr>
            <a:r>
              <a:rPr lang="es-ES"/>
              <a:t>- Cada usuario ejecuta procesos, analiza datos y accede a software especializado.</a:t>
            </a:r>
            <a:endParaRPr/>
          </a:p>
          <a:p>
            <a:pPr indent="0" lvl="0" marL="0" rtl="0" algn="l">
              <a:spcBef>
                <a:spcPts val="0"/>
              </a:spcBef>
              <a:spcAft>
                <a:spcPts val="0"/>
              </a:spcAft>
              <a:buClr>
                <a:schemeClr val="dk1"/>
              </a:buClr>
              <a:buSzPts val="1100"/>
              <a:buFont typeface="Arial"/>
              <a:buNone/>
            </a:pPr>
            <a:r>
              <a:rPr lang="es-ES"/>
              <a:t>- El sistema operativo garantiza que cada sesión, archivo o proceso esté aislado y protegido, sin interferir con otros usuarios.</a:t>
            </a:r>
            <a:endParaRPr/>
          </a:p>
          <a:p>
            <a:pPr indent="0" lvl="0" marL="0" rtl="0" algn="l">
              <a:spcBef>
                <a:spcPts val="0"/>
              </a:spcBef>
              <a:spcAft>
                <a:spcPts val="0"/>
              </a:spcAft>
              <a:buNone/>
            </a:pPr>
            <a:r>
              <a:t/>
            </a:r>
            <a:endParaRPr/>
          </a:p>
        </p:txBody>
      </p:sp>
      <p:sp>
        <p:nvSpPr>
          <p:cNvPr id="328" name="Google Shape;32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70c1eac3df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370c1eac3df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que ya sabemos lo que es Linux, vamos a ver cual es su sistema de archivos</a:t>
            </a:r>
            <a:endParaRPr/>
          </a:p>
        </p:txBody>
      </p:sp>
      <p:sp>
        <p:nvSpPr>
          <p:cNvPr id="337" name="Google Shape;337;g370c1eac3df_0_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Que hemos visto que es uno de los tres elementos que configuran el sistema operativo.</a:t>
            </a:r>
            <a:endParaRPr/>
          </a:p>
        </p:txBody>
      </p:sp>
      <p:sp>
        <p:nvSpPr>
          <p:cNvPr id="346" name="Google Shape;34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empezar por ver algunas de las características de este sistema de archivos</a:t>
            </a:r>
            <a:endParaRPr/>
          </a:p>
        </p:txBody>
      </p:sp>
      <p:sp>
        <p:nvSpPr>
          <p:cNvPr id="360" name="Google Shape;36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70c1eac3df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370c1eac3df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Un sistema de archivos es el componente del sistema operativo que organiza, almacena y recupera datos en un dispositivo de almacenamiento como un disco duro, SSD, pendrive o servidor.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El sistema de archivos es lo que le da estructura a los datos. Permite: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Guardar archivos y carpetas de forma organizada.</a:t>
            </a:r>
            <a:endParaRPr/>
          </a:p>
          <a:p>
            <a:pPr indent="0" lvl="0" marL="0" rtl="0" algn="l">
              <a:spcBef>
                <a:spcPts val="0"/>
              </a:spcBef>
              <a:spcAft>
                <a:spcPts val="0"/>
              </a:spcAft>
              <a:buClr>
                <a:schemeClr val="dk1"/>
              </a:buClr>
              <a:buSzPts val="1100"/>
              <a:buFont typeface="Arial"/>
              <a:buNone/>
            </a:pPr>
            <a:r>
              <a:rPr lang="es-ES"/>
              <a:t>- Acceder a ellos por su nombre, ruta y permisos.</a:t>
            </a:r>
            <a:endParaRPr/>
          </a:p>
          <a:p>
            <a:pPr indent="0" lvl="0" marL="0" rtl="0" algn="l">
              <a:spcBef>
                <a:spcPts val="0"/>
              </a:spcBef>
              <a:spcAft>
                <a:spcPts val="0"/>
              </a:spcAft>
              <a:buClr>
                <a:schemeClr val="dk1"/>
              </a:buClr>
              <a:buSzPts val="1100"/>
              <a:buFont typeface="Arial"/>
              <a:buNone/>
            </a:pPr>
            <a:r>
              <a:rPr lang="es-ES"/>
              <a:t>- Controlar quién puede leer, modificar o ejecutar cada archivo.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Cuando guardas un archivo (por ejemplo, un documento de texto), el sistema de archivos: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Lo divide en bloques físicos que se almacenan en el disco.</a:t>
            </a:r>
            <a:endParaRPr/>
          </a:p>
          <a:p>
            <a:pPr indent="0" lvl="0" marL="0" rtl="0" algn="l">
              <a:spcBef>
                <a:spcPts val="0"/>
              </a:spcBef>
              <a:spcAft>
                <a:spcPts val="0"/>
              </a:spcAft>
              <a:buClr>
                <a:schemeClr val="dk1"/>
              </a:buClr>
              <a:buSzPts val="1100"/>
              <a:buFont typeface="Arial"/>
              <a:buNone/>
            </a:pPr>
            <a:r>
              <a:rPr lang="es-ES"/>
              <a:t>- Asocia metadatos (nombre, fecha, permisos, tamaño, propietario).</a:t>
            </a:r>
            <a:endParaRPr/>
          </a:p>
          <a:p>
            <a:pPr indent="0" lvl="0" marL="0" rtl="0" algn="l">
              <a:spcBef>
                <a:spcPts val="0"/>
              </a:spcBef>
              <a:spcAft>
                <a:spcPts val="0"/>
              </a:spcAft>
              <a:buClr>
                <a:schemeClr val="dk1"/>
              </a:buClr>
              <a:buSzPts val="1100"/>
              <a:buFont typeface="Arial"/>
              <a:buNone/>
            </a:pPr>
            <a:r>
              <a:rPr lang="es-ES"/>
              <a:t>- Lo ubica en una jerarquía de carpetas para facilitar su localización.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También gestiona: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Permisos y propiedad</a:t>
            </a:r>
            <a:endParaRPr/>
          </a:p>
          <a:p>
            <a:pPr indent="0" lvl="0" marL="0" rtl="0" algn="l">
              <a:spcBef>
                <a:spcPts val="0"/>
              </a:spcBef>
              <a:spcAft>
                <a:spcPts val="0"/>
              </a:spcAft>
              <a:buClr>
                <a:schemeClr val="dk1"/>
              </a:buClr>
              <a:buSzPts val="1100"/>
              <a:buFont typeface="Arial"/>
              <a:buNone/>
            </a:pPr>
            <a:r>
              <a:rPr lang="es-ES"/>
              <a:t>- Tiempos de acceso/modificación</a:t>
            </a:r>
            <a:endParaRPr/>
          </a:p>
          <a:p>
            <a:pPr indent="0" lvl="0" marL="0" rtl="0" algn="l">
              <a:spcBef>
                <a:spcPts val="0"/>
              </a:spcBef>
              <a:spcAft>
                <a:spcPts val="0"/>
              </a:spcAft>
              <a:buClr>
                <a:schemeClr val="dk1"/>
              </a:buClr>
              <a:buSzPts val="1100"/>
              <a:buFont typeface="Arial"/>
              <a:buNone/>
            </a:pPr>
            <a:r>
              <a:rPr lang="es-ES"/>
              <a:t>- Espacio libre y ocupado</a:t>
            </a:r>
            <a:endParaRPr/>
          </a:p>
          <a:p>
            <a:pPr indent="0" lvl="0" marL="0" rtl="0" algn="l">
              <a:spcBef>
                <a:spcPts val="0"/>
              </a:spcBef>
              <a:spcAft>
                <a:spcPts val="0"/>
              </a:spcAft>
              <a:buClr>
                <a:schemeClr val="dk1"/>
              </a:buClr>
              <a:buSzPts val="1100"/>
              <a:buFont typeface="Arial"/>
              <a:buNone/>
            </a:pPr>
            <a:r>
              <a:rPr lang="es-ES"/>
              <a:t>- Integridad y recuperación ante errores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9" name="Google Shape;369;g370c1eac3df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44e220f39a_2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344e220f39a_2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s-ES"/>
              <a:t>La estructura de ficheros de Linux es una estructura jerárquica en forma de árbol invertido, donde el directorio principal (directorio raíz) es el directorio /, del que cuelga toda la estructura del sistema.</a:t>
            </a:r>
            <a:endParaRPr/>
          </a:p>
          <a:p>
            <a:pPr indent="-228600" lvl="0" marL="228600" rtl="0" algn="l">
              <a:spcBef>
                <a:spcPts val="0"/>
              </a:spcBef>
              <a:spcAft>
                <a:spcPts val="0"/>
              </a:spcAft>
              <a:buClr>
                <a:schemeClr val="dk1"/>
              </a:buClr>
              <a:buSzPts val="1200"/>
              <a:buFont typeface="Calibri"/>
              <a:buAutoNum type="arabicPeriod"/>
            </a:pPr>
            <a:r>
              <a:rPr lang="es-ES"/>
              <a:t>En Linux, todo son ficheros, tanto los archivos de texto, como los directorios o carpetas, como los dispositivos que están conectados al ordenador, todo está representado como si fueran ficheros.</a:t>
            </a:r>
            <a:endParaRPr/>
          </a:p>
          <a:p>
            <a:pPr indent="-228600" lvl="0" marL="228600" rtl="0" algn="l">
              <a:spcBef>
                <a:spcPts val="0"/>
              </a:spcBef>
              <a:spcAft>
                <a:spcPts val="0"/>
              </a:spcAft>
              <a:buClr>
                <a:schemeClr val="dk1"/>
              </a:buClr>
              <a:buSzPts val="1200"/>
              <a:buFont typeface="Calibri"/>
              <a:buAutoNum type="arabicPeriod"/>
            </a:pPr>
            <a:r>
              <a:rPr lang="es-ES"/>
              <a:t>Todo tiene rutas, que hay que especificar</a:t>
            </a:r>
            <a:endParaRPr/>
          </a:p>
          <a:p>
            <a:pPr indent="-228600" lvl="0" marL="228600" rtl="0" algn="l">
              <a:spcBef>
                <a:spcPts val="0"/>
              </a:spcBef>
              <a:spcAft>
                <a:spcPts val="0"/>
              </a:spcAft>
              <a:buClr>
                <a:schemeClr val="dk1"/>
              </a:buClr>
              <a:buSzPts val="1200"/>
              <a:buFont typeface="Calibri"/>
              <a:buAutoNum type="arabicPeriod"/>
            </a:pPr>
            <a:r>
              <a:rPr lang="es-ES"/>
              <a:t>Es sensible a las mayúsculas y minúsculas.</a:t>
            </a:r>
            <a:endParaRPr/>
          </a:p>
          <a:p>
            <a:pPr indent="-228600" lvl="0" marL="228600" rtl="0" algn="l">
              <a:spcBef>
                <a:spcPts val="0"/>
              </a:spcBef>
              <a:spcAft>
                <a:spcPts val="0"/>
              </a:spcAft>
              <a:buClr>
                <a:schemeClr val="dk1"/>
              </a:buClr>
              <a:buSzPts val="1200"/>
              <a:buFont typeface="Calibri"/>
              <a:buAutoNum type="arabicPeriod"/>
            </a:pPr>
            <a:r>
              <a:rPr lang="es-ES"/>
              <a:t>Además, no existe el concepto de extensiones y existen los archivos ocultos.</a:t>
            </a:r>
            <a:endParaRPr/>
          </a:p>
        </p:txBody>
      </p:sp>
      <p:sp>
        <p:nvSpPr>
          <p:cNvPr id="377" name="Google Shape;377;g344e220f39a_2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70c1eac3df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370c1eac3df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cuanto a la estructura del sistema de archivos</a:t>
            </a:r>
            <a:endParaRPr/>
          </a:p>
        </p:txBody>
      </p:sp>
      <p:sp>
        <p:nvSpPr>
          <p:cNvPr id="385" name="Google Shape;385;g370c1eac3df_0_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empezar por el Sistema Operativo. OS por sus siglas en inglés Operating System</a:t>
            </a:r>
            <a:endParaRPr/>
          </a:p>
        </p:txBody>
      </p:sp>
      <p:sp>
        <p:nvSpPr>
          <p:cNvPr id="119" name="Google Shape;11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Como mencionabamos antes, el sistema de archivos de Linux está organizado en forma de árbol jerárquico invertido, comenzando en la parte superior con el directorio raíz, representado por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Desde este punto se ramifican todos los demás directorios y archivos del sistema. Esta estructura permite una organización lógica, eficiente y modular de todos los componentes del sistema operativo, así como los archivos de los usuarios.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 (Root (Raíz)): Es el punto de partida del sistema de archivos. Todos los demás archivos y carpetas están contenidos o enlazados desde aquí. Es el núcleo de la jerarquía.</a:t>
            </a:r>
            <a:endParaRPr/>
          </a:p>
          <a:p>
            <a:pPr indent="0" lvl="0" marL="0" rtl="0" algn="l">
              <a:spcBef>
                <a:spcPts val="0"/>
              </a:spcBef>
              <a:spcAft>
                <a:spcPts val="0"/>
              </a:spcAft>
              <a:buClr>
                <a:schemeClr val="dk1"/>
              </a:buClr>
              <a:buSzPts val="1100"/>
              <a:buFont typeface="Arial"/>
              <a:buNone/>
            </a:pPr>
            <a:r>
              <a:rPr lang="es-ES"/>
              <a:t>- `/bin` (Binary): Contiene programas ejecutables esenciales, necesarios tanto para el sistema como para todos los usuarios. Son comandos básicos que se deben poder ejecutar incluso en modo de rescate o sin montar otras particiones.</a:t>
            </a:r>
            <a:endParaRPr/>
          </a:p>
          <a:p>
            <a:pPr indent="0" lvl="0" marL="0" rtl="0" algn="l">
              <a:spcBef>
                <a:spcPts val="0"/>
              </a:spcBef>
              <a:spcAft>
                <a:spcPts val="0"/>
              </a:spcAft>
              <a:buClr>
                <a:schemeClr val="dk1"/>
              </a:buClr>
              <a:buSzPts val="1100"/>
              <a:buFont typeface="Arial"/>
              <a:buNone/>
            </a:pPr>
            <a:r>
              <a:rPr lang="es-ES"/>
              <a:t>- `/usr` (User system resources): Contiene programas y utilidades de uso general para los usuarios. Dentro de `/usr` también hay subdirectorios como:</a:t>
            </a:r>
            <a:endParaRPr/>
          </a:p>
          <a:p>
            <a:pPr indent="0" lvl="0" marL="0" rtl="0" algn="l">
              <a:spcBef>
                <a:spcPts val="0"/>
              </a:spcBef>
              <a:spcAft>
                <a:spcPts val="0"/>
              </a:spcAft>
              <a:buClr>
                <a:schemeClr val="dk1"/>
              </a:buClr>
              <a:buSzPts val="1100"/>
              <a:buFont typeface="Arial"/>
              <a:buNone/>
            </a:pPr>
            <a:r>
              <a:rPr lang="es-ES"/>
              <a:t>    - `/usr/bin`: comandos no esenciales para todos los usuarios.</a:t>
            </a:r>
            <a:endParaRPr/>
          </a:p>
          <a:p>
            <a:pPr indent="0" lvl="0" marL="0" rtl="0" algn="l">
              <a:spcBef>
                <a:spcPts val="0"/>
              </a:spcBef>
              <a:spcAft>
                <a:spcPts val="0"/>
              </a:spcAft>
              <a:buClr>
                <a:schemeClr val="dk1"/>
              </a:buClr>
              <a:buSzPts val="1100"/>
              <a:buFont typeface="Arial"/>
              <a:buNone/>
            </a:pPr>
            <a:r>
              <a:rPr lang="es-ES"/>
              <a:t>    - `/usr/sbin`: herramientas administrativas.</a:t>
            </a:r>
            <a:endParaRPr/>
          </a:p>
          <a:p>
            <a:pPr indent="0" lvl="0" marL="0" rtl="0" algn="l">
              <a:spcBef>
                <a:spcPts val="0"/>
              </a:spcBef>
              <a:spcAft>
                <a:spcPts val="0"/>
              </a:spcAft>
              <a:buClr>
                <a:schemeClr val="dk1"/>
              </a:buClr>
              <a:buSzPts val="1100"/>
              <a:buFont typeface="Arial"/>
              <a:buNone/>
            </a:pPr>
            <a:r>
              <a:rPr lang="es-ES"/>
              <a:t>    - `/usr/lib`: bibliotecas compartidas.</a:t>
            </a:r>
            <a:endParaRPr/>
          </a:p>
          <a:p>
            <a:pPr indent="0" lvl="0" marL="0" rtl="0" algn="l">
              <a:spcBef>
                <a:spcPts val="0"/>
              </a:spcBef>
              <a:spcAft>
                <a:spcPts val="0"/>
              </a:spcAft>
              <a:buClr>
                <a:schemeClr val="dk1"/>
              </a:buClr>
              <a:buSzPts val="1100"/>
              <a:buFont typeface="Arial"/>
              <a:buNone/>
            </a:pPr>
            <a:r>
              <a:rPr lang="es-ES"/>
              <a:t>- `/var` (Variable): Contiene archivos cuyo contenido cambia con el tiempo:</a:t>
            </a:r>
            <a:endParaRPr/>
          </a:p>
          <a:p>
            <a:pPr indent="0" lvl="0" marL="0" rtl="0" algn="l">
              <a:spcBef>
                <a:spcPts val="0"/>
              </a:spcBef>
              <a:spcAft>
                <a:spcPts val="0"/>
              </a:spcAft>
              <a:buClr>
                <a:schemeClr val="dk1"/>
              </a:buClr>
              <a:buSzPts val="1100"/>
              <a:buFont typeface="Arial"/>
              <a:buNone/>
            </a:pPr>
            <a:r>
              <a:rPr lang="es-ES"/>
              <a:t>    - Logs del sistema (/var/log)</a:t>
            </a:r>
            <a:endParaRPr/>
          </a:p>
          <a:p>
            <a:pPr indent="0" lvl="0" marL="0" rtl="0" algn="l">
              <a:spcBef>
                <a:spcPts val="0"/>
              </a:spcBef>
              <a:spcAft>
                <a:spcPts val="0"/>
              </a:spcAft>
              <a:buClr>
                <a:schemeClr val="dk1"/>
              </a:buClr>
              <a:buSzPts val="1100"/>
              <a:buFont typeface="Arial"/>
              <a:buNone/>
            </a:pPr>
            <a:r>
              <a:rPr lang="es-ES"/>
              <a:t>    - Bases de datos temporales</a:t>
            </a:r>
            <a:endParaRPr/>
          </a:p>
          <a:p>
            <a:pPr indent="0" lvl="0" marL="0" rtl="0" algn="l">
              <a:spcBef>
                <a:spcPts val="0"/>
              </a:spcBef>
              <a:spcAft>
                <a:spcPts val="0"/>
              </a:spcAft>
              <a:buClr>
                <a:schemeClr val="dk1"/>
              </a:buClr>
              <a:buSzPts val="1100"/>
              <a:buFont typeface="Arial"/>
              <a:buNone/>
            </a:pPr>
            <a:r>
              <a:rPr lang="es-ES"/>
              <a:t>    - Correos electrónicos del sistema</a:t>
            </a:r>
            <a:endParaRPr/>
          </a:p>
          <a:p>
            <a:pPr indent="0" lvl="0" marL="0" rtl="0" algn="l">
              <a:spcBef>
                <a:spcPts val="0"/>
              </a:spcBef>
              <a:spcAft>
                <a:spcPts val="0"/>
              </a:spcAft>
              <a:buClr>
                <a:schemeClr val="dk1"/>
              </a:buClr>
              <a:buSzPts val="1100"/>
              <a:buFont typeface="Arial"/>
              <a:buNone/>
            </a:pPr>
            <a:r>
              <a:rPr lang="es-ES"/>
              <a:t>    - Cachés</a:t>
            </a:r>
            <a:endParaRPr/>
          </a:p>
          <a:p>
            <a:pPr indent="0" lvl="0" marL="0" rtl="0" algn="l">
              <a:spcBef>
                <a:spcPts val="0"/>
              </a:spcBef>
              <a:spcAft>
                <a:spcPts val="0"/>
              </a:spcAft>
              <a:buClr>
                <a:schemeClr val="dk1"/>
              </a:buClr>
              <a:buSzPts val="1100"/>
              <a:buFont typeface="Arial"/>
              <a:buNone/>
            </a:pPr>
            <a:r>
              <a:rPr lang="es-ES"/>
              <a:t>    - Archivos de spool (como colas de impresión o correos)</a:t>
            </a:r>
            <a:endParaRPr/>
          </a:p>
          <a:p>
            <a:pPr indent="0" lvl="0" marL="0" rtl="0" algn="l">
              <a:spcBef>
                <a:spcPts val="0"/>
              </a:spcBef>
              <a:spcAft>
                <a:spcPts val="0"/>
              </a:spcAft>
              <a:buClr>
                <a:schemeClr val="dk1"/>
              </a:buClr>
              <a:buSzPts val="1100"/>
              <a:buFont typeface="Arial"/>
              <a:buNone/>
            </a:pPr>
            <a:r>
              <a:rPr lang="es-ES"/>
              <a:t>- `/etc`: Configuraciones del sistema y servicios.</a:t>
            </a:r>
            <a:endParaRPr/>
          </a:p>
          <a:p>
            <a:pPr indent="0" lvl="0" marL="0" rtl="0" algn="l">
              <a:spcBef>
                <a:spcPts val="0"/>
              </a:spcBef>
              <a:spcAft>
                <a:spcPts val="0"/>
              </a:spcAft>
              <a:buClr>
                <a:schemeClr val="dk1"/>
              </a:buClr>
              <a:buSzPts val="1100"/>
              <a:buFont typeface="Arial"/>
              <a:buNone/>
            </a:pPr>
            <a:r>
              <a:rPr lang="es-ES"/>
              <a:t>- `/root`: Directorio personal del superusuario (root).</a:t>
            </a:r>
            <a:endParaRPr/>
          </a:p>
          <a:p>
            <a:pPr indent="0" lvl="0" marL="0" rtl="0" algn="l">
              <a:spcBef>
                <a:spcPts val="0"/>
              </a:spcBef>
              <a:spcAft>
                <a:spcPts val="0"/>
              </a:spcAft>
              <a:buClr>
                <a:schemeClr val="dk1"/>
              </a:buClr>
              <a:buSzPts val="1100"/>
              <a:buFont typeface="Arial"/>
              <a:buNone/>
            </a:pPr>
            <a:r>
              <a:rPr lang="es-ES"/>
              <a:t>- `/sbin`: Comandos del sistema usados por el administrador.</a:t>
            </a:r>
            <a:endParaRPr/>
          </a:p>
          <a:p>
            <a:pPr indent="0" lvl="0" marL="0" rtl="0" algn="l">
              <a:spcBef>
                <a:spcPts val="0"/>
              </a:spcBef>
              <a:spcAft>
                <a:spcPts val="0"/>
              </a:spcAft>
              <a:buClr>
                <a:schemeClr val="dk1"/>
              </a:buClr>
              <a:buSzPts val="1100"/>
              <a:buFont typeface="Arial"/>
              <a:buNone/>
            </a:pPr>
            <a:r>
              <a:rPr lang="es-ES"/>
              <a:t>- `/tmp`: Archivos temporales (borrados al reiniciar).</a:t>
            </a:r>
            <a:endParaRPr/>
          </a:p>
          <a:p>
            <a:pPr indent="0" lvl="0" marL="0" rtl="0" algn="l">
              <a:spcBef>
                <a:spcPts val="0"/>
              </a:spcBef>
              <a:spcAft>
                <a:spcPts val="0"/>
              </a:spcAft>
              <a:buClr>
                <a:schemeClr val="dk1"/>
              </a:buClr>
              <a:buSzPts val="1100"/>
              <a:buFont typeface="Arial"/>
              <a:buNone/>
            </a:pPr>
            <a:r>
              <a:rPr lang="es-ES"/>
              <a:t>- `/dev`: Archivos especiales que representan dispositivos del sistema.</a:t>
            </a:r>
            <a:endParaRPr/>
          </a:p>
          <a:p>
            <a:pPr indent="0" lvl="0" marL="0" rtl="0" algn="l">
              <a:spcBef>
                <a:spcPts val="0"/>
              </a:spcBef>
              <a:spcAft>
                <a:spcPts val="0"/>
              </a:spcAft>
              <a:buClr>
                <a:schemeClr val="dk1"/>
              </a:buClr>
              <a:buSzPts val="1100"/>
              <a:buFont typeface="Arial"/>
              <a:buNone/>
            </a:pPr>
            <a:r>
              <a:rPr lang="es-ES"/>
              <a:t>- `/lib`: Bibliotecas compartidas necesarias para ejecutar comandos de /bin y /sbin.</a:t>
            </a:r>
            <a:endParaRPr/>
          </a:p>
          <a:p>
            <a:pPr indent="0" lvl="0" marL="0" rtl="0" algn="l">
              <a:spcBef>
                <a:spcPts val="0"/>
              </a:spcBef>
              <a:spcAft>
                <a:spcPts val="0"/>
              </a:spcAft>
              <a:buNone/>
            </a:pPr>
            <a:r>
              <a:t/>
            </a:r>
            <a:endParaRPr/>
          </a:p>
        </p:txBody>
      </p:sp>
      <p:sp>
        <p:nvSpPr>
          <p:cNvPr id="394" name="Google Shape;39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/home es un directorio donde se encuentran los directorios personales de los usuarios del sistema. Donde están las carpetas de cada usuario del ordenador con su escritorio.</a:t>
            </a:r>
            <a:endParaRPr/>
          </a:p>
          <a:p>
            <a:pPr indent="0" lvl="0" marL="0" rtl="0" algn="l">
              <a:spcBef>
                <a:spcPts val="0"/>
              </a:spcBef>
              <a:spcAft>
                <a:spcPts val="0"/>
              </a:spcAft>
              <a:buNone/>
            </a:pPr>
            <a:r>
              <a:rPr lang="es-ES"/>
              <a:t>/mnt, a veces también se le llama /media y es el directorio que contiene todas las unidades físicas que tenemos montadas: discos duros, unidades de DVD, pen drives, etc.</a:t>
            </a:r>
            <a:endParaRPr/>
          </a:p>
          <a:p>
            <a:pPr indent="0" lvl="0" marL="0" rtl="0" algn="l">
              <a:spcBef>
                <a:spcPts val="0"/>
              </a:spcBef>
              <a:spcAft>
                <a:spcPts val="0"/>
              </a:spcAft>
              <a:buNone/>
            </a:pPr>
            <a:r>
              <a:rPr lang="es-ES"/>
              <a:t>/opt sirve</a:t>
            </a:r>
            <a:r>
              <a:rPr lang="es-ES"/>
              <a:t> para admitir ficheros nuevos creados tras la modificación del sistema.</a:t>
            </a:r>
            <a:r>
              <a:rPr lang="es-ES"/>
              <a:t> Es un punto de montaje desde el que se instalan los paquetes de aplicación adicionales. En nuestro caso es donde se realiza la instalación del software bioinformático.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70c1eac3df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370c1eac3df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ver una pequeña comparación con el SO windows:</a:t>
            </a:r>
            <a:endParaRPr/>
          </a:p>
        </p:txBody>
      </p:sp>
      <p:sp>
        <p:nvSpPr>
          <p:cNvPr id="415" name="Google Shape;415;g370c1eac3df_0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Organización: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En Linux, todo el sistema de archivos se organiza como un único árbol jerárquico que parte desde un directorio raíz, representado por la barra `/`. Esto significa que no importa cuántas particiones o discos tenga el equipo, todos los elementos (discos, carpetas, archivos, dispositivos externos) se integran en ese único árbol de directorios bajo `/`. Por ejemplo, la carpeta `/home`, que es donde residen los archivos personales de los usuarios (similar a "Usuarios" en Windows), siempre cuelga del directorio raíz. Esto da una estructura más uniforme y predecible.</a:t>
            </a:r>
            <a:endParaRPr/>
          </a:p>
          <a:p>
            <a:pPr indent="0" lvl="0" marL="0" rtl="0" algn="l">
              <a:spcBef>
                <a:spcPts val="0"/>
              </a:spcBef>
              <a:spcAft>
                <a:spcPts val="0"/>
              </a:spcAft>
              <a:buClr>
                <a:schemeClr val="dk1"/>
              </a:buClr>
              <a:buSzPts val="1100"/>
              <a:buFont typeface="Arial"/>
              <a:buNone/>
            </a:pPr>
            <a:r>
              <a:rPr lang="es-ES"/>
              <a:t>- En cambio, en Windows, los sistemas de archivos se organizan por unidades de disco, asignando una letra a cada partición o dispositivo (como C:\, D:\, E:\, etc.). Por eso, una carpeta como "Usuarios" puede estar en C:\ o en D:\, según cómo se haya configurado el sistema.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Otro punto importante es cómo se gestionan los dispositivos externos, como un CD, una memoria USB o un disco duro externo: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En Linux, cuando conectas un dispositivo, este se “monta” dentro del sistema de archivos, lo que significa que se le asigna un punto de acceso dentro del árbol. Por convención, los dispositivos suelen montarse en el directorio `/mnt` (de mount, montar) o en `/media`. Esto permite acceder al contenido del dispositivo como si fuese parte del mismo sistema de archivos.</a:t>
            </a:r>
            <a:endParaRPr/>
          </a:p>
          <a:p>
            <a:pPr indent="0" lvl="0" marL="0" rtl="0" algn="l">
              <a:spcBef>
                <a:spcPts val="0"/>
              </a:spcBef>
              <a:spcAft>
                <a:spcPts val="0"/>
              </a:spcAft>
              <a:buClr>
                <a:schemeClr val="dk1"/>
              </a:buClr>
              <a:buSzPts val="1100"/>
              <a:buFont typeface="Arial"/>
              <a:buNone/>
            </a:pPr>
            <a:r>
              <a:rPr lang="es-ES"/>
              <a:t>- En Windows, cuando conectas un dispositivo, el sistema le asigna una nueva letra de unidad (por ejemplo, E:\), y lo muestra en el explorador de archivos bajo “Este equipo” (antes “Mi PC”), como si fuera un disco independiente.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Esta diferencia refleja filosofías distintas: Linux apuesta por una organización unificada y coherente, mientras que Windows se basa en una estructura modular por unidades, más intuitiva para el usuario general pero menos flexible para administradores y servidores.</a:t>
            </a:r>
            <a:endParaRPr/>
          </a:p>
          <a:p>
            <a:pPr indent="0" lvl="0" marL="0" rtl="0" algn="l">
              <a:spcBef>
                <a:spcPts val="0"/>
              </a:spcBef>
              <a:spcAft>
                <a:spcPts val="0"/>
              </a:spcAft>
              <a:buNone/>
            </a:pPr>
            <a:r>
              <a:t/>
            </a:r>
            <a:endParaRPr/>
          </a:p>
        </p:txBody>
      </p:sp>
      <p:sp>
        <p:nvSpPr>
          <p:cNvPr id="424" name="Google Shape;42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70c1eac3df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g370c1eac3df_0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Ahora vamos a trabajar el concepto de ruta</a:t>
            </a:r>
            <a:endParaRPr/>
          </a:p>
        </p:txBody>
      </p:sp>
      <p:sp>
        <p:nvSpPr>
          <p:cNvPr id="433" name="Google Shape;433;g370c1eac3df_0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En los sistemas operativos como Linux, cada archivo o carpeta tiene una “dirección” que indica dónde se encuentra dentro del sistema. Esta dirección se llama ruta (o path, en inglés), y se expresa como una secuencia de directorios separados por barras (/) que debemos recorrer para llegar hasta el archivo deseado.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Como veniamos viendo, Linux organiza su sistema de archivos como un árbol jerárquico que comienza en el directorio raíz, representado por `/`. A partir de ahí, se ramifican todas las carpetas y archivos del sistema. Esta estructura nos permite acceder a los archivos utilizando dos tipos de rutas: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**Ruta absoluta**:</a:t>
            </a:r>
            <a:endParaRPr/>
          </a:p>
          <a:p>
            <a:pPr indent="0" lvl="0" marL="0" rtl="0" algn="l">
              <a:spcBef>
                <a:spcPts val="0"/>
              </a:spcBef>
              <a:spcAft>
                <a:spcPts val="0"/>
              </a:spcAft>
              <a:buClr>
                <a:schemeClr val="dk1"/>
              </a:buClr>
              <a:buSzPts val="1100"/>
              <a:buFont typeface="Arial"/>
              <a:buNone/>
            </a:pPr>
            <a:r>
              <a:rPr lang="es-ES"/>
              <a:t>  - La ruta absoluta comienza siempre desde el directorio raíz (/) y describe el camino completo hasta un archivo, sin importar en qué carpeta estemos actualmente.</a:t>
            </a:r>
            <a:endParaRPr/>
          </a:p>
          <a:p>
            <a:pPr indent="0" lvl="0" marL="0" rtl="0" algn="l">
              <a:spcBef>
                <a:spcPts val="0"/>
              </a:spcBef>
              <a:spcAft>
                <a:spcPts val="0"/>
              </a:spcAft>
              <a:buClr>
                <a:schemeClr val="dk1"/>
              </a:buClr>
              <a:buSzPts val="1100"/>
              <a:buFont typeface="Arial"/>
              <a:buNone/>
            </a:pPr>
            <a:r>
              <a:rPr lang="es-ES"/>
              <a:t>  - Siempre es la misma, porque parte desde la base del sistema.</a:t>
            </a:r>
            <a:endParaRPr/>
          </a:p>
          <a:p>
            <a:pPr indent="0" lvl="0" marL="0" rtl="0" algn="l">
              <a:spcBef>
                <a:spcPts val="0"/>
              </a:spcBef>
              <a:spcAft>
                <a:spcPts val="0"/>
              </a:spcAft>
              <a:buClr>
                <a:schemeClr val="dk1"/>
              </a:buClr>
              <a:buSzPts val="1100"/>
              <a:buFont typeface="Arial"/>
              <a:buNone/>
            </a:pPr>
            <a:r>
              <a:rPr lang="es-ES"/>
              <a:t>  - Ejemplo: `/home/alumno1/dir1/libro.txt`</a:t>
            </a:r>
            <a:endParaRPr/>
          </a:p>
          <a:p>
            <a:pPr indent="0" lvl="0" marL="0" rtl="0" algn="l">
              <a:spcBef>
                <a:spcPts val="0"/>
              </a:spcBef>
              <a:spcAft>
                <a:spcPts val="0"/>
              </a:spcAft>
              <a:buClr>
                <a:schemeClr val="dk1"/>
              </a:buClr>
              <a:buSzPts val="1100"/>
              <a:buFont typeface="Arial"/>
              <a:buNone/>
            </a:pPr>
            <a:r>
              <a:rPr lang="es-ES"/>
              <a:t>    - Esta ruta va desde el directorio raíz, entra en home, luego en alumno1, luego en dir1, y finalmente llega al archivo libro.txt.</a:t>
            </a:r>
            <a:endParaRPr/>
          </a:p>
          <a:p>
            <a:pPr indent="0" lvl="0" marL="0" rtl="0" algn="l">
              <a:spcBef>
                <a:spcPts val="0"/>
              </a:spcBef>
              <a:spcAft>
                <a:spcPts val="0"/>
              </a:spcAft>
              <a:buClr>
                <a:schemeClr val="dk1"/>
              </a:buClr>
              <a:buSzPts val="1100"/>
              <a:buFont typeface="Arial"/>
              <a:buNone/>
            </a:pPr>
            <a:r>
              <a:rPr lang="es-ES"/>
              <a:t>- **Ruta relativa**:</a:t>
            </a:r>
            <a:endParaRPr/>
          </a:p>
          <a:p>
            <a:pPr indent="0" lvl="0" marL="0" rtl="0" algn="l">
              <a:spcBef>
                <a:spcPts val="0"/>
              </a:spcBef>
              <a:spcAft>
                <a:spcPts val="0"/>
              </a:spcAft>
              <a:buClr>
                <a:schemeClr val="dk1"/>
              </a:buClr>
              <a:buSzPts val="1100"/>
              <a:buFont typeface="Arial"/>
              <a:buNone/>
            </a:pPr>
            <a:r>
              <a:rPr lang="es-ES"/>
              <a:t>  - La ruta relativa parte desde el directorio en el que nos encontramos actualmente. </a:t>
            </a:r>
            <a:endParaRPr/>
          </a:p>
          <a:p>
            <a:pPr indent="0" lvl="0" marL="0" rtl="0" algn="l">
              <a:spcBef>
                <a:spcPts val="0"/>
              </a:spcBef>
              <a:spcAft>
                <a:spcPts val="0"/>
              </a:spcAft>
              <a:buClr>
                <a:schemeClr val="dk1"/>
              </a:buClr>
              <a:buSzPts val="1100"/>
              <a:buFont typeface="Arial"/>
              <a:buNone/>
            </a:pPr>
            <a:r>
              <a:rPr lang="es-ES"/>
              <a:t>  - Por eso, cambia según nuestra ubicación dentro del sistema de archivos.</a:t>
            </a:r>
            <a:endParaRPr/>
          </a:p>
          <a:p>
            <a:pPr indent="0" lvl="0" marL="0" rtl="0" algn="l">
              <a:spcBef>
                <a:spcPts val="0"/>
              </a:spcBef>
              <a:spcAft>
                <a:spcPts val="0"/>
              </a:spcAft>
              <a:buClr>
                <a:schemeClr val="dk1"/>
              </a:buClr>
              <a:buSzPts val="1100"/>
              <a:buFont typeface="Arial"/>
              <a:buNone/>
            </a:pPr>
            <a:r>
              <a:rPr lang="es-ES"/>
              <a:t>    - `.` (punto) representa el directorio actual.</a:t>
            </a:r>
            <a:endParaRPr/>
          </a:p>
          <a:p>
            <a:pPr indent="0" lvl="0" marL="0" rtl="0" algn="l">
              <a:spcBef>
                <a:spcPts val="0"/>
              </a:spcBef>
              <a:spcAft>
                <a:spcPts val="0"/>
              </a:spcAft>
              <a:buClr>
                <a:schemeClr val="dk1"/>
              </a:buClr>
              <a:buSzPts val="1100"/>
              <a:buFont typeface="Arial"/>
              <a:buNone/>
            </a:pPr>
            <a:r>
              <a:rPr lang="es-ES"/>
              <a:t>    - `..` (dos puntos) representa el directorio padre (el nivel superior).</a:t>
            </a:r>
            <a:endParaRPr/>
          </a:p>
          <a:p>
            <a:pPr indent="0" lvl="0" marL="0" rtl="0" algn="l">
              <a:spcBef>
                <a:spcPts val="0"/>
              </a:spcBef>
              <a:spcAft>
                <a:spcPts val="0"/>
              </a:spcAft>
              <a:buClr>
                <a:schemeClr val="dk1"/>
              </a:buClr>
              <a:buSzPts val="1100"/>
              <a:buFont typeface="Arial"/>
              <a:buNone/>
            </a:pPr>
            <a:r>
              <a:rPr lang="es-ES"/>
              <a:t>  - Ejemplos:</a:t>
            </a:r>
            <a:endParaRPr/>
          </a:p>
          <a:p>
            <a:pPr indent="0" lvl="0" marL="0" rtl="0" algn="l">
              <a:spcBef>
                <a:spcPts val="0"/>
              </a:spcBef>
              <a:spcAft>
                <a:spcPts val="0"/>
              </a:spcAft>
              <a:buClr>
                <a:schemeClr val="dk1"/>
              </a:buClr>
              <a:buSzPts val="1100"/>
              <a:buFont typeface="Arial"/>
              <a:buNone/>
            </a:pPr>
            <a:r>
              <a:rPr lang="es-ES"/>
              <a:t>    - Si estamos en `/home`, la ruta relativa sería: `./alumno1/dir1/libro.txt` o `alumno1/dir1/libro.txt`</a:t>
            </a:r>
            <a:endParaRPr/>
          </a:p>
          <a:p>
            <a:pPr indent="0" lvl="0" marL="0" rtl="0" algn="l">
              <a:spcBef>
                <a:spcPts val="0"/>
              </a:spcBef>
              <a:spcAft>
                <a:spcPts val="0"/>
              </a:spcAft>
              <a:buClr>
                <a:schemeClr val="dk1"/>
              </a:buClr>
              <a:buSzPts val="1100"/>
              <a:buFont typeface="Arial"/>
              <a:buNone/>
            </a:pPr>
            <a:r>
              <a:rPr lang="es-ES"/>
              <a:t>    - Si estamos en `/home/alumno1`, podemos escribir simplemente: `dir1/libro.txt` o `./dir1/libro.txt`</a:t>
            </a:r>
            <a:endParaRPr/>
          </a:p>
          <a:p>
            <a:pPr indent="0" lvl="0" marL="0" rtl="0" algn="l">
              <a:spcBef>
                <a:spcPts val="0"/>
              </a:spcBef>
              <a:spcAft>
                <a:spcPts val="0"/>
              </a:spcAft>
              <a:buClr>
                <a:schemeClr val="dk1"/>
              </a:buClr>
              <a:buSzPts val="1100"/>
              <a:buFont typeface="Arial"/>
              <a:buNone/>
            </a:pPr>
            <a:r>
              <a:rPr lang="es-ES"/>
              <a:t>    - Si estamos ya dentro de `dir1`: `libro.txt` o `./libro.txt`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Ejemplo con carreteras</a:t>
            </a:r>
            <a:endParaRPr/>
          </a:p>
          <a:p>
            <a:pPr indent="0" lvl="0" marL="0" rtl="0" algn="l">
              <a:spcBef>
                <a:spcPts val="0"/>
              </a:spcBef>
              <a:spcAft>
                <a:spcPts val="0"/>
              </a:spcAft>
              <a:buClr>
                <a:schemeClr val="dk1"/>
              </a:buClr>
              <a:buSzPts val="1100"/>
              <a:buFont typeface="Arial"/>
              <a:buNone/>
            </a:pPr>
            <a:r>
              <a:rPr lang="es-ES"/>
              <a:t>Para entenderlo mejor, piensa en un mapa de carreteras: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Una ruta absoluta es como decir:</a:t>
            </a:r>
            <a:endParaRPr/>
          </a:p>
          <a:p>
            <a:pPr indent="0" lvl="0" marL="0" rtl="0" algn="l">
              <a:spcBef>
                <a:spcPts val="0"/>
              </a:spcBef>
              <a:spcAft>
                <a:spcPts val="0"/>
              </a:spcAft>
              <a:buClr>
                <a:schemeClr val="dk1"/>
              </a:buClr>
              <a:buSzPts val="1100"/>
              <a:buFont typeface="Arial"/>
              <a:buNone/>
            </a:pPr>
            <a:r>
              <a:rPr lang="es-ES"/>
              <a:t>“Desde el kilómetro 0 en la Puerta del Sol hasta Majadahonda.”</a:t>
            </a:r>
            <a:endParaRPr/>
          </a:p>
          <a:p>
            <a:pPr indent="0" lvl="0" marL="0" rtl="0" algn="l">
              <a:spcBef>
                <a:spcPts val="0"/>
              </a:spcBef>
              <a:spcAft>
                <a:spcPts val="0"/>
              </a:spcAft>
              <a:buClr>
                <a:schemeClr val="dk1"/>
              </a:buClr>
              <a:buSzPts val="1100"/>
              <a:buFont typeface="Arial"/>
              <a:buNone/>
            </a:pPr>
            <a:r>
              <a:rPr lang="es-ES"/>
              <a:t>No importa dónde estés, esta ruta es siempre la misma.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Una ruta relativa es como decir:</a:t>
            </a:r>
            <a:endParaRPr/>
          </a:p>
          <a:p>
            <a:pPr indent="0" lvl="0" marL="0" rtl="0" algn="l">
              <a:spcBef>
                <a:spcPts val="0"/>
              </a:spcBef>
              <a:spcAft>
                <a:spcPts val="0"/>
              </a:spcAft>
              <a:buClr>
                <a:schemeClr val="dk1"/>
              </a:buClr>
              <a:buSzPts val="1100"/>
              <a:buFont typeface="Arial"/>
              <a:buNone/>
            </a:pPr>
            <a:r>
              <a:rPr lang="es-ES"/>
              <a:t>“Desde mi casa hasta Majadahonda.”</a:t>
            </a:r>
            <a:endParaRPr/>
          </a:p>
          <a:p>
            <a:pPr indent="0" lvl="0" marL="0" rtl="0" algn="l">
              <a:spcBef>
                <a:spcPts val="0"/>
              </a:spcBef>
              <a:spcAft>
                <a:spcPts val="0"/>
              </a:spcAft>
              <a:buClr>
                <a:schemeClr val="dk1"/>
              </a:buClr>
              <a:buSzPts val="1100"/>
              <a:buFont typeface="Arial"/>
              <a:buNone/>
            </a:pPr>
            <a:r>
              <a:rPr lang="es-ES"/>
              <a:t>Esta ruta depende de dónde esté tu casa, es decir, de dónde empiezas.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Comprender cómo funcionan las rutas en Linux es fundamental para poder navegar por el sistema de archivos, ejecutar comandos correctamente y trabajar de forma eficiente desde la terminal.</a:t>
            </a:r>
            <a:endParaRPr/>
          </a:p>
          <a:p>
            <a:pPr indent="0" lvl="0" marL="0" rtl="0" algn="l">
              <a:spcBef>
                <a:spcPts val="0"/>
              </a:spcBef>
              <a:spcAft>
                <a:spcPts val="0"/>
              </a:spcAft>
              <a:buNone/>
            </a:pPr>
            <a:r>
              <a:t/>
            </a:r>
            <a:endParaRPr/>
          </a:p>
        </p:txBody>
      </p:sp>
      <p:sp>
        <p:nvSpPr>
          <p:cNvPr id="442" name="Google Shape;44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2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Aquí tenemos algunos ejemplos:</a:t>
            </a:r>
            <a:endParaRPr/>
          </a:p>
          <a:p>
            <a:pPr indent="0" lvl="0" marL="0" rtl="0" algn="l">
              <a:spcBef>
                <a:spcPts val="0"/>
              </a:spcBef>
              <a:spcAft>
                <a:spcPts val="0"/>
              </a:spcAft>
              <a:buNone/>
            </a:pPr>
            <a:r>
              <a:rPr lang="es-ES"/>
              <a:t>En la imagen de la derecha nos encontramos dentro del directorio Dir1. Si queremos representar el recorrido hasta el directorio home es: ../../ es decir, dos directorios por encima. Con un solo .. Estaríamos en alumno1 y con otro ../ dentro de alumno1 llegamos al home.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Si quisiéramos ir al directorio alumno2, primero tenemos que llegar hasta el directorio home, y desde ahí ir a alumno2, así que sería ../../alumno2.</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Si quisiéramos ir a Dir2 desde Dir1 donde estamos, primero tenemos que ir a alumno1 y desde ahí a Dir2, así que sería ../Dir2.</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ver si lo habéis entendido con un ejercicio:</a:t>
            </a:r>
            <a:endParaRPr/>
          </a:p>
          <a:p>
            <a:pPr indent="0" lvl="0" marL="0" rtl="0" algn="l">
              <a:spcBef>
                <a:spcPts val="0"/>
              </a:spcBef>
              <a:spcAft>
                <a:spcPts val="0"/>
              </a:spcAft>
              <a:buNone/>
            </a:pPr>
            <a:r>
              <a:rPr lang="es-ES"/>
              <a:t>Si nos encontramos en el directorio alumno1:</a:t>
            </a:r>
            <a:endParaRPr/>
          </a:p>
          <a:p>
            <a:pPr indent="-171450" lvl="0" marL="171450" rtl="0" algn="l">
              <a:spcBef>
                <a:spcPts val="0"/>
              </a:spcBef>
              <a:spcAft>
                <a:spcPts val="0"/>
              </a:spcAft>
              <a:buClr>
                <a:schemeClr val="dk1"/>
              </a:buClr>
              <a:buSzPts val="1200"/>
              <a:buFont typeface="Arial"/>
              <a:buChar char="•"/>
            </a:pPr>
            <a:r>
              <a:rPr lang="es-ES"/>
              <a:t>Cual es la ruta absoluta a Libro1.txt: /home/alumno1/Dir1/Libro.txt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3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la ruta absoluta, no importa el directorio en el que nos encontremos.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s-ES"/>
              <a:t>Y la ruta relativa, desde alumno1?: ./Dir1/Libro.txt o Dir1/Libro.txt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cuyo logo es el pingüino ese que veis a la derecha, es un Sistema Operativo, de código abierto, multi-tarea y multi-usuario. Cada uno de estos conceptos os los vamos a explicar a continuación de forma más detallada.</a:t>
            </a:r>
            <a:endParaRPr/>
          </a:p>
        </p:txBody>
      </p:sp>
      <p:sp>
        <p:nvSpPr>
          <p:cNvPr id="128" name="Google Shape;12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3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la ruta relativa importa cual es el directorio actual, pwd o punto.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44e220f39a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g344e220f39a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cuales son algunos comandos básicos de linux.</a:t>
            </a:r>
            <a:endParaRPr/>
          </a:p>
          <a:p>
            <a:pPr indent="0" lvl="0" marL="0" rtl="0" algn="l">
              <a:spcBef>
                <a:spcPts val="0"/>
              </a:spcBef>
              <a:spcAft>
                <a:spcPts val="0"/>
              </a:spcAft>
              <a:buNone/>
            </a:pPr>
            <a:r>
              <a:t/>
            </a:r>
            <a:endParaRPr/>
          </a:p>
        </p:txBody>
      </p:sp>
      <p:sp>
        <p:nvSpPr>
          <p:cNvPr id="500" name="Google Shape;500;g344e220f39a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44e220f39a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g344e220f39a_0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Vamos a empezar por la shell.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9" name="Google Shape;509;g344e220f39a_0_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Cuando veíamos los componentes de un sistema operativo, mencionábamos la shell o interprete de comandos </a:t>
            </a:r>
            <a:r>
              <a:rPr lang="es-ES"/>
              <a:t>es el programa que interpreta los comandos que escribimos. Es como un "intérprete" entre nosotros y el sistema operativo. Hay varios tipos de shell, pero una de las más comunes en Linux es Bash.</a:t>
            </a:r>
            <a:endParaRPr/>
          </a:p>
          <a:p>
            <a:pPr indent="0" lvl="0" marL="0" rtl="0" algn="l">
              <a:spcBef>
                <a:spcPts val="0"/>
              </a:spcBef>
              <a:spcAft>
                <a:spcPts val="0"/>
              </a:spcAft>
              <a:buNone/>
            </a:pPr>
            <a:r>
              <a:t/>
            </a:r>
            <a:endParaRPr/>
          </a:p>
        </p:txBody>
      </p:sp>
      <p:sp>
        <p:nvSpPr>
          <p:cNvPr id="518" name="Google Shape;518;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44e220f39a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44e220f39a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La shell es el programa que interpreta los comandos que escribimos. Es como un "intérprete" entre nosotros y el sistema operativo. Hay varios tipos de shell, pero una de las más comunes en Linux es Bash.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 Linux, la forma de comunicarse con el sistema operativo es a través de la línea de comandos. A diferencia de los entornos gráficos, que permiten hacer clic en iconos o menús, la línea de comandos nos permite dar instrucciones precisas y controlar el sistema a un nivel más profundo. Esta interacción se realiza en un entorno llamado terminal. La terminal es la aplicación gráfica que permite acceder a esta shell, y es especialmente importante en entornos como servidores, sistemas sin interfaz gráfica o infraestructuras HPC, donde la línea de comandos es la herramienta principal de trabajo. Aunque hoy en día existen entornos gráficos (ventanas, menús, botones), la terminal sigue siendo una herramienta muy poderosa y flexible, especialmente en entornos de alta computación y servidores.</a:t>
            </a:r>
            <a:endParaRPr/>
          </a:p>
          <a:p>
            <a:pPr indent="0" lvl="0" marL="0" rtl="0" algn="l">
              <a:spcBef>
                <a:spcPts val="0"/>
              </a:spcBef>
              <a:spcAft>
                <a:spcPts val="0"/>
              </a:spcAft>
              <a:buNone/>
            </a:pPr>
            <a:r>
              <a:t/>
            </a:r>
            <a:endParaRPr/>
          </a:p>
        </p:txBody>
      </p:sp>
      <p:sp>
        <p:nvSpPr>
          <p:cNvPr id="532" name="Google Shape;532;g344e220f39a_0_1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712ee0af76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712ee0af76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En Linux, una de las shells más comunes es Bash. A través de ella, se pueden:</a:t>
            </a:r>
            <a:endParaRPr/>
          </a:p>
          <a:p>
            <a:pPr indent="-317500" lvl="0" marL="457200" rtl="0" algn="l">
              <a:spcBef>
                <a:spcPts val="0"/>
              </a:spcBef>
              <a:spcAft>
                <a:spcPts val="0"/>
              </a:spcAft>
              <a:buClr>
                <a:schemeClr val="dk1"/>
              </a:buClr>
              <a:buSzPts val="1400"/>
              <a:buChar char="●"/>
            </a:pPr>
            <a:r>
              <a:rPr lang="es-ES"/>
              <a:t>Navegar por el sistema de archivos.</a:t>
            </a:r>
            <a:endParaRPr/>
          </a:p>
          <a:p>
            <a:pPr indent="-317500" lvl="0" marL="457200" rtl="0" algn="l">
              <a:spcBef>
                <a:spcPts val="0"/>
              </a:spcBef>
              <a:spcAft>
                <a:spcPts val="0"/>
              </a:spcAft>
              <a:buClr>
                <a:schemeClr val="dk1"/>
              </a:buClr>
              <a:buSzPts val="1400"/>
              <a:buChar char="●"/>
            </a:pPr>
            <a:r>
              <a:rPr lang="es-ES"/>
              <a:t>Ejecutar programas y scripts.</a:t>
            </a:r>
            <a:endParaRPr/>
          </a:p>
          <a:p>
            <a:pPr indent="-317500" lvl="0" marL="457200" rtl="0" algn="l">
              <a:spcBef>
                <a:spcPts val="0"/>
              </a:spcBef>
              <a:spcAft>
                <a:spcPts val="0"/>
              </a:spcAft>
              <a:buClr>
                <a:schemeClr val="dk1"/>
              </a:buClr>
              <a:buSzPts val="1400"/>
              <a:buChar char="●"/>
            </a:pPr>
            <a:r>
              <a:rPr lang="es-ES"/>
              <a:t>Gestionar procesos.</a:t>
            </a:r>
            <a:endParaRPr/>
          </a:p>
          <a:p>
            <a:pPr indent="-317500" lvl="0" marL="457200" rtl="0" algn="l">
              <a:spcBef>
                <a:spcPts val="0"/>
              </a:spcBef>
              <a:spcAft>
                <a:spcPts val="0"/>
              </a:spcAft>
              <a:buClr>
                <a:schemeClr val="dk1"/>
              </a:buClr>
              <a:buSzPts val="1400"/>
              <a:buChar char="●"/>
            </a:pPr>
            <a:r>
              <a:rPr lang="es-ES"/>
              <a:t>Administrar usuarios y permisos.</a:t>
            </a:r>
            <a:endParaRPr/>
          </a:p>
          <a:p>
            <a:pPr indent="-317500" lvl="0" marL="457200" rtl="0" algn="l">
              <a:spcBef>
                <a:spcPts val="0"/>
              </a:spcBef>
              <a:spcAft>
                <a:spcPts val="0"/>
              </a:spcAft>
              <a:buClr>
                <a:schemeClr val="dk1"/>
              </a:buClr>
              <a:buSzPts val="1400"/>
              <a:buChar char="●"/>
            </a:pPr>
            <a:r>
              <a:rPr lang="es-ES"/>
              <a:t>Automatizar tareas repetitivas.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Más adelante en el [apartado 3](#comandos-basicos) desarrollaremos un poco más de información acerca de la Shell de Linux.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47" name="Google Shape;547;g3712ee0af76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44e220f39a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g344e220f39a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563" name="Google Shape;563;g344e220f39a_0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s-ES"/>
              <a:t>La terminal nos muestra todos los comandos que hemos introducido y las respuestas del ordenador a estos comandos. Y cuando nos ofrece una respuesta se queda esperando más instrucciones. Las instrucciones se las damos en una línea al final de la terminal que se llama línea de comandos o prompt.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s-ES"/>
              <a:t>La línea de comandos, a demás de servir para escribir órdenes al ordenador nos ofrece cierta información justo delante de donde nosotros podemos escribir. </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Primero nos dice el nombre del usuario que está conectado, profesor o alumno en este caso. Seguido del nombre de usuario sale @ y el nombre de la máquina a la que está conectado el usuario: ubuntu-20 en nuestro caso porque es como se llama la máquina del curso. </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Después del nombre de la máquina salen dos puntos seguido del directorio en el que nos encontramos. El símbolo de la virgulilla es una abreviatura del path absoluto del directorio /home/usuario. Entonces cuando vosotros os encontréis en el directorio /home/alumno/ saldrá ~. Cuando os encontréis dentro de uno de los directorios del usuario, como documentos, pondrá ~/Documentos.</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Finalmente, seguido del directorio en el que nos encontramos sale un símbolo que puede ser el dollar si el usuario conectado no tiene privilegios o # cuando es un usuario con privilegios.</a:t>
            </a:r>
            <a:endParaRPr/>
          </a:p>
          <a:p>
            <a:pPr indent="-152400" lvl="0" marL="228600" rtl="0" algn="l">
              <a:lnSpc>
                <a:spcPct val="90000"/>
              </a:lnSpc>
              <a:spcBef>
                <a:spcPts val="0"/>
              </a:spcBef>
              <a:spcAft>
                <a:spcPts val="0"/>
              </a:spcAft>
              <a:buClr>
                <a:schemeClr val="dk1"/>
              </a:buClr>
              <a:buSzPts val="1200"/>
              <a:buFont typeface="Calibri"/>
              <a:buNone/>
            </a:pPr>
            <a:r>
              <a:t/>
            </a:r>
            <a:endParaRPr/>
          </a:p>
          <a:p>
            <a:pPr indent="0" lvl="0" marL="0" rtl="0" algn="l">
              <a:lnSpc>
                <a:spcPct val="90000"/>
              </a:lnSpc>
              <a:spcBef>
                <a:spcPts val="0"/>
              </a:spcBef>
              <a:spcAft>
                <a:spcPts val="0"/>
              </a:spcAft>
              <a:buClr>
                <a:schemeClr val="dk1"/>
              </a:buClr>
              <a:buSzPts val="1200"/>
              <a:buFont typeface="Calibri"/>
              <a:buNone/>
            </a:pPr>
            <a:r>
              <a:rPr lang="es-ES"/>
              <a:t>El ejemplo que sale ahí está indicando que el usuario llamado user que no tiene privilegios de administración está conectado a la máquina portutatis’3 del HPC en la carpeta /home/user del usuario.</a:t>
            </a:r>
            <a:endParaRPr/>
          </a:p>
        </p:txBody>
      </p:sp>
      <p:sp>
        <p:nvSpPr>
          <p:cNvPr id="571" name="Google Shape;57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44e220f39a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g344e220f39a_0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590" name="Google Shape;590;g344e220f39a_0_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712ee0af76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712ee0af76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g3712ee0af76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Empezaremos por el sistema operativo</a:t>
            </a:r>
            <a:endParaRPr/>
          </a:p>
        </p:txBody>
      </p:sp>
      <p:sp>
        <p:nvSpPr>
          <p:cNvPr id="137" name="Google Shape;13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715fd0d4a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715fd0d4a0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g3715fd0d4a0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715fd0d4a0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715fd0d4a0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g3715fd0d4a0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715fd0d4a0_3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715fd0d4a0_3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g3715fd0d4a0_3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715fd0d4a0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715fd0d4a0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g3715fd0d4a0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5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Después tenemos mkdir, que proviene de make directory, es decir crear directorio, y es el equivalente a Nueva Carpeta de Windows. A la terminal le tienes que poner mkdir seguido del nombre de la carpeta que quieres crear, y te la crea. Además el nombre de la carpeta puede estar precedido de una ruta, de forma que puedes crear directorios en otras carpetas que no son en la que tu te encuentras en la terminal.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715fd0d4a0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715fd0d4a0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3715fd0d4a0_0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p5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Otro de los comandos es rm, que viene de remove, borrar o eliminar y es el equivalente al eliminar de Windows. Solo hay que decirle a la terminal rm y seguido el nombre del archivo que quieres eliminar.</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715fd0d4a0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715fd0d4a0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g3715fd0d4a0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715fd0d4a0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715fd0d4a0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g3715fd0d4a0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p5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Otro comando útil es cp, que proviene de copy y es el equivalente al copiar y pegar (hace las funciones de los dos) en Windows. Cuando a la terminal le dices cp seguido del nombre del archivo que quieres copiar y seguido a su vez de la carpeta en la que lo quieres copiar, te lo copia y lo pega en el otro directorio.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s-ES"/>
              <a:t>Un sistema operativo por definición es el </a:t>
            </a:r>
            <a:r>
              <a:rPr b="1" lang="es-ES" u="sng"/>
              <a:t>software </a:t>
            </a:r>
            <a:r>
              <a:rPr lang="es-ES"/>
              <a:t>principal de un sistema informático que gestiona los recursos de hardware y provee servicios a los programas de aplicación de software.</a:t>
            </a:r>
            <a:endParaRPr/>
          </a:p>
          <a:p>
            <a:pPr indent="-298450" lvl="0" marL="457200" rtl="0" algn="just">
              <a:lnSpc>
                <a:spcPct val="115000"/>
              </a:lnSpc>
              <a:spcBef>
                <a:spcPts val="1200"/>
              </a:spcBef>
              <a:spcAft>
                <a:spcPts val="0"/>
              </a:spcAft>
              <a:buClr>
                <a:schemeClr val="dk1"/>
              </a:buClr>
              <a:buSzPts val="1100"/>
              <a:buChar char="●"/>
            </a:pPr>
            <a:r>
              <a:rPr lang="es-ES"/>
              <a:t>El hardware como su propio nombre indica es lo duro (viene a ser la caja, el ordenador en sí y la pantalla o el ratón) y este se relaciona directamente con el sistema operativo.</a:t>
            </a:r>
            <a:endParaRPr/>
          </a:p>
          <a:p>
            <a:pPr indent="-298450" lvl="0" marL="457200" rtl="0" algn="just">
              <a:lnSpc>
                <a:spcPct val="115000"/>
              </a:lnSpc>
              <a:spcBef>
                <a:spcPts val="0"/>
              </a:spcBef>
              <a:spcAft>
                <a:spcPts val="0"/>
              </a:spcAft>
              <a:buClr>
                <a:schemeClr val="dk1"/>
              </a:buClr>
              <a:buSzPts val="1100"/>
              <a:buChar char="●"/>
            </a:pPr>
            <a:r>
              <a:rPr lang="es-ES"/>
              <a:t>El usuario somos nosotros, y nosotros lo que hacemos en el ordenador es usar aplicaciones, como Word o Chrome.</a:t>
            </a:r>
            <a:endParaRPr/>
          </a:p>
          <a:p>
            <a:pPr indent="-298450" lvl="0" marL="457200" rtl="0" algn="just">
              <a:lnSpc>
                <a:spcPct val="115000"/>
              </a:lnSpc>
              <a:spcBef>
                <a:spcPts val="0"/>
              </a:spcBef>
              <a:spcAft>
                <a:spcPts val="0"/>
              </a:spcAft>
              <a:buClr>
                <a:schemeClr val="dk1"/>
              </a:buClr>
              <a:buSzPts val="1100"/>
              <a:buChar char="●"/>
            </a:pPr>
            <a:r>
              <a:rPr lang="es-ES"/>
              <a:t>Estas aplicaciones se relacionan directamente con el sistema operativo, pero para funcionar necesitan los recursos del hardware como la memoria, de forma que el sistema operativo es el intermediario entre las aplicaciones y el hardware.</a:t>
            </a:r>
            <a:endParaRPr/>
          </a:p>
          <a:p>
            <a:pPr indent="0" lvl="0" marL="0" rtl="0" algn="just">
              <a:lnSpc>
                <a:spcPct val="115000"/>
              </a:lnSpc>
              <a:spcBef>
                <a:spcPts val="1200"/>
              </a:spcBef>
              <a:spcAft>
                <a:spcPts val="0"/>
              </a:spcAft>
              <a:buClr>
                <a:schemeClr val="dk1"/>
              </a:buClr>
              <a:buSzPts val="1100"/>
              <a:buFont typeface="Arial"/>
              <a:buNone/>
            </a:pPr>
            <a:r>
              <a:rPr lang="es-ES"/>
              <a:t>Un ejemplo sería que nosotros queremos abrir el Word y el Word le dice al sistema operativo que necesita que el monitor despliegue una ventana, entonces el sistema operativo le dice al hardware que es la caja y el monitor que desplieguen esa ventana. </a:t>
            </a:r>
            <a:endParaRPr/>
          </a:p>
          <a:p>
            <a:pPr indent="0" lvl="0" marL="0" rtl="0" algn="just">
              <a:lnSpc>
                <a:spcPct val="115000"/>
              </a:lnSpc>
              <a:spcBef>
                <a:spcPts val="1200"/>
              </a:spcBef>
              <a:spcAft>
                <a:spcPts val="0"/>
              </a:spcAft>
              <a:buClr>
                <a:schemeClr val="dk1"/>
              </a:buClr>
              <a:buSzPts val="1100"/>
              <a:buFont typeface="Arial"/>
              <a:buNone/>
            </a:pPr>
            <a:r>
              <a:rPr lang="es-ES"/>
              <a:t>De forma que hay una relación uno a uno entre los distintos elementos.</a:t>
            </a:r>
            <a:endParaRPr/>
          </a:p>
          <a:p>
            <a:pPr indent="0" lvl="0" marL="0" rtl="0" algn="just">
              <a:lnSpc>
                <a:spcPct val="115000"/>
              </a:lnSpc>
              <a:spcBef>
                <a:spcPts val="1200"/>
              </a:spcBef>
              <a:spcAft>
                <a:spcPts val="0"/>
              </a:spcAft>
              <a:buClr>
                <a:schemeClr val="dk1"/>
              </a:buClr>
              <a:buSzPts val="1100"/>
              <a:buFont typeface="Arial"/>
              <a:buNone/>
            </a:pPr>
            <a:r>
              <a:rPr lang="es-ES"/>
              <a:t>"Linux es como el director de una orquesta que coordina todos los instrumentos (programas, recursos del sistema), y permite que varias personas toquen al mismo tiempo.</a:t>
            </a:r>
            <a:endParaRPr/>
          </a:p>
          <a:p>
            <a:pPr indent="0" lvl="0" marL="0" marR="0" rtl="0" algn="l">
              <a:lnSpc>
                <a:spcPct val="100000"/>
              </a:lnSpc>
              <a:spcBef>
                <a:spcPts val="1200"/>
              </a:spcBef>
              <a:spcAft>
                <a:spcPts val="0"/>
              </a:spcAft>
              <a:buClr>
                <a:schemeClr val="dk1"/>
              </a:buClr>
              <a:buSzPts val="1200"/>
              <a:buFont typeface="Arial"/>
              <a:buNone/>
            </a:pPr>
            <a:r>
              <a:t/>
            </a:r>
            <a:endParaRPr/>
          </a:p>
        </p:txBody>
      </p:sp>
      <p:sp>
        <p:nvSpPr>
          <p:cNvPr id="147" name="Google Shape;14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715fd0d4a0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3715fd0d4a0_3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g3715fd0d4a0_3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5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Después tendríamos el mv, que viene de move en inglés mover. Este comando hace a la vez las funciona de cortar y pegar y de renombrar un archivo.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De esta forma si a la terminal le dices mv seguido del nombre del archivo que quieres mover o renombrar y este seguido a su vez del nuevo nombre del archivo, lo renombra. La gracia es que en Linux, el nombre del archivo final, puede estar junto con una ruta, de forma que te lo estaría también moviendo a otro directorio.</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715fd0d4a0_3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3715fd0d4a0_3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g3715fd0d4a0_3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5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p5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Y finalmente tendríamos el history que ya os lo hemos explicado y que es el equivalente al Historial de Windows. Para movernos por el historial de comandos lo que tenemos que hacer es utilizar las flechas del teclado arriba y abajo y nos irá mostrando los comandos que hemos ido introduciendo y así no tendremos que volverlos a escribir.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3715fd0d4a0_3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3715fd0d4a0_3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g3715fd0d4a0_3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3715fd0d4a0_3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3715fd0d4a0_3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g3715fd0d4a0_3_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3" name="Google Shape;773;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Una cosa importante que siempre tenemos que recordar es la tecla TAB que es la tecla que está arriba a la izquierda al lado de la letra Q. Esta tecla nos permite que si no nos acordamos de un comando o del nombre completo de un fichero, solo tememos que pulsarlo y la terminar, a nos va a sugerir las opciones más probables para continuar lo que hemos escrito.</a:t>
            </a:r>
            <a:endParaRPr/>
          </a:p>
        </p:txBody>
      </p:sp>
      <p:sp>
        <p:nvSpPr>
          <p:cNvPr id="774" name="Google Shape;774;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44e220f39a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1" name="Google Shape;781;g344e220f39a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la sintaxis de la línea de comandos</a:t>
            </a:r>
            <a:endParaRPr/>
          </a:p>
        </p:txBody>
      </p:sp>
      <p:sp>
        <p:nvSpPr>
          <p:cNvPr id="782" name="Google Shape;782;g344e220f39a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44e220f39a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g344e220f39a_0_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791" name="Google Shape;791;g344e220f39a_0_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Usar la terminal no es solo escribir comandos al azar. Como cualquier lenguaje, tiene una sintaxis (unas reglas) que debemos seguir para que el sistema entienda lo que queremos hacer.</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Todo lo que acompaña al comando para que el ordenador lo entienda se llama parámetros, que son las distintas posibilidades que acepta cada comando.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Los parámetros se le pasan al comando mediante un guión seguido de una letra o de una palabra, y además se pueden indicar varios parámetros para un mismo comando, donde cada parámetro tiene que tener un guión delante o juntándolas con un solo guión.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Hay algunos parámetros que necesitan ir seguidos de una opción a la que llamamos argumento. Por ejemplo si un comando tiene un parámetro que necesita la ruta de un archivo, la ruta del archivo sería el argumento.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Además a la terminal se le pueden pasar varios argumentos a la vez, que habría que separar por comas.</a:t>
            </a:r>
            <a:endParaRPr/>
          </a:p>
        </p:txBody>
      </p:sp>
      <p:sp>
        <p:nvSpPr>
          <p:cNvPr id="800" name="Google Shape;800;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s-ES" sz="1100">
                <a:latin typeface="Arial"/>
                <a:ea typeface="Arial"/>
                <a:cs typeface="Arial"/>
                <a:sym typeface="Arial"/>
              </a:rPr>
              <a:t>Así un sistema operativo es el que se encarga de controlar que todo funcione. Sus funciones principales incluyen:</a:t>
            </a:r>
            <a:endParaRPr sz="1100">
              <a:latin typeface="Arial"/>
              <a:ea typeface="Arial"/>
              <a:cs typeface="Arial"/>
              <a:sym typeface="Arial"/>
            </a:endParaRPr>
          </a:p>
          <a:p>
            <a:pPr indent="-69850" lvl="0" marL="0" rtl="0" algn="l">
              <a:lnSpc>
                <a:spcPct val="115000"/>
              </a:lnSpc>
              <a:spcBef>
                <a:spcPts val="1200"/>
              </a:spcBef>
              <a:spcAft>
                <a:spcPts val="0"/>
              </a:spcAft>
              <a:buSzPts val="1100"/>
              <a:buFont typeface="Arial"/>
              <a:buChar char="•"/>
            </a:pPr>
            <a:r>
              <a:rPr b="1" lang="es-ES" sz="1100">
                <a:latin typeface="Arial"/>
                <a:ea typeface="Arial"/>
                <a:cs typeface="Arial"/>
                <a:sym typeface="Arial"/>
              </a:rPr>
              <a:t>Ejecución, control y supervisión de los programas</a:t>
            </a:r>
            <a:r>
              <a:rPr lang="es-ES" sz="1100">
                <a:latin typeface="Arial"/>
                <a:ea typeface="Arial"/>
                <a:cs typeface="Arial"/>
                <a:sym typeface="Arial"/>
              </a:rPr>
              <a:t>: El sistema operativo se encarga de iniciar (o "lanzar") los programas que el usuario o el sistema necesitan. Además, supervisa su funcionamiento, gestiona los recursos que utilizan (como memoria o tiempo de procesador) y permite que se ejecuten varios programas al mismo tiempo (multitarea), asegurando que no interfieran entre sí.</a:t>
            </a:r>
            <a:endParaRPr sz="1100">
              <a:latin typeface="Arial"/>
              <a:ea typeface="Arial"/>
              <a:cs typeface="Arial"/>
              <a:sym typeface="Arial"/>
            </a:endParaRPr>
          </a:p>
          <a:p>
            <a:pPr indent="-69850" lvl="0" marL="0" rtl="0" algn="l">
              <a:lnSpc>
                <a:spcPct val="115000"/>
              </a:lnSpc>
              <a:spcBef>
                <a:spcPts val="0"/>
              </a:spcBef>
              <a:spcAft>
                <a:spcPts val="0"/>
              </a:spcAft>
              <a:buSzPts val="1100"/>
              <a:buFont typeface="Arial"/>
              <a:buChar char="•"/>
            </a:pPr>
            <a:r>
              <a:rPr b="1" lang="es-ES" sz="1100">
                <a:latin typeface="Arial"/>
                <a:ea typeface="Arial"/>
                <a:cs typeface="Arial"/>
                <a:sym typeface="Arial"/>
              </a:rPr>
              <a:t>Administración de periféricos (dispositivos de entrada y salida)</a:t>
            </a:r>
            <a:r>
              <a:rPr lang="es-ES" sz="1100">
                <a:latin typeface="Arial"/>
                <a:ea typeface="Arial"/>
                <a:cs typeface="Arial"/>
                <a:sym typeface="Arial"/>
              </a:rPr>
              <a:t>: Controla el funcionamiento de los dispositivos conectados al ordenador, como el ratón, el teclado, la pantalla, impresoras, discos duros, puertos USB, etc. El sistema operativo traduce las acciones del usuario (como mover el ratón o pulsar una tecla) en señales que el sistema puede interpretar y actuar en consecuencia.</a:t>
            </a:r>
            <a:endParaRPr sz="1100">
              <a:latin typeface="Arial"/>
              <a:ea typeface="Arial"/>
              <a:cs typeface="Arial"/>
              <a:sym typeface="Arial"/>
            </a:endParaRPr>
          </a:p>
          <a:p>
            <a:pPr indent="-69850" lvl="0" marL="0" rtl="0" algn="l">
              <a:lnSpc>
                <a:spcPct val="115000"/>
              </a:lnSpc>
              <a:spcBef>
                <a:spcPts val="0"/>
              </a:spcBef>
              <a:spcAft>
                <a:spcPts val="0"/>
              </a:spcAft>
              <a:buSzPts val="1100"/>
              <a:buFont typeface="Arial"/>
              <a:buChar char="•"/>
            </a:pPr>
            <a:r>
              <a:rPr b="1" lang="es-ES" sz="1100">
                <a:latin typeface="Arial"/>
                <a:ea typeface="Arial"/>
                <a:cs typeface="Arial"/>
                <a:sym typeface="Arial"/>
              </a:rPr>
              <a:t>Gestión de usuarios y permisos</a:t>
            </a:r>
            <a:r>
              <a:rPr lang="es-ES" sz="1100">
                <a:latin typeface="Arial"/>
                <a:ea typeface="Arial"/>
                <a:cs typeface="Arial"/>
                <a:sym typeface="Arial"/>
              </a:rPr>
              <a:t>: En entornos multiusuario, el sistema operativo permite que varias personas usen el mismo ordenador, cada una con su propio perfil y nivel de acceso. Esto es esencial para la seguridad y el orden, ya que impide que un usuario modifique archivos de otro sin autorización. También se puede controlar qué usuarios tienen permisos de administración y cuáles no.</a:t>
            </a:r>
            <a:endParaRPr sz="1100">
              <a:latin typeface="Arial"/>
              <a:ea typeface="Arial"/>
              <a:cs typeface="Arial"/>
              <a:sym typeface="Arial"/>
            </a:endParaRPr>
          </a:p>
          <a:p>
            <a:pPr indent="-69850" lvl="0" marL="0" rtl="0" algn="l">
              <a:lnSpc>
                <a:spcPct val="115000"/>
              </a:lnSpc>
              <a:spcBef>
                <a:spcPts val="0"/>
              </a:spcBef>
              <a:spcAft>
                <a:spcPts val="0"/>
              </a:spcAft>
              <a:buSzPts val="1100"/>
              <a:buFont typeface="Arial"/>
              <a:buChar char="•"/>
            </a:pPr>
            <a:r>
              <a:rPr b="1" lang="es-ES" sz="1100">
                <a:latin typeface="Arial"/>
                <a:ea typeface="Arial"/>
                <a:cs typeface="Arial"/>
                <a:sym typeface="Arial"/>
              </a:rPr>
              <a:t>Gestión de errores y seguridad</a:t>
            </a:r>
            <a:r>
              <a:rPr lang="es-ES" sz="1100">
                <a:latin typeface="Arial"/>
                <a:ea typeface="Arial"/>
                <a:cs typeface="Arial"/>
                <a:sym typeface="Arial"/>
              </a:rPr>
              <a:t>: El sistema operativo detecta errores durante la ejecución de programas o en el hardware (por ejemplo, cuando un dispositivo no responde o hay un fallo de memoria). Además, incluye mecanismos para proteger el sistema frente a accesos no autorizados, malware, y errores del usuario. Esto incluye el uso de contraseñas, actualizaciones de seguridad, y restricciones de acceso a archivos o programas.</a:t>
            </a:r>
            <a:endParaRPr/>
          </a:p>
        </p:txBody>
      </p:sp>
      <p:sp>
        <p:nvSpPr>
          <p:cNvPr id="159" name="Google Shape;15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715fd0d4a0_3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g3715fd0d4a0_3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g3715fd0d4a0_3_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3715fd0d4a0_3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g3715fd0d4a0_3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g3715fd0d4a0_3_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344e220f39a_0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9" name="Google Shape;829;g344e220f39a_0_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830" name="Google Shape;830;g344e220f39a_0_1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44e220f39a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44e220f39a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g344e220f39a_0_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44e220f39a_0_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1" name="Google Shape;851;g344e220f39a_0_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852" name="Google Shape;852;g344e220f39a_0_1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344e220f39a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344e220f39a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g344e220f39a_0_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715fd0d4a0_3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3715fd0d4a0_3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g3715fd0d4a0_3_1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344e220f39a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g344e220f39a_0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r>
              <a:rPr lang="es-ES"/>
              <a:t>En Linux, puedes redirigir estas salidas y entradas para controlar mejor lo que hacen los comandos.</a:t>
            </a:r>
            <a:endParaRPr/>
          </a:p>
          <a:p>
            <a:pPr indent="0" lvl="0" marL="0" rtl="0" algn="l">
              <a:spcBef>
                <a:spcPts val="0"/>
              </a:spcBef>
              <a:spcAft>
                <a:spcPts val="0"/>
              </a:spcAft>
              <a:buNone/>
            </a:pPr>
            <a:r>
              <a:t/>
            </a:r>
            <a:endParaRPr/>
          </a:p>
        </p:txBody>
      </p:sp>
      <p:sp>
        <p:nvSpPr>
          <p:cNvPr id="891" name="Google Shape;891;g344e220f39a_0_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344e220f39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344e220f39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00" name="Google Shape;900;g344e220f39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3715fd0d4a0_3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3715fd0d4a0_3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9" name="Google Shape;909;g3715fd0d4a0_3_1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El sistema operativo está compuesto por tres partes esenciales que trabajan en conjunto para permitir el funcionamiento del ordenador y la interacción con el usuario. Estos componentes son:</a:t>
            </a:r>
            <a:endParaRPr/>
          </a:p>
          <a:p>
            <a:pPr indent="-171450" lvl="0" marL="171450" rtl="0" algn="l">
              <a:spcBef>
                <a:spcPts val="0"/>
              </a:spcBef>
              <a:spcAft>
                <a:spcPts val="0"/>
              </a:spcAft>
              <a:buClr>
                <a:schemeClr val="dk1"/>
              </a:buClr>
              <a:buSzPts val="1200"/>
              <a:buFont typeface="Arial"/>
              <a:buChar char="•"/>
            </a:pPr>
            <a:r>
              <a:rPr lang="es-ES"/>
              <a:t>El Kernel o núcleo</a:t>
            </a:r>
            <a:endParaRPr/>
          </a:p>
          <a:p>
            <a:pPr indent="-171450" lvl="0" marL="171450" rtl="0" algn="l">
              <a:spcBef>
                <a:spcPts val="0"/>
              </a:spcBef>
              <a:spcAft>
                <a:spcPts val="0"/>
              </a:spcAft>
              <a:buClr>
                <a:schemeClr val="dk1"/>
              </a:buClr>
              <a:buSzPts val="1200"/>
              <a:buFont typeface="Arial"/>
              <a:buChar char="•"/>
            </a:pPr>
            <a:r>
              <a:rPr lang="es-ES"/>
              <a:t>El sistema de ficheros</a:t>
            </a:r>
            <a:endParaRPr/>
          </a:p>
          <a:p>
            <a:pPr indent="-171450" lvl="0" marL="171450" rtl="0" algn="l">
              <a:spcBef>
                <a:spcPts val="0"/>
              </a:spcBef>
              <a:spcAft>
                <a:spcPts val="0"/>
              </a:spcAft>
              <a:buClr>
                <a:schemeClr val="dk1"/>
              </a:buClr>
              <a:buSzPts val="1200"/>
              <a:buFont typeface="Arial"/>
              <a:buChar char="•"/>
            </a:pPr>
            <a:r>
              <a:rPr lang="es-ES"/>
              <a:t>Y la shell</a:t>
            </a:r>
            <a:endParaRPr/>
          </a:p>
        </p:txBody>
      </p:sp>
      <p:sp>
        <p:nvSpPr>
          <p:cNvPr id="168" name="Google Shape;16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3715fd0d4a0_3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3715fd0d4a0_3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8" name="Google Shape;918;g3715fd0d4a0_3_1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715fd0d4a0_3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715fd0d4a0_3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7" name="Google Shape;927;g3715fd0d4a0_3_18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715fd0d4a0_3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3715fd0d4a0_3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6" name="Google Shape;936;g3715fd0d4a0_3_1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3715fd0d4a0_3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4" name="Google Shape;944;g3715fd0d4a0_3_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945" name="Google Shape;945;g3715fd0d4a0_3_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3715fd0d4a0_3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3715fd0d4a0_3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Un pipe (símbolo |) en Linux es una herramienta que permite conectar la salida de un comando con la entrada de otro. Esto nos permite encadenar comandos para realizar operaciones más complejas de forma sencilla.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54" name="Google Shape;954;g3715fd0d4a0_3_1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715fd0d4a0_3_2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3715fd0d4a0_3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Un pipe (símbolo |) en Linux es una herramienta que permite conectar la salida de un comando con la entrada de otro. Esto nos permite encadenar comandos para realizar operaciones más complejas de forma sencilla.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3" name="Google Shape;963;g3715fd0d4a0_3_2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3715fd0d4a0_3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3715fd0d4a0_3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Un pipe (símbolo |) en Linux es una herramienta que permite conectar la salida de un comando con la entrada de otro. Esto nos permite encadenar comandos para realizar operaciones más complejas de forma sencilla.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3" name="Google Shape;973;g3715fd0d4a0_3_2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3715fd0d4a0_3_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3715fd0d4a0_3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3" name="Google Shape;983;g3715fd0d4a0_3_1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344e220f39a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g344e220f39a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cuales son los usuarios de Linux y los privilegios o permisos.</a:t>
            </a:r>
            <a:endParaRPr/>
          </a:p>
        </p:txBody>
      </p:sp>
      <p:sp>
        <p:nvSpPr>
          <p:cNvPr id="991" name="Google Shape;991;g344e220f39a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344e220f39a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9" name="Google Shape;999;g344e220f39a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un sistema operativo multiusuario, lo que significa que varias personas pueden utilizar el mismo sistema, cada una con su propia cuenta y nivel de acceso.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Este modelo se basa en usuarios, grupos y permisos, y es esencial para garantizar la seguridad y el buen funcionamiento del sistema.</a:t>
            </a:r>
            <a:endParaRPr/>
          </a:p>
        </p:txBody>
      </p:sp>
      <p:sp>
        <p:nvSpPr>
          <p:cNvPr id="1000" name="Google Shape;1000;g344e220f39a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s-ES" sz="1100">
                <a:latin typeface="Arial"/>
                <a:ea typeface="Arial"/>
                <a:cs typeface="Arial"/>
                <a:sym typeface="Arial"/>
              </a:rPr>
              <a:t>El kernel (o núcleo) es el corazón del sistema operativo. Es un software que actúa como intermediario entre el hardware del ordenador y el resto del sistema. Sus funciones principales incluyen:</a:t>
            </a:r>
            <a:endParaRPr sz="1100">
              <a:latin typeface="Arial"/>
              <a:ea typeface="Arial"/>
              <a:cs typeface="Arial"/>
              <a:sym typeface="Arial"/>
            </a:endParaRPr>
          </a:p>
          <a:p>
            <a:pPr indent="-298450" lvl="0" marL="457200" rtl="0" algn="just">
              <a:lnSpc>
                <a:spcPct val="115000"/>
              </a:lnSpc>
              <a:spcBef>
                <a:spcPts val="1200"/>
              </a:spcBef>
              <a:spcAft>
                <a:spcPts val="0"/>
              </a:spcAft>
              <a:buSzPts val="1100"/>
              <a:buFont typeface="Arial"/>
              <a:buChar char="●"/>
            </a:pPr>
            <a:r>
              <a:rPr lang="es-ES" sz="1100">
                <a:latin typeface="Arial"/>
                <a:ea typeface="Arial"/>
                <a:cs typeface="Arial"/>
                <a:sym typeface="Arial"/>
              </a:rPr>
              <a:t>Gestionar los recursos del sistema, como la memoria, el tiempo del procesador (CPU), y los dispositivos de entrada/salida.</a:t>
            </a:r>
            <a:endParaRPr sz="1100">
              <a:latin typeface="Arial"/>
              <a:ea typeface="Arial"/>
              <a:cs typeface="Arial"/>
              <a:sym typeface="Arial"/>
            </a:endParaRPr>
          </a:p>
          <a:p>
            <a:pPr indent="-298450" lvl="0" marL="457200" rtl="0" algn="just">
              <a:lnSpc>
                <a:spcPct val="115000"/>
              </a:lnSpc>
              <a:spcBef>
                <a:spcPts val="0"/>
              </a:spcBef>
              <a:spcAft>
                <a:spcPts val="0"/>
              </a:spcAft>
              <a:buSzPts val="1100"/>
              <a:buFont typeface="Arial"/>
              <a:buChar char="●"/>
            </a:pPr>
            <a:r>
              <a:rPr lang="es-ES" sz="1100">
                <a:latin typeface="Arial"/>
                <a:ea typeface="Arial"/>
                <a:cs typeface="Arial"/>
                <a:sym typeface="Arial"/>
              </a:rPr>
              <a:t>Coordinar la ejecución de procesos y garantizar que cada programa tenga acceso controlado a los recursos que necesita.</a:t>
            </a:r>
            <a:endParaRPr sz="1100">
              <a:latin typeface="Arial"/>
              <a:ea typeface="Arial"/>
              <a:cs typeface="Arial"/>
              <a:sym typeface="Arial"/>
            </a:endParaRPr>
          </a:p>
          <a:p>
            <a:pPr indent="-298450" lvl="0" marL="457200" rtl="0" algn="just">
              <a:lnSpc>
                <a:spcPct val="115000"/>
              </a:lnSpc>
              <a:spcBef>
                <a:spcPts val="0"/>
              </a:spcBef>
              <a:spcAft>
                <a:spcPts val="0"/>
              </a:spcAft>
              <a:buSzPts val="1100"/>
              <a:buFont typeface="Arial"/>
              <a:buChar char="●"/>
            </a:pPr>
            <a:r>
              <a:rPr lang="es-ES" sz="1100">
                <a:latin typeface="Arial"/>
                <a:ea typeface="Arial"/>
                <a:cs typeface="Arial"/>
                <a:sym typeface="Arial"/>
              </a:rPr>
              <a:t>Facilitar la comunicación con el hardware, traduciendo las órdenes del software en instrucciones que el hardware puede entender.</a:t>
            </a:r>
            <a:endParaRPr sz="1100">
              <a:latin typeface="Arial"/>
              <a:ea typeface="Arial"/>
              <a:cs typeface="Arial"/>
              <a:sym typeface="Arial"/>
            </a:endParaRPr>
          </a:p>
          <a:p>
            <a:pPr indent="0" lvl="0" marL="0" rtl="0" algn="just">
              <a:lnSpc>
                <a:spcPct val="115000"/>
              </a:lnSpc>
              <a:spcBef>
                <a:spcPts val="1200"/>
              </a:spcBef>
              <a:spcAft>
                <a:spcPts val="1200"/>
              </a:spcAft>
              <a:buNone/>
            </a:pPr>
            <a:r>
              <a:rPr lang="es-ES" sz="1100">
                <a:latin typeface="Arial"/>
                <a:ea typeface="Arial"/>
                <a:cs typeface="Arial"/>
                <a:sym typeface="Arial"/>
              </a:rPr>
              <a:t>Es el componente que siempre está en funcionamiento, desde que el sistema se inicia hasta que se apaga</a:t>
            </a:r>
            <a:endParaRPr/>
          </a:p>
        </p:txBody>
      </p:sp>
      <p:sp>
        <p:nvSpPr>
          <p:cNvPr id="181" name="Google Shape;18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8" name="Google Shape;100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sz="1100">
                <a:latin typeface="Arial"/>
                <a:ea typeface="Arial"/>
                <a:cs typeface="Arial"/>
                <a:sym typeface="Arial"/>
              </a:rPr>
              <a:t>Un usuario en Linux es una entidad con acceso a recursos del sistema: archivos, programas, dispositivos, etc. Cada usuario tiene:</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nombre de usuario (username)</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identificador de usuario (UID)</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grupo principal (GID)</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directorio personal (por ejemplo, /home/sarai)</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intérprete de comandos (shell, como /bin/bash)</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s-ES" sz="1100">
                <a:latin typeface="Arial"/>
                <a:ea typeface="Arial"/>
                <a:cs typeface="Arial"/>
                <a:sym typeface="Arial"/>
              </a:rPr>
              <a:t>Existen dos tipos de usuarios:</a:t>
            </a:r>
            <a:br>
              <a:rPr lang="es-ES" sz="1100">
                <a:latin typeface="Arial"/>
                <a:ea typeface="Arial"/>
                <a:cs typeface="Arial"/>
                <a:sym typeface="Arial"/>
              </a:rPr>
            </a:br>
            <a:br>
              <a:rPr lang="es-ES" sz="1100">
                <a:latin typeface="Arial"/>
                <a:ea typeface="Arial"/>
                <a:cs typeface="Arial"/>
                <a:sym typeface="Arial"/>
              </a:rPr>
            </a:br>
            <a:r>
              <a:rPr lang="es-ES" sz="1100">
                <a:latin typeface="Arial"/>
                <a:ea typeface="Arial"/>
                <a:cs typeface="Arial"/>
                <a:sym typeface="Arial"/>
              </a:rPr>
              <a:t>- Los usuarios normales: Tienen acceso limitado y solo pueden modificar los archivos de los que son propietarios</a:t>
            </a:r>
            <a:endParaRPr sz="1100">
              <a:latin typeface="Arial"/>
              <a:ea typeface="Arial"/>
              <a:cs typeface="Arial"/>
              <a:sym typeface="Arial"/>
            </a:endParaRPr>
          </a:p>
          <a:p>
            <a:pPr indent="0" lvl="0" marL="0" rtl="0" algn="l">
              <a:spcBef>
                <a:spcPts val="0"/>
              </a:spcBef>
              <a:spcAft>
                <a:spcPts val="0"/>
              </a:spcAft>
              <a:buNone/>
            </a:pPr>
            <a:r>
              <a:rPr lang="es-ES" sz="1100">
                <a:latin typeface="Arial"/>
                <a:ea typeface="Arial"/>
                <a:cs typeface="Arial"/>
                <a:sym typeface="Arial"/>
              </a:rPr>
              <a:t>- Usuario root: Es el administrador del sistema, tiene acceso total y puede instalar y desinstalar software</a:t>
            </a:r>
            <a:endParaRPr sz="1100">
              <a:latin typeface="Arial"/>
              <a:ea typeface="Arial"/>
              <a:cs typeface="Arial"/>
              <a:sym typeface="Arial"/>
            </a:endParaRPr>
          </a:p>
          <a:p>
            <a:pPr indent="0" lvl="0" marL="0" rtl="0" algn="l">
              <a:spcBef>
                <a:spcPts val="0"/>
              </a:spcBef>
              <a:spcAft>
                <a:spcPts val="0"/>
              </a:spcAft>
              <a:buNone/>
            </a:pPr>
            <a:r>
              <a:rPr lang="es-ES" sz="1100">
                <a:latin typeface="Arial"/>
                <a:ea typeface="Arial"/>
                <a:cs typeface="Arial"/>
                <a:sym typeface="Arial"/>
              </a:rPr>
              <a:t>- Los grupos: Un grupo es un conjunto de usuarios. Se usan para gestionar permisos colectivos.</a:t>
            </a:r>
            <a:endParaRPr sz="1100">
              <a:latin typeface="Arial"/>
              <a:ea typeface="Arial"/>
              <a:cs typeface="Arial"/>
              <a:sym typeface="Arial"/>
            </a:endParaRPr>
          </a:p>
        </p:txBody>
      </p:sp>
      <p:sp>
        <p:nvSpPr>
          <p:cNvPr id="1009" name="Google Shape;100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3715fd0d4a0_3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6" name="Google Shape;1016;g3715fd0d4a0_3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s-ES"/>
              <a:t>Los usuarios están asociados a una persona o proceso de computación</a:t>
            </a:r>
            <a:endParaRPr/>
          </a:p>
          <a:p>
            <a:pPr indent="-171450" lvl="0" marL="171450" rtl="0" algn="l">
              <a:spcBef>
                <a:spcPts val="0"/>
              </a:spcBef>
              <a:spcAft>
                <a:spcPts val="0"/>
              </a:spcAft>
              <a:buClr>
                <a:schemeClr val="dk1"/>
              </a:buClr>
              <a:buSzPts val="1200"/>
              <a:buFont typeface="Arial"/>
              <a:buChar char="•"/>
            </a:pPr>
            <a:r>
              <a:rPr lang="es-ES"/>
              <a:t>Todos los usuarios pueden pertenecer a uno o más grupos</a:t>
            </a:r>
            <a:endParaRPr/>
          </a:p>
          <a:p>
            <a:pPr indent="-171450" lvl="0" marL="171450" rtl="0" algn="l">
              <a:spcBef>
                <a:spcPts val="0"/>
              </a:spcBef>
              <a:spcAft>
                <a:spcPts val="0"/>
              </a:spcAft>
              <a:buClr>
                <a:schemeClr val="dk1"/>
              </a:buClr>
              <a:buSzPts val="1200"/>
              <a:buFont typeface="Arial"/>
              <a:buChar char="•"/>
            </a:pPr>
            <a:r>
              <a:rPr lang="es-ES"/>
              <a:t>Todos los usuarios tienen una carpeta propia dentro de la carpeta home</a:t>
            </a:r>
            <a:endParaRPr/>
          </a:p>
          <a:p>
            <a:pPr indent="-171450" lvl="0" marL="171450" rtl="0" algn="l">
              <a:spcBef>
                <a:spcPts val="0"/>
              </a:spcBef>
              <a:spcAft>
                <a:spcPts val="0"/>
              </a:spcAft>
              <a:buClr>
                <a:schemeClr val="dk1"/>
              </a:buClr>
              <a:buSzPts val="1200"/>
              <a:buFont typeface="Arial"/>
              <a:buChar char="•"/>
            </a:pPr>
            <a:r>
              <a:rPr lang="es-ES"/>
              <a:t>Los usuarios son los dueños (es decir tienen permisos de owner) en todos los archivos que creados por ellos, directa o indirectamente</a:t>
            </a:r>
            <a:endParaRPr/>
          </a:p>
          <a:p>
            <a:pPr indent="-171450" lvl="0" marL="171450" rtl="0" algn="l">
              <a:spcBef>
                <a:spcPts val="0"/>
              </a:spcBef>
              <a:spcAft>
                <a:spcPts val="0"/>
              </a:spcAft>
              <a:buClr>
                <a:schemeClr val="dk1"/>
              </a:buClr>
              <a:buSzPts val="1200"/>
              <a:buFont typeface="Arial"/>
              <a:buChar char="•"/>
            </a:pPr>
            <a:r>
              <a:rPr lang="es-ES"/>
              <a:t>Los usuarios pueden cambiar los permisos de los archivos que son suyos.</a:t>
            </a:r>
            <a:endParaRPr/>
          </a:p>
          <a:p>
            <a:pPr indent="-171450" lvl="0" marL="171450" rtl="0" algn="l">
              <a:spcBef>
                <a:spcPts val="0"/>
              </a:spcBef>
              <a:spcAft>
                <a:spcPts val="0"/>
              </a:spcAft>
              <a:buClr>
                <a:schemeClr val="dk1"/>
              </a:buClr>
              <a:buSzPts val="1200"/>
              <a:buFont typeface="Arial"/>
              <a:buChar char="•"/>
            </a:pPr>
            <a:r>
              <a:rPr lang="es-ES"/>
              <a:t>Los usuarios poseen permisos sobre los procesos que ejecutan</a:t>
            </a:r>
            <a:endParaRPr/>
          </a:p>
          <a:p>
            <a:pPr indent="-171450" lvl="0" marL="171450" rtl="0" algn="l">
              <a:spcBef>
                <a:spcPts val="0"/>
              </a:spcBef>
              <a:spcAft>
                <a:spcPts val="0"/>
              </a:spcAft>
              <a:buClr>
                <a:schemeClr val="dk1"/>
              </a:buClr>
              <a:buSzPts val="1200"/>
              <a:buFont typeface="Arial"/>
              <a:buChar char="•"/>
            </a:pPr>
            <a:r>
              <a:rPr lang="es-ES"/>
              <a:t>El super usuario root tiene permiso sobre todo. Esto es como los permisos de administrador, cuando queréis instalar algo en el ordenador windows del ISCIII y no os deja, es porque no sois el root del ordenador, es decir el administrador.</a:t>
            </a:r>
            <a:endParaRPr/>
          </a:p>
          <a:p>
            <a:pPr indent="-171450" lvl="0" marL="171450" rtl="0" algn="l">
              <a:spcBef>
                <a:spcPts val="0"/>
              </a:spcBef>
              <a:spcAft>
                <a:spcPts val="0"/>
              </a:spcAft>
              <a:buClr>
                <a:schemeClr val="dk1"/>
              </a:buClr>
              <a:buSzPts val="1200"/>
              <a:buFont typeface="Arial"/>
              <a:buChar char="•"/>
            </a:pPr>
            <a:r>
              <a:rPr lang="es-ES"/>
              <a:t>Como todo usuario, root también tiene una carpeta home, pero la carpeta home del super usuario root esta en /root, no en /home</a:t>
            </a:r>
            <a:endParaRPr/>
          </a:p>
        </p:txBody>
      </p:sp>
      <p:sp>
        <p:nvSpPr>
          <p:cNvPr id="1017" name="Google Shape;1017;g3715fd0d4a0_3_2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344e220f39a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4" name="Google Shape;1024;g344e220f39a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5" name="Google Shape;1025;g344e220f39a_0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3" name="Google Shape;103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Para ver los permisos y quien es el dueño de los archivos, tendremos que usar los comandos ls –al en la linea de comandos, que veremos en las prácticas.</a:t>
            </a:r>
            <a:endParaRPr/>
          </a:p>
          <a:p>
            <a:pPr indent="0" lvl="0" marL="0" rtl="0" algn="l">
              <a:spcBef>
                <a:spcPts val="0"/>
              </a:spcBef>
              <a:spcAft>
                <a:spcPts val="0"/>
              </a:spcAft>
              <a:buNone/>
            </a:pPr>
            <a:r>
              <a:rPr lang="es-ES"/>
              <a:t>En este ejemplo vemos que se trata de un directorio con los permisos de lectura, escritura y ejecución para el dueño</a:t>
            </a:r>
            <a:endParaRPr/>
          </a:p>
          <a:p>
            <a:pPr indent="0" lvl="0" marL="0" rtl="0" algn="l">
              <a:spcBef>
                <a:spcPts val="0"/>
              </a:spcBef>
              <a:spcAft>
                <a:spcPts val="0"/>
              </a:spcAft>
              <a:buNone/>
            </a:pPr>
            <a:r>
              <a:rPr lang="es-ES"/>
              <a:t>Permisos de lectura y ejecución para el grupo y para los demás</a:t>
            </a:r>
            <a:endParaRPr/>
          </a:p>
          <a:p>
            <a:pPr indent="0" lvl="0" marL="0" rtl="0" algn="l">
              <a:spcBef>
                <a:spcPts val="0"/>
              </a:spcBef>
              <a:spcAft>
                <a:spcPts val="0"/>
              </a:spcAft>
              <a:buNone/>
            </a:pPr>
            <a:r>
              <a:rPr lang="es-ES"/>
              <a:t>Luego nos indica un número que es el número de archivos que contiene es directorio. En el caso de que el fichero sea un archivo pondrá un 1.</a:t>
            </a:r>
            <a:endParaRPr/>
          </a:p>
          <a:p>
            <a:pPr indent="0" lvl="0" marL="0" rtl="0" algn="l">
              <a:spcBef>
                <a:spcPts val="0"/>
              </a:spcBef>
              <a:spcAft>
                <a:spcPts val="0"/>
              </a:spcAft>
              <a:buNone/>
            </a:pPr>
            <a:r>
              <a:rPr lang="es-ES"/>
              <a:t>El dueño es user, el grupo es user,</a:t>
            </a:r>
            <a:endParaRPr/>
          </a:p>
          <a:p>
            <a:pPr indent="0" lvl="0" marL="0" rtl="0" algn="l">
              <a:spcBef>
                <a:spcPts val="0"/>
              </a:spcBef>
              <a:spcAft>
                <a:spcPts val="0"/>
              </a:spcAft>
              <a:buNone/>
            </a:pPr>
            <a:r>
              <a:rPr lang="es-ES"/>
              <a:t>después te dice el tamaño del archivo que son 4096 bytes.</a:t>
            </a:r>
            <a:endParaRPr/>
          </a:p>
          <a:p>
            <a:pPr indent="0" lvl="0" marL="0" rtl="0" algn="l">
              <a:spcBef>
                <a:spcPts val="0"/>
              </a:spcBef>
              <a:spcAft>
                <a:spcPts val="0"/>
              </a:spcAft>
              <a:buNone/>
            </a:pPr>
            <a:r>
              <a:rPr lang="es-ES"/>
              <a:t>Después te dice la fecha de la última modificación</a:t>
            </a:r>
            <a:endParaRPr/>
          </a:p>
          <a:p>
            <a:pPr indent="0" lvl="0" marL="0" rtl="0" algn="l">
              <a:spcBef>
                <a:spcPts val="0"/>
              </a:spcBef>
              <a:spcAft>
                <a:spcPts val="0"/>
              </a:spcAft>
              <a:buNone/>
            </a:pPr>
            <a:r>
              <a:rPr lang="es-ES"/>
              <a:t>Y el nombre del directorio que es documentos.</a:t>
            </a:r>
            <a:endParaRPr/>
          </a:p>
        </p:txBody>
      </p:sp>
      <p:sp>
        <p:nvSpPr>
          <p:cNvPr id="1034" name="Google Shape;103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2" name="Google Shape;104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la parte de permisos. Los permisos como su propio nombre indica son los derechos de los usuarios para actuar sobre los archivos o directorios. Existen tres tipos de permisos de actuación sobre los ficheros:</a:t>
            </a:r>
            <a:endParaRPr/>
          </a:p>
          <a:p>
            <a:pPr indent="-171450" lvl="0" marL="171450" rtl="0" algn="l">
              <a:spcBef>
                <a:spcPts val="0"/>
              </a:spcBef>
              <a:spcAft>
                <a:spcPts val="0"/>
              </a:spcAft>
              <a:buClr>
                <a:schemeClr val="dk1"/>
              </a:buClr>
              <a:buSzPts val="1200"/>
              <a:buFont typeface="Arial"/>
              <a:buChar char="•"/>
            </a:pPr>
            <a:r>
              <a:rPr lang="es-ES"/>
              <a:t>Permiso de lectura, que se abrevia con una r minúscula. Estos permisos permiten a la persona que tiene permisos de lectura ver el contenido de los archivos. En el caso de directorios, el permiso de lectura permite listar el contenido de los directorios.</a:t>
            </a:r>
            <a:endParaRPr/>
          </a:p>
          <a:p>
            <a:pPr indent="-171450" lvl="0" marL="171450" rtl="0" algn="l">
              <a:spcBef>
                <a:spcPts val="0"/>
              </a:spcBef>
              <a:spcAft>
                <a:spcPts val="0"/>
              </a:spcAft>
              <a:buClr>
                <a:schemeClr val="dk1"/>
              </a:buClr>
              <a:buSzPts val="1200"/>
              <a:buFont typeface="Arial"/>
              <a:buChar char="•"/>
            </a:pPr>
            <a:r>
              <a:rPr lang="es-ES"/>
              <a:t>Permisos de escritura, que se abrevia con w minúscula, permite a los usuarios con este permiso modificar el contenido del archivo. En el caso de los directorios, este permiso permite editar el contenido (los archivos del directorio)</a:t>
            </a:r>
            <a:endParaRPr/>
          </a:p>
          <a:p>
            <a:pPr indent="-171450" lvl="0" marL="171450" rtl="0" algn="l">
              <a:spcBef>
                <a:spcPts val="0"/>
              </a:spcBef>
              <a:spcAft>
                <a:spcPts val="0"/>
              </a:spcAft>
              <a:buClr>
                <a:schemeClr val="dk1"/>
              </a:buClr>
              <a:buSzPts val="1200"/>
              <a:buFont typeface="Arial"/>
              <a:buChar char="•"/>
            </a:pPr>
            <a:r>
              <a:rPr lang="es-ES"/>
              <a:t>Permisos de ejecución que se abrevia con la letra x minúscula, permiten ejecutar o correr un archivo que contiene un programa o script. Para el caso de los directorios, el permiso de ejecución permite moverte dentro del directorio y convertirlo en tu directorio actual (pwd).</a:t>
            </a:r>
            <a:endParaRPr/>
          </a:p>
        </p:txBody>
      </p:sp>
      <p:sp>
        <p:nvSpPr>
          <p:cNvPr id="1043" name="Google Shape;104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0" name="Google Shape;105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2700" rtl="0" algn="l">
              <a:lnSpc>
                <a:spcPct val="100000"/>
              </a:lnSpc>
              <a:spcBef>
                <a:spcPts val="0"/>
              </a:spcBef>
              <a:spcAft>
                <a:spcPts val="0"/>
              </a:spcAft>
              <a:buClr>
                <a:schemeClr val="dk1"/>
              </a:buClr>
              <a:buSzPts val="1200"/>
              <a:buFont typeface="Arial"/>
              <a:buNone/>
            </a:pPr>
            <a:r>
              <a:rPr b="0" lang="es-ES" u="none">
                <a:latin typeface="Arial"/>
                <a:ea typeface="Arial"/>
                <a:cs typeface="Arial"/>
                <a:sym typeface="Arial"/>
              </a:rPr>
              <a:t>Esto es lo que nos aparece cuando le pedimos a la terminal que nos indique los permisos de un fichero:</a:t>
            </a:r>
            <a:endParaRPr/>
          </a:p>
          <a:p>
            <a:pPr indent="-342900" lvl="0" marL="355600"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Antes comentábamos, como puede el ordenador saber cuando un fichero es un directorio, y comentábamos que por los permisos. Aquí vemos que el primer campo indica el tipo de fichero, cuando es un guión es que es un fichero, y cuando es una d indica que es un directorio. Luego veremos más ejemplos.</a:t>
            </a:r>
            <a:endParaRPr/>
          </a:p>
          <a:p>
            <a:pPr indent="0" lvl="0" marL="12700" rtl="0" algn="l">
              <a:lnSpc>
                <a:spcPct val="100000"/>
              </a:lnSpc>
              <a:spcBef>
                <a:spcPts val="0"/>
              </a:spcBef>
              <a:spcAft>
                <a:spcPts val="0"/>
              </a:spcAft>
              <a:buClr>
                <a:schemeClr val="dk1"/>
              </a:buClr>
              <a:buSzPts val="1600"/>
              <a:buFont typeface="Arial"/>
              <a:buNone/>
            </a:pPr>
            <a:r>
              <a:rPr b="0" lang="es-ES" sz="1600" u="none">
                <a:latin typeface="Arial"/>
                <a:ea typeface="Arial"/>
                <a:cs typeface="Arial"/>
                <a:sym typeface="Arial"/>
              </a:rPr>
              <a:t>En el ejemplo de abajo se ve como se almacena la información de los permisos en el sistema</a:t>
            </a:r>
            <a:r>
              <a:rPr b="0" lang="es-ES" sz="1600" u="none">
                <a:latin typeface="Times New Roman"/>
                <a:ea typeface="Times New Roman"/>
                <a:cs typeface="Times New Roman"/>
                <a:sym typeface="Times New Roman"/>
              </a:rPr>
              <a:t> </a:t>
            </a:r>
            <a:r>
              <a:rPr b="0" lang="es-ES" u="none">
                <a:latin typeface="Arial"/>
                <a:ea typeface="Arial"/>
                <a:cs typeface="Arial"/>
                <a:sym typeface="Arial"/>
              </a:rPr>
              <a:t>como</a:t>
            </a:r>
            <a:r>
              <a:rPr b="0" lang="es-ES" u="none">
                <a:latin typeface="Times New Roman"/>
                <a:ea typeface="Times New Roman"/>
                <a:cs typeface="Times New Roman"/>
                <a:sym typeface="Times New Roman"/>
              </a:rPr>
              <a:t> </a:t>
            </a:r>
            <a:r>
              <a:rPr b="0" lang="es-ES" u="none">
                <a:latin typeface="Arial"/>
                <a:ea typeface="Arial"/>
                <a:cs typeface="Arial"/>
                <a:sym typeface="Arial"/>
              </a:rPr>
              <a:t>una</a:t>
            </a:r>
            <a:r>
              <a:rPr b="0" lang="es-ES" u="none">
                <a:latin typeface="Times New Roman"/>
                <a:ea typeface="Times New Roman"/>
                <a:cs typeface="Times New Roman"/>
                <a:sym typeface="Times New Roman"/>
              </a:rPr>
              <a:t> </a:t>
            </a:r>
            <a:r>
              <a:rPr b="0" lang="es-ES" u="none">
                <a:latin typeface="Arial"/>
                <a:ea typeface="Arial"/>
                <a:cs typeface="Arial"/>
                <a:sym typeface="Arial"/>
              </a:rPr>
              <a:t>secuencia</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9</a:t>
            </a:r>
            <a:r>
              <a:rPr b="0" lang="es-ES" u="none">
                <a:latin typeface="Times New Roman"/>
                <a:ea typeface="Times New Roman"/>
                <a:cs typeface="Times New Roman"/>
                <a:sym typeface="Times New Roman"/>
              </a:rPr>
              <a:t> </a:t>
            </a:r>
            <a:r>
              <a:rPr b="0" lang="es-ES" u="none">
                <a:latin typeface="Arial"/>
                <a:ea typeface="Arial"/>
                <a:cs typeface="Arial"/>
                <a:sym typeface="Arial"/>
              </a:rPr>
              <a:t>bits</a:t>
            </a:r>
            <a:r>
              <a:rPr b="0" lang="es-ES" sz="1600" u="none">
                <a:latin typeface="Times New Roman"/>
                <a:ea typeface="Times New Roman"/>
                <a:cs typeface="Times New Roman"/>
                <a:sym typeface="Times New Roman"/>
              </a:rPr>
              <a:t> en </a:t>
            </a:r>
            <a:r>
              <a:rPr b="0" lang="es-ES" u="none">
                <a:latin typeface="Arial"/>
                <a:ea typeface="Arial"/>
                <a:cs typeface="Arial"/>
                <a:sym typeface="Arial"/>
              </a:rPr>
              <a:t>una</a:t>
            </a:r>
            <a:r>
              <a:rPr b="0" lang="es-ES" u="none">
                <a:latin typeface="Times New Roman"/>
                <a:ea typeface="Times New Roman"/>
                <a:cs typeface="Times New Roman"/>
                <a:sym typeface="Times New Roman"/>
              </a:rPr>
              <a:t> </a:t>
            </a:r>
            <a:r>
              <a:rPr b="0" lang="es-ES" u="none">
                <a:latin typeface="Arial"/>
                <a:ea typeface="Arial"/>
                <a:cs typeface="Arial"/>
                <a:sym typeface="Arial"/>
              </a:rPr>
              <a:t>estructura</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tres</a:t>
            </a:r>
            <a:r>
              <a:rPr b="0" lang="es-ES" u="none">
                <a:latin typeface="Times New Roman"/>
                <a:ea typeface="Times New Roman"/>
                <a:cs typeface="Times New Roman"/>
                <a:sym typeface="Times New Roman"/>
              </a:rPr>
              <a:t> </a:t>
            </a:r>
            <a:r>
              <a:rPr b="0" lang="es-ES" u="none">
                <a:latin typeface="Arial"/>
                <a:ea typeface="Arial"/>
                <a:cs typeface="Arial"/>
                <a:sym typeface="Arial"/>
              </a:rPr>
              <a:t>grupos:</a:t>
            </a:r>
            <a:endParaRPr b="0" u="none">
              <a:latin typeface="Times New Roman"/>
              <a:ea typeface="Times New Roman"/>
              <a:cs typeface="Times New Roman"/>
              <a:sym typeface="Times New Roman"/>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Times New Roman"/>
                <a:ea typeface="Times New Roman"/>
                <a:cs typeface="Times New Roman"/>
                <a:sym typeface="Times New Roman"/>
              </a:rPr>
              <a:t>La primera es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propietario del fichero </a:t>
            </a:r>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La segunda secuencia es</a:t>
            </a:r>
            <a:r>
              <a:rPr b="0" lang="es-ES" u="none">
                <a:latin typeface="Times New Roman"/>
                <a:ea typeface="Times New Roman"/>
                <a:cs typeface="Times New Roman"/>
                <a:sym typeface="Times New Roman"/>
              </a:rPr>
              <a:t>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grupo</a:t>
            </a:r>
            <a:r>
              <a:rPr b="0" lang="es-ES" u="none">
                <a:latin typeface="Times New Roman"/>
                <a:ea typeface="Times New Roman"/>
                <a:cs typeface="Times New Roman"/>
                <a:sym typeface="Times New Roman"/>
              </a:rPr>
              <a:t> </a:t>
            </a:r>
            <a:r>
              <a:rPr b="0" lang="es-ES" u="none">
                <a:latin typeface="Arial"/>
                <a:ea typeface="Arial"/>
                <a:cs typeface="Arial"/>
                <a:sym typeface="Arial"/>
              </a:rPr>
              <a:t>del</a:t>
            </a:r>
            <a:r>
              <a:rPr b="0" lang="es-ES" u="none">
                <a:latin typeface="Times New Roman"/>
                <a:ea typeface="Times New Roman"/>
                <a:cs typeface="Times New Roman"/>
                <a:sym typeface="Times New Roman"/>
              </a:rPr>
              <a:t> </a:t>
            </a:r>
            <a:r>
              <a:rPr b="0" lang="es-ES" u="none">
                <a:latin typeface="Arial"/>
                <a:ea typeface="Arial"/>
                <a:cs typeface="Arial"/>
                <a:sym typeface="Arial"/>
              </a:rPr>
              <a:t>fichero</a:t>
            </a:r>
            <a:endParaRPr b="0" u="none">
              <a:latin typeface="Times New Roman"/>
              <a:ea typeface="Times New Roman"/>
              <a:cs typeface="Times New Roman"/>
              <a:sym typeface="Times New Roman"/>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Times New Roman"/>
                <a:ea typeface="Times New Roman"/>
                <a:cs typeface="Times New Roman"/>
                <a:sym typeface="Times New Roman"/>
              </a:rPr>
              <a:t>Y la tercera es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los</a:t>
            </a:r>
            <a:r>
              <a:rPr b="0" lang="es-ES" u="none">
                <a:latin typeface="Times New Roman"/>
                <a:ea typeface="Times New Roman"/>
                <a:cs typeface="Times New Roman"/>
                <a:sym typeface="Times New Roman"/>
              </a:rPr>
              <a:t> </a:t>
            </a:r>
            <a:r>
              <a:rPr b="0" lang="es-ES" u="none">
                <a:latin typeface="Arial"/>
                <a:ea typeface="Arial"/>
                <a:cs typeface="Arial"/>
                <a:sym typeface="Arial"/>
              </a:rPr>
              <a:t>demás usuarios que no sean ni el propietario ni pertenezcan al grupo</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Cada uno de los grupos tiene un apartado para los permisos de lectura, para los permisos de escritura y para los de ejecución.</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de la secuencia de información de permisos te proporciona información sobre el propietario del fichero, el grupo al que pertenece el fichero y el nombre del fichero.</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a:t>
            </a:r>
            <a:r>
              <a:rPr b="0" lang="es-ES" u="none">
                <a:latin typeface="Times New Roman"/>
                <a:ea typeface="Times New Roman"/>
                <a:cs typeface="Times New Roman"/>
                <a:sym typeface="Times New Roman"/>
              </a:rPr>
              <a:t> </a:t>
            </a:r>
            <a:r>
              <a:rPr b="0" lang="es-ES" u="none">
                <a:latin typeface="Arial"/>
                <a:ea typeface="Arial"/>
                <a:cs typeface="Arial"/>
                <a:sym typeface="Arial"/>
              </a:rPr>
              <a:t>permisos</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un</a:t>
            </a:r>
            <a:r>
              <a:rPr b="0" lang="es-ES" u="none">
                <a:latin typeface="Times New Roman"/>
                <a:ea typeface="Times New Roman"/>
                <a:cs typeface="Times New Roman"/>
                <a:sym typeface="Times New Roman"/>
              </a:rPr>
              <a:t> </a:t>
            </a:r>
            <a:r>
              <a:rPr b="0" lang="es-ES" u="none">
                <a:latin typeface="Arial"/>
                <a:ea typeface="Arial"/>
                <a:cs typeface="Arial"/>
                <a:sym typeface="Arial"/>
              </a:rPr>
              <a:t>fichero</a:t>
            </a:r>
            <a:r>
              <a:rPr b="0" lang="es-ES" u="none">
                <a:latin typeface="Times New Roman"/>
                <a:ea typeface="Times New Roman"/>
                <a:cs typeface="Times New Roman"/>
                <a:sym typeface="Times New Roman"/>
              </a:rPr>
              <a:t> </a:t>
            </a:r>
            <a:r>
              <a:rPr b="0" lang="es-ES" u="none">
                <a:latin typeface="Arial"/>
                <a:ea typeface="Arial"/>
                <a:cs typeface="Arial"/>
                <a:sym typeface="Arial"/>
              </a:rPr>
              <a:t>solo</a:t>
            </a:r>
            <a:r>
              <a:rPr b="0" lang="es-ES" u="none">
                <a:latin typeface="Times New Roman"/>
                <a:ea typeface="Times New Roman"/>
                <a:cs typeface="Times New Roman"/>
                <a:sym typeface="Times New Roman"/>
              </a:rPr>
              <a:t> </a:t>
            </a:r>
            <a:r>
              <a:rPr b="0" lang="es-ES" u="none">
                <a:latin typeface="Arial"/>
                <a:ea typeface="Arial"/>
                <a:cs typeface="Arial"/>
                <a:sym typeface="Arial"/>
              </a:rPr>
              <a:t>pueden</a:t>
            </a:r>
            <a:r>
              <a:rPr b="0" lang="es-ES" u="none">
                <a:latin typeface="Times New Roman"/>
                <a:ea typeface="Times New Roman"/>
                <a:cs typeface="Times New Roman"/>
                <a:sym typeface="Times New Roman"/>
              </a:rPr>
              <a:t> </a:t>
            </a:r>
            <a:r>
              <a:rPr b="0" lang="es-ES" u="none">
                <a:latin typeface="Arial"/>
                <a:ea typeface="Arial"/>
                <a:cs typeface="Arial"/>
                <a:sym typeface="Arial"/>
              </a:rPr>
              <a:t>ser</a:t>
            </a:r>
            <a:r>
              <a:rPr b="0" lang="es-ES" u="none">
                <a:latin typeface="Times New Roman"/>
                <a:ea typeface="Times New Roman"/>
                <a:cs typeface="Times New Roman"/>
                <a:sym typeface="Times New Roman"/>
              </a:rPr>
              <a:t> </a:t>
            </a:r>
            <a:r>
              <a:rPr b="0" lang="es-ES" u="none">
                <a:latin typeface="Arial"/>
                <a:ea typeface="Arial"/>
                <a:cs typeface="Arial"/>
                <a:sym typeface="Arial"/>
              </a:rPr>
              <a:t>alterados</a:t>
            </a:r>
            <a:r>
              <a:rPr b="0" lang="es-ES" u="none">
                <a:latin typeface="Times New Roman"/>
                <a:ea typeface="Times New Roman"/>
                <a:cs typeface="Times New Roman"/>
                <a:sym typeface="Times New Roman"/>
              </a:rPr>
              <a:t> </a:t>
            </a:r>
            <a:r>
              <a:rPr b="0" lang="es-ES" u="none">
                <a:latin typeface="Arial"/>
                <a:ea typeface="Arial"/>
                <a:cs typeface="Arial"/>
                <a:sym typeface="Arial"/>
              </a:rPr>
              <a:t>por</a:t>
            </a:r>
            <a:r>
              <a:rPr b="0" lang="es-ES" u="none">
                <a:latin typeface="Times New Roman"/>
                <a:ea typeface="Times New Roman"/>
                <a:cs typeface="Times New Roman"/>
                <a:sym typeface="Times New Roman"/>
              </a:rPr>
              <a:t> </a:t>
            </a:r>
            <a:r>
              <a:rPr b="0" lang="es-ES" u="none">
                <a:latin typeface="Arial"/>
                <a:ea typeface="Arial"/>
                <a:cs typeface="Arial"/>
                <a:sym typeface="Arial"/>
              </a:rPr>
              <a:t>su</a:t>
            </a:r>
            <a:r>
              <a:rPr b="0" lang="es-ES" u="none">
                <a:latin typeface="Times New Roman"/>
                <a:ea typeface="Times New Roman"/>
                <a:cs typeface="Times New Roman"/>
                <a:sym typeface="Times New Roman"/>
              </a:rPr>
              <a:t> </a:t>
            </a:r>
            <a:r>
              <a:rPr b="0" lang="es-ES" u="none">
                <a:latin typeface="Arial"/>
                <a:ea typeface="Arial"/>
                <a:cs typeface="Arial"/>
                <a:sym typeface="Arial"/>
              </a:rPr>
              <a:t>propietario, los usuarios</a:t>
            </a:r>
            <a:r>
              <a:rPr b="0" lang="es-ES" u="none">
                <a:latin typeface="Times New Roman"/>
                <a:ea typeface="Times New Roman"/>
                <a:cs typeface="Times New Roman"/>
                <a:sym typeface="Times New Roman"/>
              </a:rPr>
              <a:t> </a:t>
            </a:r>
            <a:r>
              <a:rPr b="0" lang="es-ES" u="none">
                <a:latin typeface="Arial"/>
                <a:ea typeface="Arial"/>
                <a:cs typeface="Arial"/>
                <a:sym typeface="Arial"/>
              </a:rPr>
              <a:t>que</a:t>
            </a:r>
            <a:r>
              <a:rPr b="0" lang="es-ES" u="none">
                <a:latin typeface="Times New Roman"/>
                <a:ea typeface="Times New Roman"/>
                <a:cs typeface="Times New Roman"/>
                <a:sym typeface="Times New Roman"/>
              </a:rPr>
              <a:t> </a:t>
            </a:r>
            <a:r>
              <a:rPr b="0" lang="es-ES" u="none">
                <a:latin typeface="Arial"/>
                <a:ea typeface="Arial"/>
                <a:cs typeface="Arial"/>
                <a:sym typeface="Arial"/>
              </a:rPr>
              <a:t>pertenezcan</a:t>
            </a:r>
            <a:r>
              <a:rPr b="0" lang="es-ES" u="none">
                <a:latin typeface="Times New Roman"/>
                <a:ea typeface="Times New Roman"/>
                <a:cs typeface="Times New Roman"/>
                <a:sym typeface="Times New Roman"/>
              </a:rPr>
              <a:t> </a:t>
            </a:r>
            <a:r>
              <a:rPr b="0" lang="es-ES" u="none">
                <a:latin typeface="Arial"/>
                <a:ea typeface="Arial"/>
                <a:cs typeface="Arial"/>
                <a:sym typeface="Arial"/>
              </a:rPr>
              <a:t>al</a:t>
            </a:r>
            <a:r>
              <a:rPr b="0" lang="es-ES" u="none">
                <a:latin typeface="Times New Roman"/>
                <a:ea typeface="Times New Roman"/>
                <a:cs typeface="Times New Roman"/>
                <a:sym typeface="Times New Roman"/>
              </a:rPr>
              <a:t> </a:t>
            </a:r>
            <a:r>
              <a:rPr b="0" lang="es-ES" u="none">
                <a:latin typeface="Arial"/>
                <a:ea typeface="Arial"/>
                <a:cs typeface="Arial"/>
                <a:sym typeface="Arial"/>
              </a:rPr>
              <a:t>grupo</a:t>
            </a:r>
            <a:r>
              <a:rPr b="0" lang="es-ES" u="none">
                <a:latin typeface="Times New Roman"/>
                <a:ea typeface="Times New Roman"/>
                <a:cs typeface="Times New Roman"/>
                <a:sym typeface="Times New Roman"/>
              </a:rPr>
              <a:t> </a:t>
            </a:r>
            <a:r>
              <a:rPr b="0" lang="es-ES" u="none">
                <a:latin typeface="Arial"/>
                <a:ea typeface="Arial"/>
                <a:cs typeface="Arial"/>
                <a:sym typeface="Arial"/>
              </a:rPr>
              <a:t>y</a:t>
            </a:r>
            <a:r>
              <a:rPr b="0" lang="es-ES" u="none">
                <a:latin typeface="Times New Roman"/>
                <a:ea typeface="Times New Roman"/>
                <a:cs typeface="Times New Roman"/>
                <a:sym typeface="Times New Roman"/>
              </a:rPr>
              <a:t> </a:t>
            </a:r>
            <a:r>
              <a:rPr b="0" lang="es-ES" u="none">
                <a:latin typeface="Arial"/>
                <a:ea typeface="Arial"/>
                <a:cs typeface="Arial"/>
                <a:sym typeface="Arial"/>
              </a:rPr>
              <a:t>por</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administrador.</a:t>
            </a:r>
            <a:endParaRPr b="0" u="none">
              <a:latin typeface="Arial"/>
              <a:ea typeface="Arial"/>
              <a:cs typeface="Arial"/>
              <a:sym typeface="Arial"/>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Cuando vemos los permisos de estos ficheros nos da más información que veremos más adelante.</a:t>
            </a:r>
            <a:endParaRPr/>
          </a:p>
        </p:txBody>
      </p:sp>
      <p:sp>
        <p:nvSpPr>
          <p:cNvPr id="1051" name="Google Shape;1051;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2" name="Google Shape;108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2700" marR="158115" rtl="0" algn="l">
              <a:lnSpc>
                <a:spcPct val="100000"/>
              </a:lnSpc>
              <a:spcBef>
                <a:spcPts val="0"/>
              </a:spcBef>
              <a:spcAft>
                <a:spcPts val="0"/>
              </a:spcAft>
              <a:buClr>
                <a:schemeClr val="dk1"/>
              </a:buClr>
              <a:buSzPts val="1200"/>
              <a:buFont typeface="Arial"/>
              <a:buNone/>
            </a:pPr>
            <a:r>
              <a:rPr b="0" lang="es-ES" u="none">
                <a:latin typeface="Arial"/>
                <a:ea typeface="Arial"/>
                <a:cs typeface="Arial"/>
                <a:sym typeface="Arial"/>
              </a:rPr>
              <a:t>Ahora vamos a ver algunos ejemplos. El primero son los permisos del directorio /opt</a:t>
            </a:r>
            <a:endParaRPr b="0" u="none">
              <a:latin typeface="Arial"/>
              <a:ea typeface="Arial"/>
              <a:cs typeface="Arial"/>
              <a:sym typeface="Arial"/>
            </a:endParaRPr>
          </a:p>
        </p:txBody>
      </p:sp>
      <p:sp>
        <p:nvSpPr>
          <p:cNvPr id="1083" name="Google Shape;108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3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p3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Que como habíamos visto en el sistema de ficheros cuelga directamente sobre el directorio barra.</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0" name="Google Shape;110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primer campo nos indica el tipo de fichero que es una d, de directorio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 siguientes 3 campos son los 3 tipos de permiso para el dueño/owner que son rwx, de forma que el dueño puede listar el contenido del directorio, modificarlo y entrar dentro.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indican los permisos para el grupo, que son r-x, que quiere decir que el resto de personas del grupo que no son el owner, pueden listar el contenido del directorio y entrar dentro, pero no pueden modificarlo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nos indican los permisos para el resto de usuarios, que son los los mismos que para el grupo.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nos dice que el dueño de la carpeta es el root, el grupo es el root y que el directorio se llama opt</a:t>
            </a:r>
            <a:endParaRPr b="0" u="none">
              <a:latin typeface="Arial"/>
              <a:ea typeface="Arial"/>
              <a:cs typeface="Arial"/>
              <a:sym typeface="Arial"/>
            </a:endParaRPr>
          </a:p>
        </p:txBody>
      </p:sp>
      <p:sp>
        <p:nvSpPr>
          <p:cNvPr id="1101" name="Google Shape;110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primer campo nos indica el tipo de fichero que es una d, de directorio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 siguientes 3 campos son los 3 tipos de permiso para el dueño/owner que son rwx, de forma que el dueño puede listar el contenido del directorio, modificarlo y entrar dentro.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indican los permisos para el grupo, que no tiene ningún permiso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nos indican los permisos para el resto de usuarios, que son los los mismos que para el grupo.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nos dice que el dueño de la carpeta es el alumno, el grupo es el clase y que el directorio se llama alumno</a:t>
            </a:r>
            <a:endParaRPr/>
          </a:p>
        </p:txBody>
      </p:sp>
      <p:sp>
        <p:nvSpPr>
          <p:cNvPr id="1110" name="Google Shape;111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21" name="Shape 21"/>
        <p:cNvGrpSpPr/>
        <p:nvPr/>
      </p:nvGrpSpPr>
      <p:grpSpPr>
        <a:xfrm>
          <a:off x="0" y="0"/>
          <a:ext cx="0" cy="0"/>
          <a:chOff x="0" y="0"/>
          <a:chExt cx="0" cy="0"/>
        </a:xfrm>
      </p:grpSpPr>
      <p:sp>
        <p:nvSpPr>
          <p:cNvPr id="22" name="Google Shape;22;p62"/>
          <p:cNvSpPr txBox="1"/>
          <p:nvPr>
            <p:ph idx="1" type="subTitle"/>
          </p:nvPr>
        </p:nvSpPr>
        <p:spPr>
          <a:xfrm>
            <a:off x="1142999" y="4238852"/>
            <a:ext cx="6858000" cy="1655762"/>
          </a:xfrm>
          <a:prstGeom prst="rect">
            <a:avLst/>
          </a:prstGeom>
          <a:noFill/>
          <a:ln>
            <a:noFill/>
          </a:ln>
        </p:spPr>
        <p:txBody>
          <a:bodyPr anchorCtr="0" anchor="t" bIns="45700" lIns="91425" spcFirstLastPara="1" rIns="91425" wrap="square" tIns="45700">
            <a:normAutofit/>
          </a:bodyPr>
          <a:lstStyle>
            <a:lvl1pPr lvl="0" algn="ctr">
              <a:spcBef>
                <a:spcPts val="360"/>
              </a:spcBef>
              <a:spcAft>
                <a:spcPts val="0"/>
              </a:spcAft>
              <a:buClr>
                <a:schemeClr val="dk1"/>
              </a:buClr>
              <a:buSzPts val="1800"/>
              <a:buNone/>
              <a:defRPr sz="1800"/>
            </a:lvl1pPr>
            <a:lvl2pPr lvl="1" algn="ctr">
              <a:spcBef>
                <a:spcPts val="300"/>
              </a:spcBef>
              <a:spcAft>
                <a:spcPts val="0"/>
              </a:spcAft>
              <a:buClr>
                <a:schemeClr val="dk1"/>
              </a:buClr>
              <a:buSzPts val="1500"/>
              <a:buNone/>
              <a:defRPr sz="1500"/>
            </a:lvl2pPr>
            <a:lvl3pPr lvl="2" algn="ctr">
              <a:spcBef>
                <a:spcPts val="270"/>
              </a:spcBef>
              <a:spcAft>
                <a:spcPts val="0"/>
              </a:spcAft>
              <a:buClr>
                <a:schemeClr val="dk1"/>
              </a:buClr>
              <a:buSzPts val="1350"/>
              <a:buNone/>
              <a:defRPr sz="1350"/>
            </a:lvl3pPr>
            <a:lvl4pPr lvl="3" algn="ctr">
              <a:spcBef>
                <a:spcPts val="240"/>
              </a:spcBef>
              <a:spcAft>
                <a:spcPts val="0"/>
              </a:spcAft>
              <a:buClr>
                <a:schemeClr val="dk1"/>
              </a:buClr>
              <a:buSzPts val="1200"/>
              <a:buNone/>
              <a:defRPr sz="1200"/>
            </a:lvl4pPr>
            <a:lvl5pPr lvl="4" algn="ctr">
              <a:spcBef>
                <a:spcPts val="240"/>
              </a:spcBef>
              <a:spcAft>
                <a:spcPts val="0"/>
              </a:spcAft>
              <a:buClr>
                <a:schemeClr val="dk1"/>
              </a:buClr>
              <a:buSzPts val="1200"/>
              <a:buNone/>
              <a:defRPr sz="1200"/>
            </a:lvl5pPr>
            <a:lvl6pPr lvl="5" algn="ctr">
              <a:spcBef>
                <a:spcPts val="240"/>
              </a:spcBef>
              <a:spcAft>
                <a:spcPts val="0"/>
              </a:spcAft>
              <a:buClr>
                <a:schemeClr val="dk1"/>
              </a:buClr>
              <a:buSzPts val="1200"/>
              <a:buNone/>
              <a:defRPr sz="1200"/>
            </a:lvl6pPr>
            <a:lvl7pPr lvl="6" algn="ctr">
              <a:spcBef>
                <a:spcPts val="240"/>
              </a:spcBef>
              <a:spcAft>
                <a:spcPts val="0"/>
              </a:spcAft>
              <a:buClr>
                <a:schemeClr val="dk1"/>
              </a:buClr>
              <a:buSzPts val="1200"/>
              <a:buNone/>
              <a:defRPr sz="1200"/>
            </a:lvl7pPr>
            <a:lvl8pPr lvl="7" algn="ctr">
              <a:spcBef>
                <a:spcPts val="240"/>
              </a:spcBef>
              <a:spcAft>
                <a:spcPts val="0"/>
              </a:spcAft>
              <a:buClr>
                <a:schemeClr val="dk1"/>
              </a:buClr>
              <a:buSzPts val="1200"/>
              <a:buNone/>
              <a:defRPr sz="1200"/>
            </a:lvl8pPr>
            <a:lvl9pPr lvl="8" algn="ctr">
              <a:spcBef>
                <a:spcPts val="240"/>
              </a:spcBef>
              <a:spcAft>
                <a:spcPts val="0"/>
              </a:spcAft>
              <a:buClr>
                <a:schemeClr val="dk1"/>
              </a:buClr>
              <a:buSzPts val="1200"/>
              <a:buNone/>
              <a:defRPr sz="1200"/>
            </a:lvl9pPr>
          </a:lstStyle>
          <a:p/>
        </p:txBody>
      </p:sp>
      <p:sp>
        <p:nvSpPr>
          <p:cNvPr id="23" name="Google Shape;23;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6" name="Google Shape;26;p62"/>
          <p:cNvSpPr txBox="1"/>
          <p:nvPr>
            <p:ph idx="2" type="body"/>
          </p:nvPr>
        </p:nvSpPr>
        <p:spPr>
          <a:xfrm>
            <a:off x="1825823" y="3591833"/>
            <a:ext cx="5492353" cy="563563"/>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Clr>
                <a:schemeClr val="dk1"/>
              </a:buClr>
              <a:buSzPts val="1800"/>
              <a:buNone/>
              <a:defRPr sz="1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62"/>
          <p:cNvSpPr txBox="1"/>
          <p:nvPr>
            <p:ph idx="3" type="body"/>
          </p:nvPr>
        </p:nvSpPr>
        <p:spPr>
          <a:xfrm>
            <a:off x="1640682" y="1592264"/>
            <a:ext cx="5945981" cy="1584325"/>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rmAutofit/>
          </a:bodyPr>
          <a:lstStyle>
            <a:lvl1pPr indent="-228600" lvl="0" marL="457200" algn="ctr">
              <a:spcBef>
                <a:spcPts val="400"/>
              </a:spcBef>
              <a:spcAft>
                <a:spcPts val="0"/>
              </a:spcAft>
              <a:buClr>
                <a:schemeClr val="lt1"/>
              </a:buClr>
              <a:buSzPts val="20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9" name="Shape 79"/>
        <p:cNvGrpSpPr/>
        <p:nvPr/>
      </p:nvGrpSpPr>
      <p:grpSpPr>
        <a:xfrm>
          <a:off x="0" y="0"/>
          <a:ext cx="0" cy="0"/>
          <a:chOff x="0" y="0"/>
          <a:chExt cx="0" cy="0"/>
        </a:xfrm>
      </p:grpSpPr>
      <p:sp>
        <p:nvSpPr>
          <p:cNvPr id="80" name="Google Shape;80;p7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onsola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1"/>
          <p:cNvSpPr/>
          <p:nvPr>
            <p:ph idx="2" type="pic"/>
          </p:nvPr>
        </p:nvSpPr>
        <p:spPr>
          <a:xfrm>
            <a:off x="1792288" y="612775"/>
            <a:ext cx="5486400" cy="4114800"/>
          </a:xfrm>
          <a:prstGeom prst="rect">
            <a:avLst/>
          </a:prstGeom>
          <a:noFill/>
          <a:ln>
            <a:noFill/>
          </a:ln>
        </p:spPr>
      </p:sp>
      <p:sp>
        <p:nvSpPr>
          <p:cNvPr id="82" name="Google Shape;82;p7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6" name="Shape 86"/>
        <p:cNvGrpSpPr/>
        <p:nvPr/>
      </p:nvGrpSpPr>
      <p:grpSpPr>
        <a:xfrm>
          <a:off x="0" y="0"/>
          <a:ext cx="0" cy="0"/>
          <a:chOff x="0" y="0"/>
          <a:chExt cx="0" cy="0"/>
        </a:xfrm>
      </p:grpSpPr>
      <p:sp>
        <p:nvSpPr>
          <p:cNvPr id="87" name="Google Shape;87;p7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2"/>
          <p:cNvSpPr txBox="1"/>
          <p:nvPr>
            <p:ph idx="1" type="body"/>
          </p:nvPr>
        </p:nvSpPr>
        <p:spPr>
          <a:xfrm rot="5400000">
            <a:off x="2467335" y="-93303"/>
            <a:ext cx="4209331"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2" name="Shape 92"/>
        <p:cNvGrpSpPr/>
        <p:nvPr/>
      </p:nvGrpSpPr>
      <p:grpSpPr>
        <a:xfrm>
          <a:off x="0" y="0"/>
          <a:ext cx="0" cy="0"/>
          <a:chOff x="0" y="0"/>
          <a:chExt cx="0" cy="0"/>
        </a:xfrm>
      </p:grpSpPr>
      <p:sp>
        <p:nvSpPr>
          <p:cNvPr id="93" name="Google Shape;93;p7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7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6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Consola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6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41" name="Shape 41"/>
        <p:cNvGrpSpPr/>
        <p:nvPr/>
      </p:nvGrpSpPr>
      <p:grpSpPr>
        <a:xfrm>
          <a:off x="0" y="0"/>
          <a:ext cx="0" cy="0"/>
          <a:chOff x="0" y="0"/>
          <a:chExt cx="0" cy="0"/>
        </a:xfrm>
      </p:grpSpPr>
      <p:sp>
        <p:nvSpPr>
          <p:cNvPr id="42" name="Google Shape;42;p6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888888"/>
              </a:buClr>
              <a:buSzPts val="2000"/>
              <a:buNone/>
              <a:defRPr>
                <a:solidFill>
                  <a:srgbClr val="888888"/>
                </a:solidFill>
              </a:defRPr>
            </a:lvl1pPr>
            <a:lvl2pPr lvl="1" algn="ctr">
              <a:spcBef>
                <a:spcPts val="400"/>
              </a:spcBef>
              <a:spcAft>
                <a:spcPts val="0"/>
              </a:spcAft>
              <a:buClr>
                <a:srgbClr val="888888"/>
              </a:buClr>
              <a:buSzPts val="20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4" name="Google Shape;44;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7" name="Shape 47"/>
        <p:cNvGrpSpPr/>
        <p:nvPr/>
      </p:nvGrpSpPr>
      <p:grpSpPr>
        <a:xfrm>
          <a:off x="0" y="0"/>
          <a:ext cx="0" cy="0"/>
          <a:chOff x="0" y="0"/>
          <a:chExt cx="0" cy="0"/>
        </a:xfrm>
      </p:grpSpPr>
      <p:sp>
        <p:nvSpPr>
          <p:cNvPr id="48" name="Google Shape;48;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0" name="Google Shape;50;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3" name="Google Shape;53;p66"/>
          <p:cNvSpPr txBox="1"/>
          <p:nvPr/>
        </p:nvSpPr>
        <p:spPr>
          <a:xfrm>
            <a:off x="457200" y="692696"/>
            <a:ext cx="8229600" cy="79208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100"/>
              <a:buFont typeface="Consolas"/>
              <a:buNone/>
            </a:pPr>
            <a:r>
              <a:rPr lang="es-ES" sz="2100">
                <a:solidFill>
                  <a:schemeClr val="dk1"/>
                </a:solidFill>
                <a:latin typeface="Consolas"/>
                <a:ea typeface="Consolas"/>
                <a:cs typeface="Consolas"/>
                <a:sym typeface="Consolas"/>
              </a:rPr>
              <a:t>Haga clic para modificar el estilo de título del patrón</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6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6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6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6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63" name="Shape 63"/>
        <p:cNvGrpSpPr/>
        <p:nvPr/>
      </p:nvGrpSpPr>
      <p:grpSpPr>
        <a:xfrm>
          <a:off x="0" y="0"/>
          <a:ext cx="0" cy="0"/>
          <a:chOff x="0" y="0"/>
          <a:chExt cx="0" cy="0"/>
        </a:xfrm>
      </p:grpSpPr>
      <p:sp>
        <p:nvSpPr>
          <p:cNvPr id="64" name="Google Shape;64;p6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2" name="Shape 72"/>
        <p:cNvGrpSpPr/>
        <p:nvPr/>
      </p:nvGrpSpPr>
      <p:grpSpPr>
        <a:xfrm>
          <a:off x="0" y="0"/>
          <a:ext cx="0" cy="0"/>
          <a:chOff x="0" y="0"/>
          <a:chExt cx="0" cy="0"/>
        </a:xfrm>
      </p:grpSpPr>
      <p:sp>
        <p:nvSpPr>
          <p:cNvPr id="73" name="Google Shape;73;p7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onsola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5" name="Google Shape;75;p7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2800"/>
              <a:buFont typeface="Consolas"/>
              <a:buNone/>
              <a:defRPr b="0" i="0" sz="2800" u="none" cap="none" strike="noStrik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1"/>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dk1"/>
              </a:buClr>
              <a:buSzPts val="2000"/>
              <a:buFont typeface="Arial"/>
              <a:buChar char="•"/>
              <a:defRPr b="1" i="0" sz="2000" u="sng" cap="none" strike="noStrike">
                <a:solidFill>
                  <a:schemeClr val="dk1"/>
                </a:solidFill>
                <a:latin typeface="Consolas"/>
                <a:ea typeface="Consolas"/>
                <a:cs typeface="Consolas"/>
                <a:sym typeface="Consolas"/>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5" name="Google Shape;15;p61"/>
          <p:cNvPicPr preferRelativeResize="0"/>
          <p:nvPr/>
        </p:nvPicPr>
        <p:blipFill rotWithShape="1">
          <a:blip r:embed="rId1">
            <a:alphaModFix/>
          </a:blip>
          <a:srcRect b="0" l="0" r="0" t="0"/>
          <a:stretch/>
        </p:blipFill>
        <p:spPr>
          <a:xfrm>
            <a:off x="469099" y="196256"/>
            <a:ext cx="1831796" cy="464222"/>
          </a:xfrm>
          <a:prstGeom prst="rect">
            <a:avLst/>
          </a:prstGeom>
          <a:noFill/>
          <a:ln>
            <a:noFill/>
          </a:ln>
        </p:spPr>
      </p:pic>
      <p:pic>
        <p:nvPicPr>
          <p:cNvPr id="16" name="Google Shape;16;p61"/>
          <p:cNvPicPr preferRelativeResize="0"/>
          <p:nvPr/>
        </p:nvPicPr>
        <p:blipFill rotWithShape="1">
          <a:blip r:embed="rId2">
            <a:alphaModFix/>
          </a:blip>
          <a:srcRect b="0" l="0" r="0" t="0"/>
          <a:stretch/>
        </p:blipFill>
        <p:spPr>
          <a:xfrm>
            <a:off x="2297265" y="196255"/>
            <a:ext cx="2634775" cy="451676"/>
          </a:xfrm>
          <a:prstGeom prst="rect">
            <a:avLst/>
          </a:prstGeom>
          <a:noFill/>
          <a:ln>
            <a:noFill/>
          </a:ln>
        </p:spPr>
      </p:pic>
      <p:pic>
        <p:nvPicPr>
          <p:cNvPr id="17" name="Google Shape;17;p61"/>
          <p:cNvPicPr preferRelativeResize="0"/>
          <p:nvPr/>
        </p:nvPicPr>
        <p:blipFill rotWithShape="1">
          <a:blip r:embed="rId3">
            <a:alphaModFix/>
          </a:blip>
          <a:srcRect b="20398" l="0" r="0" t="20459"/>
          <a:stretch/>
        </p:blipFill>
        <p:spPr>
          <a:xfrm>
            <a:off x="6228184" y="-27384"/>
            <a:ext cx="2520280" cy="867911"/>
          </a:xfrm>
          <a:prstGeom prst="rect">
            <a:avLst/>
          </a:prstGeom>
          <a:noFill/>
          <a:ln>
            <a:noFill/>
          </a:ln>
        </p:spPr>
      </p:pic>
      <p:sp>
        <p:nvSpPr>
          <p:cNvPr id="18" name="Google Shape;18;p61"/>
          <p:cNvSpPr/>
          <p:nvPr/>
        </p:nvSpPr>
        <p:spPr>
          <a:xfrm>
            <a:off x="0" y="11525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0" lang="es-E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9" name="Google Shape;19;p61"/>
          <p:cNvSpPr/>
          <p:nvPr/>
        </p:nvSpPr>
        <p:spPr>
          <a:xfrm>
            <a:off x="673894" y="1493863"/>
            <a:ext cx="8470106" cy="134937"/>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425EA9"/>
              </a:solidFill>
              <a:latin typeface="Arial"/>
              <a:ea typeface="Arial"/>
              <a:cs typeface="Arial"/>
              <a:sym typeface="Arial"/>
            </a:endParaRPr>
          </a:p>
        </p:txBody>
      </p:sp>
      <p:sp>
        <p:nvSpPr>
          <p:cNvPr id="20" name="Google Shape;20;p61"/>
          <p:cNvSpPr/>
          <p:nvPr/>
        </p:nvSpPr>
        <p:spPr>
          <a:xfrm>
            <a:off x="0" y="1493863"/>
            <a:ext cx="557213" cy="134937"/>
          </a:xfrm>
          <a:prstGeom prst="rect">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425EA9"/>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5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5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5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0.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5.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6.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0.jp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0.jp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8.png"/><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7.png"/><Relationship Id="rId4" Type="http://schemas.openxmlformats.org/officeDocument/2006/relationships/image" Target="../media/image4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7.png"/><Relationship Id="rId4" Type="http://schemas.openxmlformats.org/officeDocument/2006/relationships/image" Target="../media/image5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5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p:nvPr/>
        </p:nvSpPr>
        <p:spPr>
          <a:xfrm>
            <a:off x="0" y="1052736"/>
            <a:ext cx="9144000" cy="4968552"/>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txBox="1"/>
          <p:nvPr>
            <p:ph idx="1" type="subTitle"/>
          </p:nvPr>
        </p:nvSpPr>
        <p:spPr>
          <a:xfrm>
            <a:off x="1142999" y="4551104"/>
            <a:ext cx="6858000" cy="866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lang="es-ES"/>
              <a:t>BU-ISCIII</a:t>
            </a:r>
            <a:endParaRPr/>
          </a:p>
          <a:p>
            <a:pPr indent="0" lvl="0" marL="0" rtl="0" algn="ctr">
              <a:spcBef>
                <a:spcPts val="360"/>
              </a:spcBef>
              <a:spcAft>
                <a:spcPts val="0"/>
              </a:spcAft>
              <a:buClr>
                <a:schemeClr val="dk1"/>
              </a:buClr>
              <a:buSzPts val="1800"/>
              <a:buNone/>
            </a:pPr>
            <a:r>
              <a:rPr lang="es-ES"/>
              <a:t>Unidades Comunes Científico Técnicas – SGSAFI-ISCIII</a:t>
            </a:r>
            <a:endParaRPr/>
          </a:p>
        </p:txBody>
      </p:sp>
      <p:sp>
        <p:nvSpPr>
          <p:cNvPr id="105" name="Google Shape;105;p1"/>
          <p:cNvSpPr txBox="1"/>
          <p:nvPr>
            <p:ph idx="2" type="body"/>
          </p:nvPr>
        </p:nvSpPr>
        <p:spPr>
          <a:xfrm>
            <a:off x="1825823" y="4049033"/>
            <a:ext cx="5492400" cy="5637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lang="es-ES"/>
              <a:t>Sarai Varona</a:t>
            </a:r>
            <a:endParaRPr/>
          </a:p>
        </p:txBody>
      </p:sp>
      <p:sp>
        <p:nvSpPr>
          <p:cNvPr id="106" name="Google Shape;106;p1"/>
          <p:cNvSpPr txBox="1"/>
          <p:nvPr>
            <p:ph idx="3" type="body"/>
          </p:nvPr>
        </p:nvSpPr>
        <p:spPr>
          <a:xfrm>
            <a:off x="1600200" y="2209800"/>
            <a:ext cx="6055500" cy="13704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None/>
            </a:pPr>
            <a:r>
              <a:rPr lang="es-ES" sz="3600" u="none"/>
              <a:t>Introduction to </a:t>
            </a:r>
            <a:r>
              <a:rPr lang="es-ES" sz="3600" u="none"/>
              <a:t>Linux environment</a:t>
            </a:r>
            <a:endParaRPr sz="2800"/>
          </a:p>
        </p:txBody>
      </p:sp>
      <p:sp>
        <p:nvSpPr>
          <p:cNvPr id="107" name="Google Shape;107;p1"/>
          <p:cNvSpPr txBox="1"/>
          <p:nvPr/>
        </p:nvSpPr>
        <p:spPr>
          <a:xfrm>
            <a:off x="2372415" y="5466050"/>
            <a:ext cx="4511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29 Octubre - 3 Noviembre </a:t>
            </a:r>
            <a:r>
              <a:rPr b="0" i="0" lang="es-ES" sz="1800" u="none" cap="none" strike="noStrike">
                <a:solidFill>
                  <a:schemeClr val="dk1"/>
                </a:solidFill>
                <a:latin typeface="Calibri"/>
                <a:ea typeface="Calibri"/>
                <a:cs typeface="Calibri"/>
                <a:sym typeface="Calibri"/>
              </a:rPr>
              <a:t>2025, 1ª Edición</a:t>
            </a:r>
            <a:endParaRPr/>
          </a:p>
          <a:p>
            <a:pPr indent="0" lvl="0" marL="0" marR="0" rtl="0" algn="ctr">
              <a:spcBef>
                <a:spcPts val="0"/>
              </a:spcBef>
              <a:spcAft>
                <a:spcPts val="0"/>
              </a:spcAft>
              <a:buNone/>
            </a:pPr>
            <a:r>
              <a:rPr b="0" i="0" lang="es-ES" sz="1800" u="none" cap="none" strike="noStrike">
                <a:solidFill>
                  <a:schemeClr val="dk1"/>
                </a:solidFill>
                <a:latin typeface="Calibri"/>
                <a:ea typeface="Calibri"/>
                <a:cs typeface="Calibri"/>
                <a:sym typeface="Calibri"/>
              </a:rPr>
              <a:t>Programa Formación Continua, ISCIII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44e220f39a_1_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93" name="Google Shape;193;g344e220f39a_1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94" name="Google Shape;194;g344e220f39a_1_2"/>
          <p:cNvSpPr/>
          <p:nvPr/>
        </p:nvSpPr>
        <p:spPr>
          <a:xfrm>
            <a:off x="5929114" y="2060848"/>
            <a:ext cx="1811100" cy="792000"/>
          </a:xfrm>
          <a:prstGeom prst="roundRect">
            <a:avLst>
              <a:gd fmla="val 16667" name="adj"/>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195" name="Google Shape;195;g344e220f39a_1_2"/>
          <p:cNvSpPr/>
          <p:nvPr/>
        </p:nvSpPr>
        <p:spPr>
          <a:xfrm>
            <a:off x="3563888" y="4221088"/>
            <a:ext cx="1919400" cy="792000"/>
          </a:xfrm>
          <a:prstGeom prst="roundRect">
            <a:avLst>
              <a:gd fmla="val 16667" name="adj"/>
            </a:avLst>
          </a:prstGeom>
          <a:gradFill>
            <a:gsLst>
              <a:gs pos="0">
                <a:srgbClr val="FFA09D"/>
              </a:gs>
              <a:gs pos="35000">
                <a:srgbClr val="FFBCBC"/>
              </a:gs>
              <a:gs pos="100000">
                <a:srgbClr val="FFE2E2"/>
              </a:gs>
            </a:gsLst>
            <a:lin ang="16200038" scaled="0"/>
          </a:gradFill>
          <a:ln cap="flat" cmpd="sng" w="9525">
            <a:solidFill>
              <a:srgbClr val="BD4B48"/>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196" name="Google Shape;196;g344e220f39a_1_2"/>
          <p:cNvSpPr txBox="1"/>
          <p:nvPr/>
        </p:nvSpPr>
        <p:spPr>
          <a:xfrm>
            <a:off x="5292080" y="3068959"/>
            <a:ext cx="3312300" cy="969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900">
                <a:solidFill>
                  <a:schemeClr val="dk1"/>
                </a:solidFill>
                <a:latin typeface="Consolas"/>
                <a:ea typeface="Consolas"/>
                <a:cs typeface="Consolas"/>
                <a:sym typeface="Consolas"/>
              </a:rPr>
              <a:t>It controls how data is stored, manipulated and retrieved. (Part 2)</a:t>
            </a:r>
            <a:endParaRPr sz="1900">
              <a:solidFill>
                <a:schemeClr val="dk1"/>
              </a:solidFill>
              <a:latin typeface="Consolas"/>
              <a:ea typeface="Consolas"/>
              <a:cs typeface="Consolas"/>
              <a:sym typeface="Consolas"/>
            </a:endParaRPr>
          </a:p>
        </p:txBody>
      </p:sp>
      <p:sp>
        <p:nvSpPr>
          <p:cNvPr id="197" name="Google Shape;197;g344e220f39a_1_2"/>
          <p:cNvSpPr txBox="1"/>
          <p:nvPr/>
        </p:nvSpPr>
        <p:spPr>
          <a:xfrm>
            <a:off x="766614" y="5051792"/>
            <a:ext cx="78378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900">
                <a:solidFill>
                  <a:schemeClr val="dk1"/>
                </a:solidFill>
                <a:latin typeface="Consolas"/>
                <a:ea typeface="Consolas"/>
                <a:cs typeface="Consolas"/>
                <a:sym typeface="Consolas"/>
              </a:rPr>
              <a:t>It is the foundational layer of an operating system (OS). It functions at a basic level, communicating with hardware and managing resources.</a:t>
            </a:r>
            <a:endParaRPr sz="1900">
              <a:solidFill>
                <a:schemeClr val="dk1"/>
              </a:solidFill>
              <a:latin typeface="Consolas"/>
              <a:ea typeface="Consolas"/>
              <a:cs typeface="Consolas"/>
              <a:sym typeface="Consola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4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a:t>
            </a:r>
            <a:r>
              <a:rPr lang="es-ES"/>
              <a:t>3</a:t>
            </a:r>
            <a:r>
              <a:rPr b="0" lang="es-ES" u="none"/>
              <a:t>: /</a:t>
            </a:r>
            <a:r>
              <a:rPr lang="es-ES"/>
              <a:t>tmp </a:t>
            </a:r>
            <a:r>
              <a:rPr b="0" lang="es-ES" u="none"/>
              <a:t>:</a:t>
            </a:r>
            <a:endParaRPr/>
          </a:p>
          <a:p>
            <a:pPr indent="-158750" lvl="1" marL="742950" rtl="0" algn="l">
              <a:spcBef>
                <a:spcPts val="400"/>
              </a:spcBef>
              <a:spcAft>
                <a:spcPts val="0"/>
              </a:spcAft>
              <a:buClr>
                <a:schemeClr val="dk1"/>
              </a:buClr>
              <a:buSzPts val="2000"/>
              <a:buNone/>
            </a:pPr>
            <a:r>
              <a:t/>
            </a:r>
            <a:endParaRPr b="0" u="none"/>
          </a:p>
          <a:p>
            <a:pPr indent="0" lvl="2" marL="914400" rtl="0" algn="l">
              <a:spcBef>
                <a:spcPts val="400"/>
              </a:spcBef>
              <a:spcAft>
                <a:spcPts val="0"/>
              </a:spcAft>
              <a:buClr>
                <a:schemeClr val="dk1"/>
              </a:buClr>
              <a:buSzPts val="2000"/>
              <a:buNone/>
            </a:pPr>
            <a:r>
              <a:rPr lang="es-ES"/>
              <a:t>drwxrwxrwx	root	root	tmp</a:t>
            </a:r>
            <a:endParaRPr/>
          </a:p>
          <a:p>
            <a:pPr indent="0" lvl="2" marL="914400" rtl="0" algn="l">
              <a:spcBef>
                <a:spcPts val="400"/>
              </a:spcBef>
              <a:spcAft>
                <a:spcPts val="0"/>
              </a:spcAft>
              <a:buClr>
                <a:schemeClr val="dk1"/>
              </a:buClr>
              <a:buSzPts val="2000"/>
              <a:buNone/>
            </a:pPr>
            <a:r>
              <a:t/>
            </a:r>
            <a:endParaRPr/>
          </a:p>
          <a:p>
            <a:pPr indent="-228600" lvl="2" marL="1143000" rtl="0" algn="l">
              <a:spcBef>
                <a:spcPts val="400"/>
              </a:spcBef>
              <a:spcAft>
                <a:spcPts val="0"/>
              </a:spcAft>
              <a:buClr>
                <a:schemeClr val="dk1"/>
              </a:buClr>
              <a:buSzPts val="2000"/>
              <a:buChar char="•"/>
            </a:pPr>
            <a:r>
              <a:rPr lang="es-ES"/>
              <a:t>???</a:t>
            </a:r>
            <a:endParaRPr/>
          </a:p>
        </p:txBody>
      </p:sp>
      <p:sp>
        <p:nvSpPr>
          <p:cNvPr id="1122" name="Google Shape;112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23" name="Google Shape;1123;p4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24" name="Google Shape;1124;p42"/>
          <p:cNvSpPr/>
          <p:nvPr/>
        </p:nvSpPr>
        <p:spPr>
          <a:xfrm>
            <a:off x="1187624" y="2924944"/>
            <a:ext cx="511256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4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a:t>
            </a:r>
            <a:r>
              <a:rPr lang="es-ES"/>
              <a:t>3</a:t>
            </a:r>
            <a:r>
              <a:rPr b="0" lang="es-ES" u="none"/>
              <a:t>: </a:t>
            </a:r>
            <a:r>
              <a:rPr lang="es-ES"/>
              <a:t>tmp </a:t>
            </a:r>
            <a:r>
              <a:rPr b="0" lang="es-ES" u="none"/>
              <a:t>:</a:t>
            </a:r>
            <a:endParaRPr/>
          </a:p>
          <a:p>
            <a:pPr indent="-158750" lvl="1" marL="742950" rtl="0" algn="l">
              <a:spcBef>
                <a:spcPts val="400"/>
              </a:spcBef>
              <a:spcAft>
                <a:spcPts val="0"/>
              </a:spcAft>
              <a:buClr>
                <a:schemeClr val="dk1"/>
              </a:buClr>
              <a:buSzPts val="2000"/>
              <a:buNone/>
            </a:pPr>
            <a:r>
              <a:t/>
            </a:r>
            <a:endParaRPr b="0" u="none"/>
          </a:p>
          <a:p>
            <a:pPr indent="0" lvl="2" marL="914400" rtl="0" algn="l">
              <a:spcBef>
                <a:spcPts val="400"/>
              </a:spcBef>
              <a:spcAft>
                <a:spcPts val="0"/>
              </a:spcAft>
              <a:buClr>
                <a:schemeClr val="dk1"/>
              </a:buClr>
              <a:buSzPts val="2000"/>
              <a:buNone/>
            </a:pPr>
            <a:r>
              <a:rPr lang="es-ES"/>
              <a:t>drwxrwxrwx	root	root	tmp</a:t>
            </a:r>
            <a:endParaRPr/>
          </a:p>
          <a:p>
            <a:pPr indent="0" lvl="2" marL="914400" rtl="0" algn="l">
              <a:spcBef>
                <a:spcPts val="400"/>
              </a:spcBef>
              <a:spcAft>
                <a:spcPts val="0"/>
              </a:spcAft>
              <a:buClr>
                <a:schemeClr val="dk1"/>
              </a:buClr>
              <a:buSzPts val="2000"/>
              <a:buNone/>
            </a:pPr>
            <a:r>
              <a:t/>
            </a:r>
            <a:endParaRPr/>
          </a:p>
          <a:p>
            <a:pPr indent="-228600" lvl="2" marL="1143000" rtl="0" algn="l">
              <a:spcBef>
                <a:spcPts val="400"/>
              </a:spcBef>
              <a:spcAft>
                <a:spcPts val="0"/>
              </a:spcAft>
              <a:buClr>
                <a:schemeClr val="dk1"/>
              </a:buClr>
              <a:buSzPts val="2000"/>
              <a:buChar char="•"/>
            </a:pPr>
            <a:r>
              <a:rPr lang="es-ES"/>
              <a:t>Everybody has permissions for everything</a:t>
            </a:r>
            <a:endParaRPr/>
          </a:p>
        </p:txBody>
      </p:sp>
      <p:sp>
        <p:nvSpPr>
          <p:cNvPr id="1131" name="Google Shape;1131;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32" name="Google Shape;1132;p4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33" name="Google Shape;1133;p43"/>
          <p:cNvSpPr/>
          <p:nvPr/>
        </p:nvSpPr>
        <p:spPr>
          <a:xfrm>
            <a:off x="1187624" y="2924944"/>
            <a:ext cx="511256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g344e220f39a_0_47"/>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5.2. Linux Permissions</a:t>
            </a:r>
            <a:endParaRPr/>
          </a:p>
        </p:txBody>
      </p:sp>
      <p:sp>
        <p:nvSpPr>
          <p:cNvPr id="1140" name="Google Shape;1140;g344e220f39a_0_47"/>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b="0" lang="es-ES" u="none"/>
              <a:t>To view file permissions and ownership on files and directories, use the </a:t>
            </a:r>
            <a:r>
              <a:rPr lang="es-ES" u="none"/>
              <a:t>ls -al</a:t>
            </a:r>
            <a:r>
              <a:rPr b="0" lang="es-ES" u="none"/>
              <a:t> command. For example:</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drwxr-xr-x 2 user user 4096 Jan  9 10:11 documents</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`drwxr-xr-x` are the permissions</a:t>
            </a:r>
            <a:endParaRPr/>
          </a:p>
          <a:p>
            <a:pPr indent="0" lvl="0" marL="0" rtl="0" algn="l">
              <a:spcBef>
                <a:spcPts val="400"/>
              </a:spcBef>
              <a:spcAft>
                <a:spcPts val="0"/>
              </a:spcAft>
              <a:buClr>
                <a:schemeClr val="dk1"/>
              </a:buClr>
              <a:buSzPts val="2000"/>
              <a:buNone/>
            </a:pPr>
            <a:r>
              <a:rPr b="0" lang="es-ES" u="none"/>
              <a:t>`2` is the number of files or directories</a:t>
            </a:r>
            <a:endParaRPr/>
          </a:p>
          <a:p>
            <a:pPr indent="0" lvl="0" marL="0" rtl="0" algn="l">
              <a:spcBef>
                <a:spcPts val="400"/>
              </a:spcBef>
              <a:spcAft>
                <a:spcPts val="0"/>
              </a:spcAft>
              <a:buClr>
                <a:schemeClr val="dk1"/>
              </a:buClr>
              <a:buSzPts val="2000"/>
              <a:buNone/>
            </a:pPr>
            <a:r>
              <a:rPr b="0" lang="es-ES" u="none"/>
              <a:t>`user` is the owner</a:t>
            </a:r>
            <a:endParaRPr/>
          </a:p>
          <a:p>
            <a:pPr indent="0" lvl="0" marL="0" rtl="0" algn="l">
              <a:spcBef>
                <a:spcPts val="400"/>
              </a:spcBef>
              <a:spcAft>
                <a:spcPts val="0"/>
              </a:spcAft>
              <a:buClr>
                <a:schemeClr val="dk1"/>
              </a:buClr>
              <a:buSzPts val="2000"/>
              <a:buNone/>
            </a:pPr>
            <a:r>
              <a:rPr b="0" lang="es-ES" u="none"/>
              <a:t>`user` is the group</a:t>
            </a:r>
            <a:endParaRPr/>
          </a:p>
          <a:p>
            <a:pPr indent="0" lvl="0" marL="0" rtl="0" algn="l">
              <a:spcBef>
                <a:spcPts val="400"/>
              </a:spcBef>
              <a:spcAft>
                <a:spcPts val="0"/>
              </a:spcAft>
              <a:buClr>
                <a:schemeClr val="dk1"/>
              </a:buClr>
              <a:buSzPts val="2000"/>
              <a:buNone/>
            </a:pPr>
            <a:r>
              <a:rPr b="0" lang="es-ES" u="none"/>
              <a:t>`4096` is the size in bytes</a:t>
            </a:r>
            <a:endParaRPr/>
          </a:p>
          <a:p>
            <a:pPr indent="0" lvl="0" marL="0" rtl="0" algn="l">
              <a:spcBef>
                <a:spcPts val="400"/>
              </a:spcBef>
              <a:spcAft>
                <a:spcPts val="0"/>
              </a:spcAft>
              <a:buClr>
                <a:schemeClr val="dk1"/>
              </a:buClr>
              <a:buSzPts val="2000"/>
              <a:buNone/>
            </a:pPr>
            <a:r>
              <a:rPr b="0" lang="es-ES" u="none"/>
              <a:t>`Jan  9 10:11` is the date/time of last access</a:t>
            </a:r>
            <a:endParaRPr/>
          </a:p>
          <a:p>
            <a:pPr indent="0" lvl="0" marL="0" rtl="0" algn="l">
              <a:spcBef>
                <a:spcPts val="400"/>
              </a:spcBef>
              <a:spcAft>
                <a:spcPts val="0"/>
              </a:spcAft>
              <a:buClr>
                <a:schemeClr val="dk1"/>
              </a:buClr>
              <a:buSzPts val="2000"/>
              <a:buNone/>
            </a:pPr>
            <a:r>
              <a:rPr b="0" lang="es-ES" u="none"/>
              <a:t>`documents` is the directory</a:t>
            </a:r>
            <a:endParaRPr b="0" u="none"/>
          </a:p>
        </p:txBody>
      </p:sp>
      <p:sp>
        <p:nvSpPr>
          <p:cNvPr id="1141" name="Google Shape;1141;g344e220f39a_0_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4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48" name="Google Shape;1148;p45"/>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Following previous example:</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drwxrw-r-- 2 user user 4096 Jan  9 10:11 documents</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a:t>
            </a:r>
            <a:endParaRPr/>
          </a:p>
        </p:txBody>
      </p:sp>
      <p:sp>
        <p:nvSpPr>
          <p:cNvPr id="1149" name="Google Shape;114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4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56" name="Google Shape;1156;p4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Following previous example:</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drwxrw-r-- 2 user user 4096 Jan  9 10:11 documents</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Permissions are listed in the first 10 characters-dash section. The section can be read as follows: </a:t>
            </a:r>
            <a:endParaRPr/>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`d` is a directory (`-` for files)</a:t>
            </a:r>
            <a:endParaRPr/>
          </a:p>
          <a:p>
            <a:pPr indent="0" lvl="0" marL="0" rtl="0" algn="l">
              <a:spcBef>
                <a:spcPts val="400"/>
              </a:spcBef>
              <a:spcAft>
                <a:spcPts val="0"/>
              </a:spcAft>
              <a:buClr>
                <a:schemeClr val="dk1"/>
              </a:buClr>
              <a:buSzPts val="2000"/>
              <a:buNone/>
            </a:pPr>
            <a:r>
              <a:rPr b="0" lang="es-ES" u="none"/>
              <a:t>`rwx` the user has read, write, and execute permissions</a:t>
            </a:r>
            <a:endParaRPr/>
          </a:p>
          <a:p>
            <a:pPr indent="0" lvl="0" marL="0" rtl="0" algn="l">
              <a:spcBef>
                <a:spcPts val="400"/>
              </a:spcBef>
              <a:spcAft>
                <a:spcPts val="0"/>
              </a:spcAft>
              <a:buClr>
                <a:schemeClr val="dk1"/>
              </a:buClr>
              <a:buSzPts val="2000"/>
              <a:buNone/>
            </a:pPr>
            <a:r>
              <a:rPr b="0" lang="es-ES" u="none"/>
              <a:t>`rw-` the group has read and write permissions</a:t>
            </a:r>
            <a:endParaRPr/>
          </a:p>
          <a:p>
            <a:pPr indent="0" lvl="0" marL="0" rtl="0" algn="l">
              <a:spcBef>
                <a:spcPts val="400"/>
              </a:spcBef>
              <a:spcAft>
                <a:spcPts val="0"/>
              </a:spcAft>
              <a:buClr>
                <a:schemeClr val="dk1"/>
              </a:buClr>
              <a:buSzPts val="2000"/>
              <a:buNone/>
            </a:pPr>
            <a:r>
              <a:rPr b="0" lang="es-ES" u="none"/>
              <a:t>`r--` all others have read only permissions</a:t>
            </a:r>
            <a:endParaRPr b="0" u="none"/>
          </a:p>
        </p:txBody>
      </p:sp>
      <p:sp>
        <p:nvSpPr>
          <p:cNvPr id="1157" name="Google Shape;115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g344e220f39a_0_5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 Linux users and privileges</a:t>
            </a:r>
            <a:endParaRPr/>
          </a:p>
        </p:txBody>
      </p:sp>
      <p:sp>
        <p:nvSpPr>
          <p:cNvPr id="1164" name="Google Shape;1164;g344e220f39a_0_54"/>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Users</a:t>
            </a:r>
            <a:endParaRPr b="0" u="none"/>
          </a:p>
          <a:p>
            <a:pPr indent="-330200" lvl="0" marL="342900" rtl="0" algn="l">
              <a:lnSpc>
                <a:spcPct val="150000"/>
              </a:lnSpc>
              <a:spcBef>
                <a:spcPts val="400"/>
              </a:spcBef>
              <a:spcAft>
                <a:spcPts val="0"/>
              </a:spcAft>
              <a:buSzPts val="1800"/>
              <a:buAutoNum type="arabicPeriod"/>
            </a:pPr>
            <a:r>
              <a:rPr b="0" lang="es-ES" u="none"/>
              <a:t>Permissions</a:t>
            </a:r>
            <a:endParaRPr b="0" u="none"/>
          </a:p>
          <a:p>
            <a:pPr indent="-330200" lvl="0" marL="342900" rtl="0" algn="l">
              <a:lnSpc>
                <a:spcPct val="150000"/>
              </a:lnSpc>
              <a:spcBef>
                <a:spcPts val="400"/>
              </a:spcBef>
              <a:spcAft>
                <a:spcPts val="0"/>
              </a:spcAft>
              <a:buSzPts val="1800"/>
              <a:buAutoNum type="arabicPeriod"/>
            </a:pPr>
            <a:r>
              <a:rPr b="0" lang="es-ES" u="none"/>
              <a:t>Change permissions</a:t>
            </a:r>
            <a:endParaRPr b="0" u="none"/>
          </a:p>
        </p:txBody>
      </p:sp>
      <p:sp>
        <p:nvSpPr>
          <p:cNvPr id="1165" name="Google Shape;1165;g344e220f39a_0_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66" name="Google Shape;1166;g344e220f39a_0_54"/>
          <p:cNvSpPr/>
          <p:nvPr/>
        </p:nvSpPr>
        <p:spPr>
          <a:xfrm>
            <a:off x="391775" y="28250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5.3. Modify Permissions</a:t>
            </a:r>
            <a:endParaRPr/>
          </a:p>
        </p:txBody>
      </p:sp>
      <p:sp>
        <p:nvSpPr>
          <p:cNvPr id="1173" name="Google Shape;1173;p4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You can only change permission on files you own, while root can change permissions on any file of the system.</a:t>
            </a:r>
            <a:endParaRPr b="0" u="none"/>
          </a:p>
          <a:p>
            <a:pPr indent="0" lvl="0" marL="0" rtl="0" algn="l">
              <a:spcBef>
                <a:spcPts val="400"/>
              </a:spcBef>
              <a:spcAft>
                <a:spcPts val="0"/>
              </a:spcAft>
              <a:buClr>
                <a:schemeClr val="dk1"/>
              </a:buClr>
              <a:buSzPts val="2000"/>
              <a:buNone/>
            </a:pPr>
            <a:r>
              <a:rPr b="0" lang="es-ES" u="none"/>
              <a:t>To change permissions, use the commands:</a:t>
            </a:r>
            <a:endParaRPr/>
          </a:p>
          <a:p>
            <a:pPr indent="-342900" lvl="0" marL="342900" rtl="0" algn="l">
              <a:spcBef>
                <a:spcPts val="400"/>
              </a:spcBef>
              <a:spcAft>
                <a:spcPts val="0"/>
              </a:spcAft>
              <a:buClr>
                <a:schemeClr val="dk1"/>
              </a:buClr>
              <a:buSzPts val="2000"/>
              <a:buChar char="•"/>
            </a:pPr>
            <a:r>
              <a:rPr b="0" lang="es-ES" u="none"/>
              <a:t>`chmod` – change permissions</a:t>
            </a:r>
            <a:endParaRPr/>
          </a:p>
          <a:p>
            <a:pPr indent="0" lvl="0" marL="0" rtl="0" algn="l">
              <a:spcBef>
                <a:spcPts val="400"/>
              </a:spcBef>
              <a:spcAft>
                <a:spcPts val="0"/>
              </a:spcAft>
              <a:buClr>
                <a:schemeClr val="dk1"/>
              </a:buClr>
              <a:buSzPts val="2000"/>
              <a:buNone/>
            </a:pPr>
            <a:r>
              <a:t/>
            </a:r>
            <a:endParaRPr/>
          </a:p>
        </p:txBody>
      </p:sp>
      <p:sp>
        <p:nvSpPr>
          <p:cNvPr id="1174" name="Google Shape;117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175" name="Google Shape;1175;p47"/>
          <p:cNvPicPr preferRelativeResize="0"/>
          <p:nvPr/>
        </p:nvPicPr>
        <p:blipFill>
          <a:blip r:embed="rId3">
            <a:alphaModFix/>
          </a:blip>
          <a:stretch>
            <a:fillRect/>
          </a:stretch>
        </p:blipFill>
        <p:spPr>
          <a:xfrm>
            <a:off x="171450" y="3285625"/>
            <a:ext cx="4476750" cy="3486150"/>
          </a:xfrm>
          <a:prstGeom prst="rect">
            <a:avLst/>
          </a:prstGeom>
          <a:noFill/>
          <a:ln>
            <a:noFill/>
          </a:ln>
        </p:spPr>
      </p:pic>
      <p:sp>
        <p:nvSpPr>
          <p:cNvPr id="1176" name="Google Shape;1176;p47"/>
          <p:cNvSpPr txBox="1"/>
          <p:nvPr>
            <p:ph idx="1" type="body"/>
          </p:nvPr>
        </p:nvSpPr>
        <p:spPr>
          <a:xfrm>
            <a:off x="4648200" y="3361825"/>
            <a:ext cx="4702500" cy="2992800"/>
          </a:xfrm>
          <a:prstGeom prst="rect">
            <a:avLst/>
          </a:prstGeom>
          <a:noFill/>
          <a:ln>
            <a:noFill/>
          </a:ln>
        </p:spPr>
        <p:txBody>
          <a:bodyPr anchorCtr="0" anchor="t" bIns="45700" lIns="91425" spcFirstLastPara="1" rIns="91425" wrap="square" tIns="45700">
            <a:normAutofit/>
          </a:bodyPr>
          <a:lstStyle/>
          <a:p>
            <a:pPr indent="0" lvl="0" marL="0" rtl="0" algn="l">
              <a:spcBef>
                <a:spcPts val="400"/>
              </a:spcBef>
              <a:spcAft>
                <a:spcPts val="0"/>
              </a:spcAft>
              <a:buNone/>
            </a:pPr>
            <a:r>
              <a:rPr b="0" lang="es-ES" u="none"/>
              <a:t>`rwx` to owner (7 = 4 + 2 + 1)</a:t>
            </a:r>
            <a:endParaRPr b="0" u="none"/>
          </a:p>
          <a:p>
            <a:pPr indent="0" lvl="0" marL="0" rtl="0" algn="l">
              <a:spcBef>
                <a:spcPts val="400"/>
              </a:spcBef>
              <a:spcAft>
                <a:spcPts val="0"/>
              </a:spcAft>
              <a:buNone/>
            </a:pPr>
            <a:r>
              <a:rPr b="0" lang="es-ES" u="none"/>
              <a:t>`rx` to group (5 = 4 + 0 + 1)</a:t>
            </a:r>
            <a:endParaRPr b="0" u="none"/>
          </a:p>
          <a:p>
            <a:pPr indent="0" lvl="0" marL="0" rtl="0" algn="l">
              <a:spcBef>
                <a:spcPts val="400"/>
              </a:spcBef>
              <a:spcAft>
                <a:spcPts val="0"/>
              </a:spcAft>
              <a:buNone/>
            </a:pPr>
            <a:r>
              <a:rPr b="0" lang="es-ES" u="none"/>
              <a:t>`rx` to tohers (5 = 4 + 0 + 1)</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t/>
            </a:r>
            <a:endParaRPr b="0" u="none"/>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g3715fd0d4a0_3_25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5.3. Modify Permissions</a:t>
            </a:r>
            <a:endParaRPr/>
          </a:p>
        </p:txBody>
      </p:sp>
      <p:sp>
        <p:nvSpPr>
          <p:cNvPr id="1183" name="Google Shape;1183;g3715fd0d4a0_3_253"/>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spcBef>
                <a:spcPts val="400"/>
              </a:spcBef>
              <a:spcAft>
                <a:spcPts val="0"/>
              </a:spcAft>
              <a:buClr>
                <a:schemeClr val="dk1"/>
              </a:buClr>
              <a:buSzPts val="2000"/>
              <a:buChar char="•"/>
            </a:pPr>
            <a:r>
              <a:rPr b="0" lang="es-ES" u="none"/>
              <a:t>`chown` - change owner</a:t>
            </a:r>
            <a:endParaRPr/>
          </a:p>
          <a:p>
            <a:pPr indent="0" lvl="0" marL="0" rtl="0" algn="l">
              <a:spcBef>
                <a:spcPts val="400"/>
              </a:spcBef>
              <a:spcAft>
                <a:spcPts val="0"/>
              </a:spcAft>
              <a:buClr>
                <a:schemeClr val="dk1"/>
              </a:buClr>
              <a:buSzPts val="2000"/>
              <a:buNone/>
            </a:pPr>
            <a:r>
              <a:t/>
            </a:r>
            <a:endParaRPr/>
          </a:p>
        </p:txBody>
      </p:sp>
      <p:sp>
        <p:nvSpPr>
          <p:cNvPr id="1184" name="Google Shape;1184;g3715fd0d4a0_3_2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185" name="Google Shape;1185;g3715fd0d4a0_3_253"/>
          <p:cNvPicPr preferRelativeResize="0"/>
          <p:nvPr/>
        </p:nvPicPr>
        <p:blipFill>
          <a:blip r:embed="rId3">
            <a:alphaModFix/>
          </a:blip>
          <a:stretch>
            <a:fillRect/>
          </a:stretch>
        </p:blipFill>
        <p:spPr>
          <a:xfrm>
            <a:off x="1826402" y="2443427"/>
            <a:ext cx="5323783" cy="391292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g3715fd0d4a0_3_27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5.3. Modify Permissions</a:t>
            </a:r>
            <a:endParaRPr/>
          </a:p>
        </p:txBody>
      </p:sp>
      <p:sp>
        <p:nvSpPr>
          <p:cNvPr id="1192" name="Google Shape;1192;g3715fd0d4a0_3_27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spcBef>
                <a:spcPts val="400"/>
              </a:spcBef>
              <a:spcAft>
                <a:spcPts val="0"/>
              </a:spcAft>
              <a:buClr>
                <a:schemeClr val="dk1"/>
              </a:buClr>
              <a:buSzPts val="2000"/>
              <a:buChar char="•"/>
            </a:pPr>
            <a:r>
              <a:rPr b="0" lang="es-ES" u="none"/>
              <a:t>`chown` - change owner</a:t>
            </a:r>
            <a:endParaRPr/>
          </a:p>
          <a:p>
            <a:pPr indent="0" lvl="0" marL="0" rtl="0" algn="l">
              <a:spcBef>
                <a:spcPts val="400"/>
              </a:spcBef>
              <a:spcAft>
                <a:spcPts val="0"/>
              </a:spcAft>
              <a:buClr>
                <a:schemeClr val="dk1"/>
              </a:buClr>
              <a:buSzPts val="2000"/>
              <a:buNone/>
            </a:pPr>
            <a:r>
              <a:t/>
            </a:r>
            <a:endParaRPr/>
          </a:p>
        </p:txBody>
      </p:sp>
      <p:sp>
        <p:nvSpPr>
          <p:cNvPr id="1193" name="Google Shape;1193;g3715fd0d4a0_3_2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194" name="Google Shape;1194;g3715fd0d4a0_3_270"/>
          <p:cNvPicPr preferRelativeResize="0"/>
          <p:nvPr/>
        </p:nvPicPr>
        <p:blipFill>
          <a:blip r:embed="rId3">
            <a:alphaModFix/>
          </a:blip>
          <a:stretch>
            <a:fillRect/>
          </a:stretch>
        </p:blipFill>
        <p:spPr>
          <a:xfrm>
            <a:off x="1826402" y="2443427"/>
            <a:ext cx="5323783" cy="391292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g3715fd0d4a0_3_26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5.3. Modify Permissions</a:t>
            </a:r>
            <a:endParaRPr/>
          </a:p>
        </p:txBody>
      </p:sp>
      <p:sp>
        <p:nvSpPr>
          <p:cNvPr id="1201" name="Google Shape;1201;g3715fd0d4a0_3_26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400"/>
              </a:spcBef>
              <a:spcAft>
                <a:spcPts val="0"/>
              </a:spcAft>
              <a:buClr>
                <a:schemeClr val="dk1"/>
              </a:buClr>
              <a:buSzPct val="100000"/>
              <a:buNone/>
            </a:pPr>
            <a:r>
              <a:rPr b="0" lang="es-ES" u="none"/>
              <a:t>Permissions are usually managed in octal format</a:t>
            </a:r>
            <a:endParaRPr b="0" u="none"/>
          </a:p>
          <a:p>
            <a:pPr indent="0" lvl="0" marL="0" rtl="0" algn="l">
              <a:spcBef>
                <a:spcPts val="400"/>
              </a:spcBef>
              <a:spcAft>
                <a:spcPts val="0"/>
              </a:spcAft>
              <a:buClr>
                <a:schemeClr val="dk1"/>
              </a:buClr>
              <a:buSzPct val="100000"/>
              <a:buNone/>
            </a:pPr>
            <a:r>
              <a:t/>
            </a:r>
            <a:endParaRPr b="0" u="none"/>
          </a:p>
          <a:p>
            <a:pPr indent="0" lvl="0" marL="0" rtl="0" algn="l">
              <a:spcBef>
                <a:spcPts val="400"/>
              </a:spcBef>
              <a:spcAft>
                <a:spcPts val="0"/>
              </a:spcAft>
              <a:buClr>
                <a:schemeClr val="dk1"/>
              </a:buClr>
              <a:buSzPct val="100000"/>
              <a:buNone/>
            </a:pPr>
            <a:r>
              <a:rPr b="0" lang="es-ES" u="none"/>
              <a:t>Every 3 characters group belonging to a set of permissions translates to a number ranging from 0 (---) to 7 (rwx), where</a:t>
            </a:r>
            <a:endParaRPr b="0" u="none"/>
          </a:p>
          <a:p>
            <a:pPr indent="-334327" lvl="0" marL="457200" rtl="0" algn="l">
              <a:spcBef>
                <a:spcPts val="400"/>
              </a:spcBef>
              <a:spcAft>
                <a:spcPts val="0"/>
              </a:spcAft>
              <a:buSzPct val="90000"/>
              <a:buChar char="•"/>
            </a:pPr>
            <a:r>
              <a:rPr b="0" lang="es-ES" u="none"/>
              <a:t>r=4</a:t>
            </a:r>
            <a:endParaRPr b="0" u="none"/>
          </a:p>
          <a:p>
            <a:pPr indent="-334327" lvl="0" marL="457200" rtl="0" algn="l">
              <a:spcBef>
                <a:spcPts val="0"/>
              </a:spcBef>
              <a:spcAft>
                <a:spcPts val="0"/>
              </a:spcAft>
              <a:buSzPct val="90000"/>
              <a:buChar char="•"/>
            </a:pPr>
            <a:r>
              <a:rPr b="0" lang="es-ES" u="none"/>
              <a:t>w=2</a:t>
            </a:r>
            <a:endParaRPr b="0" u="none"/>
          </a:p>
          <a:p>
            <a:pPr indent="-334327" lvl="0" marL="457200" rtl="0" algn="l">
              <a:spcBef>
                <a:spcPts val="0"/>
              </a:spcBef>
              <a:spcAft>
                <a:spcPts val="0"/>
              </a:spcAft>
              <a:buSzPct val="90000"/>
              <a:buChar char="•"/>
            </a:pPr>
            <a:r>
              <a:rPr b="0" lang="es-ES" u="none"/>
              <a:t>x=1</a:t>
            </a:r>
            <a:endParaRPr b="0" u="none"/>
          </a:p>
          <a:p>
            <a:pPr indent="0" lvl="0" marL="0" rtl="0" algn="l">
              <a:spcBef>
                <a:spcPts val="400"/>
              </a:spcBef>
              <a:spcAft>
                <a:spcPts val="0"/>
              </a:spcAft>
              <a:buNone/>
            </a:pPr>
            <a:r>
              <a:t/>
            </a:r>
            <a:endParaRPr b="0" u="none"/>
          </a:p>
          <a:p>
            <a:pPr indent="0" lvl="0" marL="0" rtl="0" algn="l">
              <a:spcBef>
                <a:spcPts val="400"/>
              </a:spcBef>
              <a:spcAft>
                <a:spcPts val="0"/>
              </a:spcAft>
              <a:buNone/>
            </a:pPr>
            <a:r>
              <a:rPr b="0" lang="es-ES" u="none"/>
              <a:t>Example</a:t>
            </a:r>
            <a:r>
              <a:rPr b="0" lang="es-ES" u="none"/>
              <a:t>:</a:t>
            </a:r>
            <a:endParaRPr b="0" u="none"/>
          </a:p>
          <a:p>
            <a:pPr indent="0" lvl="0" marL="0" rtl="0" algn="l">
              <a:spcBef>
                <a:spcPts val="400"/>
              </a:spcBef>
              <a:spcAft>
                <a:spcPts val="0"/>
              </a:spcAft>
              <a:buNone/>
            </a:pPr>
            <a:r>
              <a:t/>
            </a:r>
            <a:endParaRPr b="0" u="none"/>
          </a:p>
          <a:p>
            <a:pPr indent="0" lvl="0" marL="0" rtl="0" algn="l">
              <a:spcBef>
                <a:spcPts val="400"/>
              </a:spcBef>
              <a:spcAft>
                <a:spcPts val="0"/>
              </a:spcAft>
              <a:buNone/>
            </a:pPr>
            <a:r>
              <a:rPr b="0" lang="es-ES" u="none"/>
              <a:t>rwx = 4 + 2 + 1 = 7</a:t>
            </a:r>
            <a:endParaRPr b="0" u="none"/>
          </a:p>
          <a:p>
            <a:pPr indent="0" lvl="0" marL="0" rtl="0" algn="l">
              <a:spcBef>
                <a:spcPts val="400"/>
              </a:spcBef>
              <a:spcAft>
                <a:spcPts val="0"/>
              </a:spcAft>
              <a:buNone/>
            </a:pPr>
            <a:r>
              <a:rPr b="0" lang="es-ES" u="none"/>
              <a:t>rw- = 4 + 2 + 0 = 6</a:t>
            </a:r>
            <a:endParaRPr b="0" u="none"/>
          </a:p>
          <a:p>
            <a:pPr indent="0" lvl="0" marL="0" rtl="0" algn="l">
              <a:spcBef>
                <a:spcPts val="400"/>
              </a:spcBef>
              <a:spcAft>
                <a:spcPts val="0"/>
              </a:spcAft>
              <a:buNone/>
            </a:pPr>
            <a:r>
              <a:rPr b="0" lang="es-ES" u="none"/>
              <a:t>r-- = 4 + 0 + 0 = 4</a:t>
            </a:r>
            <a:endParaRPr b="0" u="none"/>
          </a:p>
          <a:p>
            <a:pPr indent="0" lvl="0" marL="0" rtl="0" algn="l">
              <a:spcBef>
                <a:spcPts val="400"/>
              </a:spcBef>
              <a:spcAft>
                <a:spcPts val="0"/>
              </a:spcAft>
              <a:buNone/>
            </a:pPr>
            <a:r>
              <a:t/>
            </a:r>
            <a:endParaRPr b="0" u="none"/>
          </a:p>
        </p:txBody>
      </p:sp>
      <p:sp>
        <p:nvSpPr>
          <p:cNvPr id="1202" name="Google Shape;1202;g3715fd0d4a0_3_2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44e220f39a_1_1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204" name="Google Shape;204;g344e220f39a_1_16"/>
          <p:cNvSpPr txBox="1"/>
          <p:nvPr>
            <p:ph idx="1" type="body"/>
          </p:nvPr>
        </p:nvSpPr>
        <p:spPr>
          <a:xfrm>
            <a:off x="601216" y="2996951"/>
            <a:ext cx="4330800" cy="1152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lang="es-ES"/>
              <a:t>Program </a:t>
            </a:r>
            <a:r>
              <a:rPr b="0" lang="es-ES" u="none"/>
              <a:t>that provides the traditional, text-only user interface. (Part 3)</a:t>
            </a:r>
            <a:endParaRPr b="0" u="none"/>
          </a:p>
        </p:txBody>
      </p:sp>
      <p:sp>
        <p:nvSpPr>
          <p:cNvPr id="205" name="Google Shape;205;g344e220f39a_1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06" name="Google Shape;206;g344e220f39a_1_16"/>
          <p:cNvSpPr/>
          <p:nvPr/>
        </p:nvSpPr>
        <p:spPr>
          <a:xfrm>
            <a:off x="766614" y="2060848"/>
            <a:ext cx="3960300" cy="792000"/>
          </a:xfrm>
          <a:prstGeom prst="roundRect">
            <a:avLst>
              <a:gd fmla="val 16667" name="adj"/>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207" name="Google Shape;207;g344e220f39a_1_16"/>
          <p:cNvSpPr/>
          <p:nvPr/>
        </p:nvSpPr>
        <p:spPr>
          <a:xfrm>
            <a:off x="5929114" y="2060848"/>
            <a:ext cx="1811100" cy="792000"/>
          </a:xfrm>
          <a:prstGeom prst="roundRect">
            <a:avLst>
              <a:gd fmla="val 16667" name="adj"/>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208" name="Google Shape;208;g344e220f39a_1_16"/>
          <p:cNvSpPr/>
          <p:nvPr/>
        </p:nvSpPr>
        <p:spPr>
          <a:xfrm>
            <a:off x="3563888" y="4221088"/>
            <a:ext cx="1919400" cy="792000"/>
          </a:xfrm>
          <a:prstGeom prst="roundRect">
            <a:avLst>
              <a:gd fmla="val 16667" name="adj"/>
            </a:avLst>
          </a:prstGeom>
          <a:gradFill>
            <a:gsLst>
              <a:gs pos="0">
                <a:srgbClr val="FFA09D"/>
              </a:gs>
              <a:gs pos="35000">
                <a:srgbClr val="FFBCBC"/>
              </a:gs>
              <a:gs pos="100000">
                <a:srgbClr val="FFE2E2"/>
              </a:gs>
            </a:gsLst>
            <a:lin ang="16200038" scaled="0"/>
          </a:gradFill>
          <a:ln cap="flat" cmpd="sng" w="9525">
            <a:solidFill>
              <a:srgbClr val="BD4B48"/>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209" name="Google Shape;209;g344e220f39a_1_16"/>
          <p:cNvSpPr txBox="1"/>
          <p:nvPr/>
        </p:nvSpPr>
        <p:spPr>
          <a:xfrm>
            <a:off x="5292080" y="3068959"/>
            <a:ext cx="3312300" cy="969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900">
                <a:solidFill>
                  <a:schemeClr val="dk1"/>
                </a:solidFill>
                <a:latin typeface="Consolas"/>
                <a:ea typeface="Consolas"/>
                <a:cs typeface="Consolas"/>
                <a:sym typeface="Consolas"/>
              </a:rPr>
              <a:t>It controls how data is stored, manipulated and retrieved. (Part 2)</a:t>
            </a:r>
            <a:endParaRPr sz="1900">
              <a:solidFill>
                <a:schemeClr val="dk1"/>
              </a:solidFill>
              <a:latin typeface="Consolas"/>
              <a:ea typeface="Consolas"/>
              <a:cs typeface="Consolas"/>
              <a:sym typeface="Consolas"/>
            </a:endParaRPr>
          </a:p>
        </p:txBody>
      </p:sp>
      <p:sp>
        <p:nvSpPr>
          <p:cNvPr id="210" name="Google Shape;210;g344e220f39a_1_16"/>
          <p:cNvSpPr txBox="1"/>
          <p:nvPr/>
        </p:nvSpPr>
        <p:spPr>
          <a:xfrm>
            <a:off x="766614" y="5051792"/>
            <a:ext cx="78378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900">
                <a:solidFill>
                  <a:schemeClr val="dk1"/>
                </a:solidFill>
                <a:latin typeface="Consolas"/>
                <a:ea typeface="Consolas"/>
                <a:cs typeface="Consolas"/>
                <a:sym typeface="Consolas"/>
              </a:rPr>
              <a:t>It is the foundational layer of an operating system (OS). It functions at a basic level, communicating with hardware and managing resources.</a:t>
            </a:r>
            <a:endParaRPr sz="1900">
              <a:solidFill>
                <a:schemeClr val="dk1"/>
              </a:solidFill>
              <a:latin typeface="Consolas"/>
              <a:ea typeface="Consolas"/>
              <a:cs typeface="Consolas"/>
              <a:sym typeface="Consola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6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Thanks for your attention!</a:t>
            </a:r>
            <a:endParaRPr/>
          </a:p>
        </p:txBody>
      </p:sp>
      <p:sp>
        <p:nvSpPr>
          <p:cNvPr id="1209" name="Google Shape;1209;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console icon" id="1210" name="Google Shape;1210;p60"/>
          <p:cNvPicPr preferRelativeResize="0"/>
          <p:nvPr/>
        </p:nvPicPr>
        <p:blipFill rotWithShape="1">
          <a:blip r:embed="rId3">
            <a:alphaModFix/>
          </a:blip>
          <a:srcRect b="0" l="0" r="0" t="0"/>
          <a:stretch/>
        </p:blipFill>
        <p:spPr>
          <a:xfrm>
            <a:off x="2123728" y="1576535"/>
            <a:ext cx="4876800" cy="4876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44e220f39a_2_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217" name="Google Shape;217;g344e220f39a_2_0"/>
          <p:cNvSpPr txBox="1"/>
          <p:nvPr>
            <p:ph idx="1" type="body"/>
          </p:nvPr>
        </p:nvSpPr>
        <p:spPr>
          <a:xfrm>
            <a:off x="467544" y="1916832"/>
            <a:ext cx="53637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Operating System (OS):</a:t>
            </a:r>
            <a:endParaRPr/>
          </a:p>
        </p:txBody>
      </p:sp>
      <p:sp>
        <p:nvSpPr>
          <p:cNvPr id="218" name="Google Shape;218;g344e220f39a_2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ow to Reinstall Windows 10 and Keep Your Files" id="219" name="Google Shape;219;g344e220f39a_2_0"/>
          <p:cNvPicPr preferRelativeResize="0"/>
          <p:nvPr/>
        </p:nvPicPr>
        <p:blipFill rotWithShape="1">
          <a:blip r:embed="rId3">
            <a:alphaModFix/>
          </a:blip>
          <a:srcRect b="26199" l="0" r="0" t="24802"/>
          <a:stretch/>
        </p:blipFill>
        <p:spPr>
          <a:xfrm>
            <a:off x="340729" y="2662122"/>
            <a:ext cx="4932039" cy="1359376"/>
          </a:xfrm>
          <a:prstGeom prst="rect">
            <a:avLst/>
          </a:prstGeom>
          <a:noFill/>
          <a:ln>
            <a:noFill/>
          </a:ln>
        </p:spPr>
      </p:pic>
      <p:sp>
        <p:nvSpPr>
          <p:cNvPr descr="Mac OS Logo Vector – Brands Logos" id="220" name="Google Shape;220;g344e220f39a_2_0"/>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ac OS Logo Vector – Brands Logos" id="221" name="Google Shape;221;g344e220f39a_2_0"/>
          <p:cNvSpPr/>
          <p:nvPr/>
        </p:nvSpPr>
        <p:spPr>
          <a:xfrm>
            <a:off x="4572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2" name="Google Shape;222;g344e220f39a_2_0"/>
          <p:cNvPicPr preferRelativeResize="0"/>
          <p:nvPr/>
        </p:nvPicPr>
        <p:blipFill rotWithShape="1">
          <a:blip r:embed="rId4">
            <a:alphaModFix/>
          </a:blip>
          <a:srcRect b="0" l="0" r="0" t="0"/>
          <a:stretch/>
        </p:blipFill>
        <p:spPr>
          <a:xfrm>
            <a:off x="5957981" y="2209800"/>
            <a:ext cx="2133600" cy="2133600"/>
          </a:xfrm>
          <a:prstGeom prst="rect">
            <a:avLst/>
          </a:prstGeom>
          <a:noFill/>
          <a:ln>
            <a:noFill/>
          </a:ln>
        </p:spPr>
      </p:pic>
      <p:pic>
        <p:nvPicPr>
          <p:cNvPr id="223" name="Google Shape;223;g344e220f39a_2_0"/>
          <p:cNvPicPr preferRelativeResize="0"/>
          <p:nvPr/>
        </p:nvPicPr>
        <p:blipFill rotWithShape="1">
          <a:blip r:embed="rId5">
            <a:alphaModFix/>
          </a:blip>
          <a:srcRect b="0" l="0" r="0" t="0"/>
          <a:stretch/>
        </p:blipFill>
        <p:spPr>
          <a:xfrm>
            <a:off x="3532684" y="3994394"/>
            <a:ext cx="1866900" cy="2122735"/>
          </a:xfrm>
          <a:prstGeom prst="rect">
            <a:avLst/>
          </a:prstGeom>
          <a:noFill/>
          <a:ln>
            <a:noFill/>
          </a:ln>
        </p:spPr>
      </p:pic>
      <p:sp>
        <p:nvSpPr>
          <p:cNvPr id="224" name="Google Shape;224;g344e220f39a_2_0"/>
          <p:cNvSpPr txBox="1"/>
          <p:nvPr/>
        </p:nvSpPr>
        <p:spPr>
          <a:xfrm>
            <a:off x="4980764" y="5218571"/>
            <a:ext cx="128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GNU/Linux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344e220f39a_2_1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231" name="Google Shape;231;g344e220f39a_2_14"/>
          <p:cNvSpPr txBox="1"/>
          <p:nvPr>
            <p:ph idx="1" type="body"/>
          </p:nvPr>
        </p:nvSpPr>
        <p:spPr>
          <a:xfrm>
            <a:off x="467551" y="1916825"/>
            <a:ext cx="4854300" cy="42093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s-ES"/>
              <a:t>GNU/Linux:</a:t>
            </a:r>
            <a:endParaRPr/>
          </a:p>
          <a:p>
            <a:pPr indent="0" lvl="0" marL="0" rtl="0" algn="l">
              <a:spcBef>
                <a:spcPts val="0"/>
              </a:spcBef>
              <a:spcAft>
                <a:spcPts val="0"/>
              </a:spcAft>
              <a:buClr>
                <a:schemeClr val="dk1"/>
              </a:buClr>
              <a:buSzPts val="2000"/>
              <a:buNone/>
            </a:pPr>
            <a:r>
              <a:t/>
            </a:r>
            <a:endParaRPr/>
          </a:p>
          <a:p>
            <a:pPr indent="0" lvl="0" marL="0" rtl="0" algn="l">
              <a:spcBef>
                <a:spcPts val="0"/>
              </a:spcBef>
              <a:spcAft>
                <a:spcPts val="0"/>
              </a:spcAft>
              <a:buClr>
                <a:schemeClr val="dk1"/>
              </a:buClr>
              <a:buSzPts val="2000"/>
              <a:buNone/>
            </a:pPr>
            <a:r>
              <a:rPr b="0" lang="es-ES" u="none"/>
              <a:t>GNU = </a:t>
            </a:r>
            <a:r>
              <a:rPr lang="es-ES" u="none"/>
              <a:t>G</a:t>
            </a:r>
            <a:r>
              <a:rPr b="0" lang="es-ES" u="none"/>
              <a:t>NU’s </a:t>
            </a:r>
            <a:r>
              <a:rPr lang="es-ES" u="none"/>
              <a:t>N</a:t>
            </a:r>
            <a:r>
              <a:rPr b="0" lang="es-ES" u="none"/>
              <a:t>ot </a:t>
            </a:r>
            <a:r>
              <a:rPr lang="es-ES" u="none"/>
              <a:t>U</a:t>
            </a:r>
            <a:r>
              <a:rPr b="0" lang="es-ES" u="none"/>
              <a:t>nix project</a:t>
            </a:r>
            <a:endParaRPr b="0" u="none"/>
          </a:p>
          <a:p>
            <a:pPr indent="0" lvl="0" marL="0" rtl="0" algn="l">
              <a:spcBef>
                <a:spcPts val="0"/>
              </a:spcBef>
              <a:spcAft>
                <a:spcPts val="0"/>
              </a:spcAft>
              <a:buClr>
                <a:schemeClr val="dk1"/>
              </a:buClr>
              <a:buSzPts val="2000"/>
              <a:buNone/>
            </a:pPr>
            <a:r>
              <a:rPr b="0" lang="es-ES" u="none"/>
              <a:t>	(Richard Stallman, 1983)</a:t>
            </a:r>
            <a:endParaRPr b="0" u="none"/>
          </a:p>
          <a:p>
            <a:pPr indent="0" lvl="0" marL="0" rtl="0" algn="l">
              <a:spcBef>
                <a:spcPts val="0"/>
              </a:spcBef>
              <a:spcAft>
                <a:spcPts val="0"/>
              </a:spcAft>
              <a:buClr>
                <a:schemeClr val="dk1"/>
              </a:buClr>
              <a:buSzPts val="2000"/>
              <a:buNone/>
            </a:pPr>
            <a:r>
              <a:rPr b="0" lang="es-ES" u="none"/>
              <a:t>	- Shell</a:t>
            </a:r>
            <a:endParaRPr b="0" u="none"/>
          </a:p>
          <a:p>
            <a:pPr indent="0" lvl="0" marL="0" rtl="0" algn="l">
              <a:spcBef>
                <a:spcPts val="0"/>
              </a:spcBef>
              <a:spcAft>
                <a:spcPts val="0"/>
              </a:spcAft>
              <a:buClr>
                <a:schemeClr val="dk1"/>
              </a:buClr>
              <a:buSzPts val="2000"/>
              <a:buNone/>
            </a:pPr>
            <a:r>
              <a:rPr b="0" lang="es-ES" u="none"/>
              <a:t>	- Compiler</a:t>
            </a:r>
            <a:endParaRPr b="0" u="none"/>
          </a:p>
          <a:p>
            <a:pPr indent="0" lvl="0" marL="0" rtl="0" algn="l">
              <a:spcBef>
                <a:spcPts val="0"/>
              </a:spcBef>
              <a:spcAft>
                <a:spcPts val="0"/>
              </a:spcAft>
              <a:buClr>
                <a:schemeClr val="dk1"/>
              </a:buClr>
              <a:buSzPts val="2000"/>
              <a:buNone/>
            </a:pPr>
            <a:r>
              <a:rPr b="0" lang="es-ES" u="none"/>
              <a:t>	- Libraries</a:t>
            </a:r>
            <a:endParaRPr b="0" u="none"/>
          </a:p>
          <a:p>
            <a:pPr indent="0" lvl="0" marL="0" rtl="0" algn="l">
              <a:spcBef>
                <a:spcPts val="0"/>
              </a:spcBef>
              <a:spcAft>
                <a:spcPts val="0"/>
              </a:spcAft>
              <a:buClr>
                <a:schemeClr val="dk1"/>
              </a:buClr>
              <a:buSzPts val="2000"/>
              <a:buNone/>
            </a:pPr>
            <a:r>
              <a:rPr b="0" lang="es-ES" u="none"/>
              <a:t>	- Other utils</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rPr b="0" lang="es-ES" u="none"/>
              <a:t>Kernel (Linus Torvalds, 1991)</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t/>
            </a:r>
            <a:endParaRPr b="0" u="none"/>
          </a:p>
        </p:txBody>
      </p:sp>
      <p:sp>
        <p:nvSpPr>
          <p:cNvPr id="232" name="Google Shape;232;g344e220f39a_2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33" name="Google Shape;233;g344e220f39a_2_14"/>
          <p:cNvPicPr preferRelativeResize="0"/>
          <p:nvPr/>
        </p:nvPicPr>
        <p:blipFill rotWithShape="1">
          <a:blip r:embed="rId3">
            <a:alphaModFix/>
          </a:blip>
          <a:srcRect b="0" l="0" r="0" t="0"/>
          <a:stretch/>
        </p:blipFill>
        <p:spPr>
          <a:xfrm>
            <a:off x="5742484" y="2089394"/>
            <a:ext cx="1866900" cy="2122735"/>
          </a:xfrm>
          <a:prstGeom prst="rect">
            <a:avLst/>
          </a:prstGeom>
          <a:noFill/>
          <a:ln>
            <a:noFill/>
          </a:ln>
        </p:spPr>
      </p:pic>
      <p:sp>
        <p:nvSpPr>
          <p:cNvPr id="234" name="Google Shape;234;g344e220f39a_2_14"/>
          <p:cNvSpPr txBox="1"/>
          <p:nvPr/>
        </p:nvSpPr>
        <p:spPr>
          <a:xfrm>
            <a:off x="7190564" y="3313571"/>
            <a:ext cx="128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GNU/Linux </a:t>
            </a:r>
            <a:endParaRPr/>
          </a:p>
        </p:txBody>
      </p:sp>
      <p:sp>
        <p:nvSpPr>
          <p:cNvPr id="235" name="Google Shape;235;g344e220f39a_2_14"/>
          <p:cNvSpPr/>
          <p:nvPr/>
        </p:nvSpPr>
        <p:spPr>
          <a:xfrm>
            <a:off x="5409625" y="2039375"/>
            <a:ext cx="3063900" cy="22485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236" name="Google Shape;236;g344e220f39a_2_14"/>
          <p:cNvSpPr/>
          <p:nvPr/>
        </p:nvSpPr>
        <p:spPr>
          <a:xfrm>
            <a:off x="2288625" y="4150000"/>
            <a:ext cx="677400" cy="673800"/>
          </a:xfrm>
          <a:prstGeom prst="mathPlus">
            <a:avLst>
              <a:gd fmla="val 23520" name="adj1"/>
            </a:avLst>
          </a:prstGeom>
          <a:solidFill>
            <a:srgbClr val="4A7D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70c1eac3df_0_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243" name="Google Shape;243;g370c1eac3df_0_0"/>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244" name="Google Shape;244;g370c1eac3df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245" name="Google Shape;245;g370c1eac3df_0_0"/>
          <p:cNvPicPr preferRelativeResize="0"/>
          <p:nvPr/>
        </p:nvPicPr>
        <p:blipFill rotWithShape="1">
          <a:blip r:embed="rId3">
            <a:alphaModFix/>
          </a:blip>
          <a:srcRect b="3996" l="26301" r="26863" t="6805"/>
          <a:stretch/>
        </p:blipFill>
        <p:spPr>
          <a:xfrm>
            <a:off x="4355976" y="1700808"/>
            <a:ext cx="4104000" cy="4248000"/>
          </a:xfrm>
          <a:prstGeom prst="rect">
            <a:avLst/>
          </a:prstGeom>
          <a:noFill/>
          <a:ln>
            <a:noFill/>
          </a:ln>
        </p:spPr>
      </p:pic>
      <p:sp>
        <p:nvSpPr>
          <p:cNvPr id="246" name="Google Shape;246;g370c1eac3df_0_0"/>
          <p:cNvSpPr/>
          <p:nvPr/>
        </p:nvSpPr>
        <p:spPr>
          <a:xfrm>
            <a:off x="684024" y="2950096"/>
            <a:ext cx="2880000" cy="5040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Open source</a:t>
            </a:r>
            <a:endParaRPr/>
          </a:p>
        </p:txBody>
      </p:sp>
      <p:sp>
        <p:nvSpPr>
          <p:cNvPr id="253" name="Google Shape;253;p1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s-ES"/>
              <a:t>The distribution terms of open-source software must comply with the following criteria:</a:t>
            </a:r>
            <a:endParaRPr/>
          </a:p>
          <a:p>
            <a:pPr indent="-342900" lvl="0" marL="342900" rtl="0" algn="l">
              <a:spcBef>
                <a:spcPts val="400"/>
              </a:spcBef>
              <a:spcAft>
                <a:spcPts val="0"/>
              </a:spcAft>
              <a:buClr>
                <a:schemeClr val="dk1"/>
              </a:buClr>
              <a:buSzPts val="2000"/>
              <a:buAutoNum type="arabicPeriod"/>
            </a:pPr>
            <a:r>
              <a:rPr b="0" lang="es-ES" u="none"/>
              <a:t>Free Redistribution</a:t>
            </a:r>
            <a:endParaRPr/>
          </a:p>
          <a:p>
            <a:pPr indent="-342900" lvl="0" marL="342900" rtl="0" algn="l">
              <a:spcBef>
                <a:spcPts val="400"/>
              </a:spcBef>
              <a:spcAft>
                <a:spcPts val="0"/>
              </a:spcAft>
              <a:buClr>
                <a:schemeClr val="dk1"/>
              </a:buClr>
              <a:buSzPts val="2000"/>
              <a:buAutoNum type="arabicPeriod"/>
            </a:pPr>
            <a:r>
              <a:rPr b="0" lang="es-ES" u="none"/>
              <a:t>Source Code</a:t>
            </a:r>
            <a:endParaRPr/>
          </a:p>
          <a:p>
            <a:pPr indent="-342900" lvl="0" marL="342900" rtl="0" algn="l">
              <a:spcBef>
                <a:spcPts val="400"/>
              </a:spcBef>
              <a:spcAft>
                <a:spcPts val="0"/>
              </a:spcAft>
              <a:buClr>
                <a:schemeClr val="dk1"/>
              </a:buClr>
              <a:buSzPts val="2000"/>
              <a:buAutoNum type="arabicPeriod"/>
            </a:pPr>
            <a:r>
              <a:rPr b="0" lang="es-ES" u="none"/>
              <a:t>Derived Works</a:t>
            </a:r>
            <a:endParaRPr/>
          </a:p>
          <a:p>
            <a:pPr indent="-342900" lvl="0" marL="342900" rtl="0" algn="l">
              <a:spcBef>
                <a:spcPts val="400"/>
              </a:spcBef>
              <a:spcAft>
                <a:spcPts val="0"/>
              </a:spcAft>
              <a:buClr>
                <a:schemeClr val="dk1"/>
              </a:buClr>
              <a:buSzPts val="2000"/>
              <a:buAutoNum type="arabicPeriod"/>
            </a:pPr>
            <a:r>
              <a:rPr b="0" lang="es-ES" u="none"/>
              <a:t>Integrity of the Author’s Source Code</a:t>
            </a:r>
            <a:endParaRPr/>
          </a:p>
          <a:p>
            <a:pPr indent="-342900" lvl="0" marL="342900" rtl="0" algn="l">
              <a:spcBef>
                <a:spcPts val="400"/>
              </a:spcBef>
              <a:spcAft>
                <a:spcPts val="0"/>
              </a:spcAft>
              <a:buClr>
                <a:schemeClr val="dk1"/>
              </a:buClr>
              <a:buSzPts val="2000"/>
              <a:buAutoNum type="arabicPeriod"/>
            </a:pPr>
            <a:r>
              <a:rPr b="0" lang="es-ES" u="none"/>
              <a:t>No Discrimination Against Persons or Groups</a:t>
            </a:r>
            <a:endParaRPr/>
          </a:p>
          <a:p>
            <a:pPr indent="-342900" lvl="0" marL="342900" rtl="0" algn="l">
              <a:spcBef>
                <a:spcPts val="400"/>
              </a:spcBef>
              <a:spcAft>
                <a:spcPts val="0"/>
              </a:spcAft>
              <a:buClr>
                <a:schemeClr val="dk1"/>
              </a:buClr>
              <a:buSzPts val="2000"/>
              <a:buAutoNum type="arabicPeriod"/>
            </a:pPr>
            <a:r>
              <a:rPr b="0" lang="es-ES" u="none"/>
              <a:t>No Discrimination Against Fields of Endeavour</a:t>
            </a:r>
            <a:endParaRPr/>
          </a:p>
          <a:p>
            <a:pPr indent="-342900" lvl="0" marL="342900" rtl="0" algn="l">
              <a:spcBef>
                <a:spcPts val="400"/>
              </a:spcBef>
              <a:spcAft>
                <a:spcPts val="0"/>
              </a:spcAft>
              <a:buClr>
                <a:schemeClr val="dk1"/>
              </a:buClr>
              <a:buSzPts val="2000"/>
              <a:buAutoNum type="arabicPeriod"/>
            </a:pPr>
            <a:r>
              <a:rPr b="0" lang="es-ES" u="none"/>
              <a:t>Distribution of license</a:t>
            </a:r>
            <a:endParaRPr/>
          </a:p>
          <a:p>
            <a:pPr indent="-342900" lvl="0" marL="342900" rtl="0" algn="l">
              <a:spcBef>
                <a:spcPts val="400"/>
              </a:spcBef>
              <a:spcAft>
                <a:spcPts val="0"/>
              </a:spcAft>
              <a:buClr>
                <a:schemeClr val="dk1"/>
              </a:buClr>
              <a:buSzPts val="2000"/>
              <a:buAutoNum type="arabicPeriod"/>
            </a:pPr>
            <a:r>
              <a:rPr b="0" lang="es-ES" u="none"/>
              <a:t>License Must Not Be Specific to a Product</a:t>
            </a:r>
            <a:endParaRPr/>
          </a:p>
          <a:p>
            <a:pPr indent="-342900" lvl="0" marL="342900" rtl="0" algn="l">
              <a:spcBef>
                <a:spcPts val="400"/>
              </a:spcBef>
              <a:spcAft>
                <a:spcPts val="0"/>
              </a:spcAft>
              <a:buClr>
                <a:schemeClr val="dk1"/>
              </a:buClr>
              <a:buSzPts val="2000"/>
              <a:buAutoNum type="arabicPeriod"/>
            </a:pPr>
            <a:r>
              <a:rPr b="0" lang="es-ES" u="none"/>
              <a:t>License Must not Restrict Other Software</a:t>
            </a:r>
            <a:endParaRPr/>
          </a:p>
          <a:p>
            <a:pPr indent="-342900" lvl="0" marL="342900" rtl="0" algn="l">
              <a:spcBef>
                <a:spcPts val="400"/>
              </a:spcBef>
              <a:spcAft>
                <a:spcPts val="0"/>
              </a:spcAft>
              <a:buClr>
                <a:schemeClr val="dk1"/>
              </a:buClr>
              <a:buSzPts val="2000"/>
              <a:buAutoNum type="arabicPeriod"/>
            </a:pPr>
            <a:r>
              <a:rPr b="0" lang="es-ES" u="none"/>
              <a:t>License Must Be Technology-Neutral</a:t>
            </a:r>
            <a:endParaRPr b="0" u="none"/>
          </a:p>
        </p:txBody>
      </p:sp>
      <p:sp>
        <p:nvSpPr>
          <p:cNvPr id="254" name="Google Shape;25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55" name="Google Shape;25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Curso Análisis datos NGS</a:t>
            </a:r>
            <a:endParaRPr/>
          </a:p>
        </p:txBody>
      </p:sp>
      <p:sp>
        <p:nvSpPr>
          <p:cNvPr id="256" name="Google Shape;25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09/06/2025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70c1eac3df_0_1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263" name="Google Shape;263;g370c1eac3df_0_11"/>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264" name="Google Shape;264;g370c1eac3df_0_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265" name="Google Shape;265;g370c1eac3df_0_11"/>
          <p:cNvPicPr preferRelativeResize="0"/>
          <p:nvPr/>
        </p:nvPicPr>
        <p:blipFill rotWithShape="1">
          <a:blip r:embed="rId3">
            <a:alphaModFix/>
          </a:blip>
          <a:srcRect b="3996" l="26301" r="26863" t="6805"/>
          <a:stretch/>
        </p:blipFill>
        <p:spPr>
          <a:xfrm>
            <a:off x="4355976" y="1700808"/>
            <a:ext cx="4104000" cy="4248000"/>
          </a:xfrm>
          <a:prstGeom prst="rect">
            <a:avLst/>
          </a:prstGeom>
          <a:noFill/>
          <a:ln>
            <a:noFill/>
          </a:ln>
        </p:spPr>
      </p:pic>
      <p:sp>
        <p:nvSpPr>
          <p:cNvPr id="266" name="Google Shape;266;g370c1eac3df_0_11"/>
          <p:cNvSpPr/>
          <p:nvPr/>
        </p:nvSpPr>
        <p:spPr>
          <a:xfrm>
            <a:off x="684025" y="3407300"/>
            <a:ext cx="3183900" cy="521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Linux Distributions</a:t>
            </a:r>
            <a:endParaRPr/>
          </a:p>
        </p:txBody>
      </p:sp>
      <p:sp>
        <p:nvSpPr>
          <p:cNvPr id="273" name="Google Shape;273;p1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s-ES"/>
              <a:t>Linux Distributions</a:t>
            </a:r>
            <a:endParaRPr/>
          </a:p>
          <a:p>
            <a:pPr indent="0" lvl="0" marL="0" rtl="0" algn="l">
              <a:spcBef>
                <a:spcPts val="92"/>
              </a:spcBef>
              <a:spcAft>
                <a:spcPts val="0"/>
              </a:spcAft>
              <a:buClr>
                <a:schemeClr val="dk1"/>
              </a:buClr>
              <a:buSzPct val="100000"/>
              <a:buNone/>
            </a:pPr>
            <a:r>
              <a:t/>
            </a:r>
            <a:endParaRPr b="0" sz="500" u="none"/>
          </a:p>
          <a:p>
            <a:pPr indent="-342900" lvl="0" marL="342900" rtl="0" algn="just">
              <a:spcBef>
                <a:spcPts val="370"/>
              </a:spcBef>
              <a:spcAft>
                <a:spcPts val="0"/>
              </a:spcAft>
              <a:buClr>
                <a:schemeClr val="dk1"/>
              </a:buClr>
              <a:buSzPct val="100000"/>
              <a:buChar char="•"/>
            </a:pPr>
            <a:r>
              <a:rPr b="0" lang="es-ES" u="none"/>
              <a:t>A distro is a Linux kernel based operating system made from a software collection and sometimes a package management system. </a:t>
            </a:r>
            <a:endParaRPr/>
          </a:p>
          <a:p>
            <a:pPr indent="-342900" lvl="0" marL="342900" rtl="0" algn="just">
              <a:spcBef>
                <a:spcPts val="370"/>
              </a:spcBef>
              <a:spcAft>
                <a:spcPts val="0"/>
              </a:spcAft>
              <a:buClr>
                <a:schemeClr val="dk1"/>
              </a:buClr>
              <a:buSzPct val="100000"/>
              <a:buChar char="•"/>
            </a:pPr>
            <a:r>
              <a:rPr b="0" lang="es-ES" u="none"/>
              <a:t>There are distros for a wide variety of platforms.</a:t>
            </a:r>
            <a:endParaRPr/>
          </a:p>
          <a:p>
            <a:pPr indent="-342900" lvl="0" marL="342900" rtl="0" algn="just">
              <a:spcBef>
                <a:spcPts val="370"/>
              </a:spcBef>
              <a:spcAft>
                <a:spcPts val="0"/>
              </a:spcAft>
              <a:buClr>
                <a:schemeClr val="dk1"/>
              </a:buClr>
              <a:buSzPct val="100000"/>
              <a:buChar char="•"/>
            </a:pPr>
            <a:r>
              <a:rPr b="0" lang="es-ES" u="none"/>
              <a:t>A typical Linux distro comprises a Linux kernel, GNU tools and libraries, additional software, documentation, a window system, a window manager, and a desktop environment. </a:t>
            </a:r>
            <a:endParaRPr/>
          </a:p>
          <a:p>
            <a:pPr indent="-342900" lvl="0" marL="342900" rtl="0" algn="just">
              <a:spcBef>
                <a:spcPts val="370"/>
              </a:spcBef>
              <a:spcAft>
                <a:spcPts val="0"/>
              </a:spcAft>
              <a:buClr>
                <a:schemeClr val="dk1"/>
              </a:buClr>
              <a:buSzPct val="100000"/>
              <a:buChar char="•"/>
            </a:pPr>
            <a:r>
              <a:rPr b="0" lang="es-ES" u="none"/>
              <a:t>Most of the included software is free and open-source software made available both as compiled binaries and in source code form, allowing modifications to the original software. This means that you can see how the software works, and even modify it, which is especially useful in science, where reproducibility is key.</a:t>
            </a:r>
            <a:endParaRPr b="0" u="none"/>
          </a:p>
        </p:txBody>
      </p:sp>
      <p:sp>
        <p:nvSpPr>
          <p:cNvPr id="274" name="Google Shape;27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75" name="Google Shape;27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Curso Análisis datos NGS</a:t>
            </a:r>
            <a:endParaRPr/>
          </a:p>
        </p:txBody>
      </p:sp>
      <p:sp>
        <p:nvSpPr>
          <p:cNvPr id="276" name="Google Shape;27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09/06/2025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Linux Distributions</a:t>
            </a:r>
            <a:endParaRPr/>
          </a:p>
        </p:txBody>
      </p:sp>
      <p:sp>
        <p:nvSpPr>
          <p:cNvPr id="283" name="Google Shape;283;p14"/>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100"/>
              </a:spcBef>
              <a:spcAft>
                <a:spcPts val="0"/>
              </a:spcAft>
              <a:buClr>
                <a:schemeClr val="dk1"/>
              </a:buClr>
              <a:buSzPts val="500"/>
              <a:buNone/>
            </a:pPr>
            <a:r>
              <a:rPr lang="es-ES"/>
              <a:t>Linux distributions:</a:t>
            </a:r>
            <a:endParaRPr b="0" u="none"/>
          </a:p>
          <a:p>
            <a:pPr indent="-342900" lvl="0" marL="457200" rtl="0" algn="l">
              <a:spcBef>
                <a:spcPts val="100"/>
              </a:spcBef>
              <a:spcAft>
                <a:spcPts val="0"/>
              </a:spcAft>
              <a:buSzPts val="1800"/>
              <a:buChar char="•"/>
            </a:pPr>
            <a:r>
              <a:rPr b="0" lang="es-ES" u="none"/>
              <a:t>Ubuntu: Beginner-friendly.</a:t>
            </a:r>
            <a:endParaRPr b="0" u="none"/>
          </a:p>
          <a:p>
            <a:pPr indent="-342900" lvl="0" marL="457200" rtl="0" algn="l">
              <a:spcBef>
                <a:spcPts val="0"/>
              </a:spcBef>
              <a:spcAft>
                <a:spcPts val="0"/>
              </a:spcAft>
              <a:buSzPts val="1800"/>
              <a:buChar char="•"/>
            </a:pPr>
            <a:r>
              <a:rPr b="0" lang="es-ES" u="none"/>
              <a:t>Debian: Known for its stability.</a:t>
            </a:r>
            <a:endParaRPr b="0" u="none"/>
          </a:p>
          <a:p>
            <a:pPr indent="-342900" lvl="0" marL="457200" rtl="0" algn="l">
              <a:spcBef>
                <a:spcPts val="0"/>
              </a:spcBef>
              <a:spcAft>
                <a:spcPts val="0"/>
              </a:spcAft>
              <a:buSzPts val="1800"/>
              <a:buChar char="•"/>
            </a:pPr>
            <a:r>
              <a:rPr b="0" lang="es-ES" u="none"/>
              <a:t>Fedora: Sponsored by Red Hat, cutting-edge technology.</a:t>
            </a:r>
            <a:endParaRPr b="0" u="none"/>
          </a:p>
          <a:p>
            <a:pPr indent="-342900" lvl="0" marL="457200" rtl="0" algn="l">
              <a:spcBef>
                <a:spcPts val="0"/>
              </a:spcBef>
              <a:spcAft>
                <a:spcPts val="0"/>
              </a:spcAft>
              <a:buSzPts val="1800"/>
              <a:buChar char="•"/>
            </a:pPr>
            <a:r>
              <a:rPr b="0" lang="es-ES" u="none"/>
              <a:t>Arch Linux: Designed for advanced users, full control over system configuration.</a:t>
            </a:r>
            <a:endParaRPr b="0" u="none"/>
          </a:p>
          <a:p>
            <a:pPr indent="-342900" lvl="0" marL="457200" rtl="0" algn="l">
              <a:spcBef>
                <a:spcPts val="0"/>
              </a:spcBef>
              <a:spcAft>
                <a:spcPts val="0"/>
              </a:spcAft>
              <a:buSzPts val="1800"/>
              <a:buChar char="•"/>
            </a:pPr>
            <a:r>
              <a:rPr b="0" lang="es-ES" u="none"/>
              <a:t>CentOS / Rocky Linux / AlmaLinux: Oriented towards server environments.</a:t>
            </a:r>
            <a:endParaRPr b="0" u="none"/>
          </a:p>
        </p:txBody>
      </p:sp>
      <p:sp>
        <p:nvSpPr>
          <p:cNvPr id="284" name="Google Shape;28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70c1eac3df_0_2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Linux Distributions</a:t>
            </a:r>
            <a:endParaRPr/>
          </a:p>
        </p:txBody>
      </p:sp>
      <p:sp>
        <p:nvSpPr>
          <p:cNvPr id="291" name="Google Shape;291;g370c1eac3df_0_22"/>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“Distro” </a:t>
            </a:r>
            <a:r>
              <a:rPr b="0" lang="es-ES" u="none"/>
              <a:t>- Version Kernel + programs:</a:t>
            </a:r>
            <a:endParaRPr b="0" u="none"/>
          </a:p>
          <a:p>
            <a:pPr indent="0" lvl="0" marL="0" rtl="0" algn="l">
              <a:spcBef>
                <a:spcPts val="100"/>
              </a:spcBef>
              <a:spcAft>
                <a:spcPts val="0"/>
              </a:spcAft>
              <a:buClr>
                <a:schemeClr val="dk1"/>
              </a:buClr>
              <a:buSzPts val="500"/>
              <a:buNone/>
            </a:pPr>
            <a:r>
              <a:t/>
            </a:r>
            <a:endParaRPr b="0" u="none"/>
          </a:p>
          <a:p>
            <a:pPr indent="-342900" lvl="0" marL="457200" rtl="0" algn="l">
              <a:spcBef>
                <a:spcPts val="100"/>
              </a:spcBef>
              <a:spcAft>
                <a:spcPts val="0"/>
              </a:spcAft>
              <a:buSzPts val="1800"/>
              <a:buChar char="•"/>
            </a:pPr>
            <a:r>
              <a:rPr b="0" lang="es-ES" u="none"/>
              <a:t>Ubuntu: Beginner-friendly.</a:t>
            </a:r>
            <a:endParaRPr b="0" u="none"/>
          </a:p>
          <a:p>
            <a:pPr indent="-342900" lvl="0" marL="457200" rtl="0" algn="l">
              <a:spcBef>
                <a:spcPts val="0"/>
              </a:spcBef>
              <a:spcAft>
                <a:spcPts val="0"/>
              </a:spcAft>
              <a:buSzPts val="1800"/>
              <a:buChar char="•"/>
            </a:pPr>
            <a:r>
              <a:rPr b="0" lang="es-ES" u="none"/>
              <a:t>Debian: Known for its stability.</a:t>
            </a:r>
            <a:endParaRPr b="0" u="none"/>
          </a:p>
          <a:p>
            <a:pPr indent="-342900" lvl="0" marL="457200" rtl="0" algn="l">
              <a:spcBef>
                <a:spcPts val="0"/>
              </a:spcBef>
              <a:spcAft>
                <a:spcPts val="0"/>
              </a:spcAft>
              <a:buSzPts val="1800"/>
              <a:buChar char="•"/>
            </a:pPr>
            <a:r>
              <a:rPr b="0" lang="es-ES" u="none"/>
              <a:t>Fedora: Sponsored by Red Hat, cutting-edge technology.</a:t>
            </a:r>
            <a:endParaRPr b="0" u="none"/>
          </a:p>
          <a:p>
            <a:pPr indent="-342900" lvl="0" marL="457200" rtl="0" algn="l">
              <a:spcBef>
                <a:spcPts val="0"/>
              </a:spcBef>
              <a:spcAft>
                <a:spcPts val="0"/>
              </a:spcAft>
              <a:buSzPts val="1800"/>
              <a:buChar char="•"/>
            </a:pPr>
            <a:r>
              <a:rPr b="0" lang="es-ES" u="none"/>
              <a:t>Arch Linux: Designed for advanced users, full control over system configuration.</a:t>
            </a:r>
            <a:endParaRPr b="0" u="none"/>
          </a:p>
          <a:p>
            <a:pPr indent="-342900" lvl="0" marL="457200" rtl="0" algn="l">
              <a:spcBef>
                <a:spcPts val="0"/>
              </a:spcBef>
              <a:spcAft>
                <a:spcPts val="0"/>
              </a:spcAft>
              <a:buSzPts val="1800"/>
              <a:buChar char="•"/>
            </a:pPr>
            <a:r>
              <a:rPr lang="es-ES" u="none"/>
              <a:t>CentOS </a:t>
            </a:r>
            <a:r>
              <a:rPr b="0" lang="es-ES" u="none"/>
              <a:t>/ Rocky Linux / AlmaLinux: Oriented towards server environments.</a:t>
            </a:r>
            <a:endParaRPr b="0" u="none"/>
          </a:p>
        </p:txBody>
      </p:sp>
      <p:sp>
        <p:nvSpPr>
          <p:cNvPr id="292" name="Google Shape;292;g370c1eac3df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93" name="Google Shape;293;g370c1eac3df_0_22"/>
          <p:cNvPicPr preferRelativeResize="0"/>
          <p:nvPr/>
        </p:nvPicPr>
        <p:blipFill>
          <a:blip r:embed="rId3">
            <a:alphaModFix/>
          </a:blip>
          <a:stretch>
            <a:fillRect/>
          </a:stretch>
        </p:blipFill>
        <p:spPr>
          <a:xfrm>
            <a:off x="639050" y="5002988"/>
            <a:ext cx="3028950" cy="1514475"/>
          </a:xfrm>
          <a:prstGeom prst="rect">
            <a:avLst/>
          </a:prstGeom>
          <a:noFill/>
          <a:ln>
            <a:noFill/>
          </a:ln>
        </p:spPr>
      </p:pic>
      <p:sp>
        <p:nvSpPr>
          <p:cNvPr id="294" name="Google Shape;294;g370c1eac3df_0_22"/>
          <p:cNvSpPr txBox="1"/>
          <p:nvPr>
            <p:ph idx="1" type="body"/>
          </p:nvPr>
        </p:nvSpPr>
        <p:spPr>
          <a:xfrm>
            <a:off x="3898625" y="5426481"/>
            <a:ext cx="4165200" cy="667500"/>
          </a:xfrm>
          <a:prstGeom prst="rect">
            <a:avLst/>
          </a:prstGeom>
          <a:noFill/>
          <a:ln>
            <a:noFill/>
          </a:ln>
        </p:spPr>
        <p:txBody>
          <a:bodyPr anchorCtr="0" anchor="t" bIns="45700" lIns="91425" spcFirstLastPara="1" rIns="91425" wrap="square" tIns="45700">
            <a:normAutofit/>
          </a:bodyPr>
          <a:lstStyle/>
          <a:p>
            <a:pPr indent="0" lvl="0" marL="0" rtl="0" algn="l">
              <a:spcBef>
                <a:spcPts val="100"/>
              </a:spcBef>
              <a:spcAft>
                <a:spcPts val="0"/>
              </a:spcAft>
              <a:buNone/>
            </a:pPr>
            <a:r>
              <a:rPr lang="es-ES" sz="2400" u="none"/>
              <a:t>CentOS Stream release 8</a:t>
            </a:r>
            <a:endParaRPr sz="2400" u="non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114" name="Google Shape;114;p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a:p>
          <a:p>
            <a:pPr indent="-342900" lvl="0" marL="457200" rtl="0" algn="l">
              <a:lnSpc>
                <a:spcPct val="150000"/>
              </a:lnSpc>
              <a:spcBef>
                <a:spcPts val="0"/>
              </a:spcBef>
              <a:spcAft>
                <a:spcPts val="0"/>
              </a:spcAft>
              <a:buSzPts val="1800"/>
              <a:buAutoNum type="arabicPeriod"/>
            </a:pPr>
            <a:r>
              <a:rPr b="0" lang="es-ES" u="none"/>
              <a:t>Linux users and privileges</a:t>
            </a:r>
            <a:endParaRPr/>
          </a:p>
        </p:txBody>
      </p:sp>
      <p:sp>
        <p:nvSpPr>
          <p:cNvPr id="115" name="Google Shape;11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370c1eac3df_0_2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301" name="Google Shape;301;g370c1eac3df_0_29"/>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302" name="Google Shape;302;g370c1eac3df_0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303" name="Google Shape;303;g370c1eac3df_0_29"/>
          <p:cNvPicPr preferRelativeResize="0"/>
          <p:nvPr/>
        </p:nvPicPr>
        <p:blipFill rotWithShape="1">
          <a:blip r:embed="rId3">
            <a:alphaModFix/>
          </a:blip>
          <a:srcRect b="3996" l="26301" r="26863" t="6805"/>
          <a:stretch/>
        </p:blipFill>
        <p:spPr>
          <a:xfrm>
            <a:off x="4355976" y="1700808"/>
            <a:ext cx="4104000" cy="4248000"/>
          </a:xfrm>
          <a:prstGeom prst="rect">
            <a:avLst/>
          </a:prstGeom>
          <a:noFill/>
          <a:ln>
            <a:noFill/>
          </a:ln>
        </p:spPr>
      </p:pic>
      <p:sp>
        <p:nvSpPr>
          <p:cNvPr id="304" name="Google Shape;304;g370c1eac3df_0_29"/>
          <p:cNvSpPr/>
          <p:nvPr/>
        </p:nvSpPr>
        <p:spPr>
          <a:xfrm>
            <a:off x="684025" y="3940700"/>
            <a:ext cx="3183900" cy="521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Multi-task</a:t>
            </a:r>
            <a:endParaRPr/>
          </a:p>
        </p:txBody>
      </p:sp>
      <p:sp>
        <p:nvSpPr>
          <p:cNvPr id="311" name="Google Shape;311;p1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t/>
            </a:r>
            <a:endParaRPr/>
          </a:p>
          <a:p>
            <a:pPr indent="0" lvl="0" marL="0" rtl="0" algn="l">
              <a:spcBef>
                <a:spcPts val="400"/>
              </a:spcBef>
              <a:spcAft>
                <a:spcPts val="0"/>
              </a:spcAft>
              <a:buClr>
                <a:schemeClr val="dk1"/>
              </a:buClr>
              <a:buSzPts val="2000"/>
              <a:buNone/>
            </a:pPr>
            <a:r>
              <a:t/>
            </a:r>
            <a:endParaRPr b="0" u="none"/>
          </a:p>
        </p:txBody>
      </p:sp>
      <p:sp>
        <p:nvSpPr>
          <p:cNvPr id="312" name="Google Shape;31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multi task operating system" id="313" name="Google Shape;313;p16"/>
          <p:cNvPicPr preferRelativeResize="0"/>
          <p:nvPr/>
        </p:nvPicPr>
        <p:blipFill rotWithShape="1">
          <a:blip r:embed="rId3">
            <a:alphaModFix/>
          </a:blip>
          <a:srcRect b="0" l="0" r="0" t="0"/>
          <a:stretch/>
        </p:blipFill>
        <p:spPr>
          <a:xfrm>
            <a:off x="4067944" y="1916832"/>
            <a:ext cx="4476750" cy="3990976"/>
          </a:xfrm>
          <a:prstGeom prst="rect">
            <a:avLst/>
          </a:prstGeom>
          <a:noFill/>
          <a:ln>
            <a:noFill/>
          </a:ln>
        </p:spPr>
      </p:pic>
      <p:sp>
        <p:nvSpPr>
          <p:cNvPr id="314" name="Google Shape;314;p16"/>
          <p:cNvSpPr txBox="1"/>
          <p:nvPr/>
        </p:nvSpPr>
        <p:spPr>
          <a:xfrm>
            <a:off x="755576" y="1916650"/>
            <a:ext cx="3096344"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nsolas"/>
                <a:ea typeface="Consolas"/>
                <a:cs typeface="Consolas"/>
                <a:sym typeface="Consolas"/>
              </a:rPr>
              <a:t>A multitasking operating systems allows a user to perform more than one computer task (such as the operation of an application program) at a time. </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s-ES" sz="1800">
                <a:solidFill>
                  <a:schemeClr val="dk1"/>
                </a:solidFill>
                <a:latin typeface="Consolas"/>
                <a:ea typeface="Consolas"/>
                <a:cs typeface="Consolas"/>
                <a:sym typeface="Consolas"/>
              </a:rPr>
              <a:t>The operating system is able to keep track of where you are in these tasks and go from one to the other without losing information.</a:t>
            </a:r>
            <a:endParaRPr sz="1800">
              <a:solidFill>
                <a:schemeClr val="dk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370c1eac3df_0_3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321" name="Google Shape;321;g370c1eac3df_0_39"/>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322" name="Google Shape;322;g370c1eac3df_0_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323" name="Google Shape;323;g370c1eac3df_0_39"/>
          <p:cNvPicPr preferRelativeResize="0"/>
          <p:nvPr/>
        </p:nvPicPr>
        <p:blipFill rotWithShape="1">
          <a:blip r:embed="rId3">
            <a:alphaModFix/>
          </a:blip>
          <a:srcRect b="3996" l="26301" r="26863" t="6805"/>
          <a:stretch/>
        </p:blipFill>
        <p:spPr>
          <a:xfrm>
            <a:off x="4355976" y="1700808"/>
            <a:ext cx="4104000" cy="4248000"/>
          </a:xfrm>
          <a:prstGeom prst="rect">
            <a:avLst/>
          </a:prstGeom>
          <a:noFill/>
          <a:ln>
            <a:noFill/>
          </a:ln>
        </p:spPr>
      </p:pic>
      <p:sp>
        <p:nvSpPr>
          <p:cNvPr id="324" name="Google Shape;324;g370c1eac3df_0_39"/>
          <p:cNvSpPr/>
          <p:nvPr/>
        </p:nvSpPr>
        <p:spPr>
          <a:xfrm>
            <a:off x="684025" y="4474100"/>
            <a:ext cx="3183900" cy="521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 Multi-user</a:t>
            </a:r>
            <a:endParaRPr/>
          </a:p>
        </p:txBody>
      </p:sp>
      <p:sp>
        <p:nvSpPr>
          <p:cNvPr id="331" name="Google Shape;331;p18"/>
          <p:cNvSpPr txBox="1"/>
          <p:nvPr>
            <p:ph idx="1" type="body"/>
          </p:nvPr>
        </p:nvSpPr>
        <p:spPr>
          <a:xfrm>
            <a:off x="395536" y="2060848"/>
            <a:ext cx="3394719" cy="4209331"/>
          </a:xfrm>
          <a:prstGeom prst="rect">
            <a:avLst/>
          </a:prstGeom>
          <a:noFill/>
          <a:ln>
            <a:noFill/>
          </a:ln>
        </p:spPr>
        <p:txBody>
          <a:bodyPr anchorCtr="0" anchor="t" bIns="45700" lIns="91425" spcFirstLastPara="1" rIns="91425" wrap="square" tIns="45700">
            <a:normAutofit lnSpcReduction="20000"/>
          </a:bodyPr>
          <a:lstStyle/>
          <a:p>
            <a:pPr indent="-352425" lvl="0" marL="342900" rtl="0" algn="l">
              <a:spcBef>
                <a:spcPts val="0"/>
              </a:spcBef>
              <a:spcAft>
                <a:spcPts val="0"/>
              </a:spcAft>
              <a:buClr>
                <a:schemeClr val="dk1"/>
              </a:buClr>
              <a:buSzPts val="2000"/>
              <a:buChar char="•"/>
            </a:pPr>
            <a:r>
              <a:rPr b="0" lang="es-ES" u="none"/>
              <a:t>A multi-user operating system is software that allows access by multiple users of a computer.</a:t>
            </a:r>
            <a:endParaRPr/>
          </a:p>
          <a:p>
            <a:pPr indent="-225425" lvl="0" marL="342900" rtl="0" algn="l">
              <a:spcBef>
                <a:spcPts val="370"/>
              </a:spcBef>
              <a:spcAft>
                <a:spcPts val="0"/>
              </a:spcAft>
              <a:buClr>
                <a:schemeClr val="dk1"/>
              </a:buClr>
              <a:buSzPts val="2000"/>
              <a:buNone/>
            </a:pPr>
            <a:r>
              <a:t/>
            </a:r>
            <a:endParaRPr b="0" u="none"/>
          </a:p>
          <a:p>
            <a:pPr indent="-352425" lvl="0" marL="342900" rtl="0" algn="l">
              <a:spcBef>
                <a:spcPts val="370"/>
              </a:spcBef>
              <a:spcAft>
                <a:spcPts val="0"/>
              </a:spcAft>
              <a:buClr>
                <a:schemeClr val="dk1"/>
              </a:buClr>
              <a:buSzPts val="2000"/>
              <a:buChar char="•"/>
            </a:pPr>
            <a:r>
              <a:rPr b="0" lang="es-ES" u="none"/>
              <a:t>An example is a server where multiple remote users have access (such as via a serial port or Secure Shell) to the Unix shell prompt at the same time.</a:t>
            </a:r>
            <a:endParaRPr b="0" u="none"/>
          </a:p>
        </p:txBody>
      </p:sp>
      <p:sp>
        <p:nvSpPr>
          <p:cNvPr id="332" name="Google Shape;3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multi user operating system" id="333" name="Google Shape;333;p18"/>
          <p:cNvPicPr preferRelativeResize="0"/>
          <p:nvPr/>
        </p:nvPicPr>
        <p:blipFill rotWithShape="1">
          <a:blip r:embed="rId3">
            <a:alphaModFix/>
          </a:blip>
          <a:srcRect b="0" l="0" r="0" t="0"/>
          <a:stretch/>
        </p:blipFill>
        <p:spPr>
          <a:xfrm>
            <a:off x="3995935" y="2636912"/>
            <a:ext cx="4756203" cy="28083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70c1eac3df_0_4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340" name="Google Shape;340;g370c1eac3df_0_48"/>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341" name="Google Shape;341;g370c1eac3df_0_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42" name="Google Shape;342;g370c1eac3df_0_48"/>
          <p:cNvSpPr/>
          <p:nvPr/>
        </p:nvSpPr>
        <p:spPr>
          <a:xfrm>
            <a:off x="457200" y="2338150"/>
            <a:ext cx="3097800" cy="506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349" name="Google Shape;349;p23"/>
          <p:cNvSpPr txBox="1"/>
          <p:nvPr>
            <p:ph idx="1" type="body"/>
          </p:nvPr>
        </p:nvSpPr>
        <p:spPr>
          <a:xfrm>
            <a:off x="601216" y="1916832"/>
            <a:ext cx="50508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Basic structure of an OS:</a:t>
            </a:r>
            <a:endParaRPr/>
          </a:p>
          <a:p>
            <a:pPr indent="0" lvl="0" marL="0" rtl="0" algn="l">
              <a:spcBef>
                <a:spcPts val="400"/>
              </a:spcBef>
              <a:spcAft>
                <a:spcPts val="0"/>
              </a:spcAft>
              <a:buClr>
                <a:schemeClr val="dk1"/>
              </a:buClr>
              <a:buSzPts val="2000"/>
              <a:buNone/>
            </a:pPr>
            <a:r>
              <a:t/>
            </a:r>
            <a:endParaRPr b="0" u="none"/>
          </a:p>
        </p:txBody>
      </p:sp>
      <p:sp>
        <p:nvSpPr>
          <p:cNvPr id="350" name="Google Shape;35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351" name="Google Shape;351;p23"/>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352" name="Google Shape;352;p23"/>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353" name="Google Shape;353;p23"/>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354" name="Google Shape;354;p23"/>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355" name="Google Shape;355;p23"/>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3"/>
          <p:cNvSpPr/>
          <p:nvPr/>
        </p:nvSpPr>
        <p:spPr>
          <a:xfrm>
            <a:off x="601216" y="4553880"/>
            <a:ext cx="2062572" cy="103536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Linux File System</a:t>
            </a:r>
            <a:endParaRPr/>
          </a:p>
        </p:txBody>
      </p:sp>
      <p:sp>
        <p:nvSpPr>
          <p:cNvPr id="363" name="Google Shape;363;p24"/>
          <p:cNvSpPr txBox="1"/>
          <p:nvPr>
            <p:ph idx="1" type="body"/>
          </p:nvPr>
        </p:nvSpPr>
        <p:spPr>
          <a:xfrm>
            <a:off x="457200" y="1916832"/>
            <a:ext cx="86868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364" name="Google Shape;36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65" name="Google Shape;365;p24"/>
          <p:cNvSpPr/>
          <p:nvPr/>
        </p:nvSpPr>
        <p:spPr>
          <a:xfrm>
            <a:off x="457200" y="1880950"/>
            <a:ext cx="3097800" cy="506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370c1eac3df_0_5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2.1. Linux File System Features</a:t>
            </a:r>
            <a:endParaRPr/>
          </a:p>
        </p:txBody>
      </p:sp>
      <p:sp>
        <p:nvSpPr>
          <p:cNvPr id="372" name="Google Shape;372;g370c1eac3df_0_56"/>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l">
              <a:lnSpc>
                <a:spcPct val="150000"/>
              </a:lnSpc>
              <a:spcBef>
                <a:spcPts val="400"/>
              </a:spcBef>
              <a:spcAft>
                <a:spcPts val="0"/>
              </a:spcAft>
              <a:buNone/>
            </a:pPr>
            <a:r>
              <a:rPr b="0" lang="es-ES" u="none"/>
              <a:t>The file system is what gives structure to the data. It </a:t>
            </a:r>
            <a:r>
              <a:rPr lang="es-ES"/>
              <a:t>allows</a:t>
            </a:r>
            <a:r>
              <a:rPr b="0" lang="es-ES" u="none"/>
              <a:t>:</a:t>
            </a:r>
            <a:endParaRPr b="0" u="none"/>
          </a:p>
          <a:p>
            <a:pPr indent="-295275" lvl="0" marL="342900" rtl="0" algn="l">
              <a:lnSpc>
                <a:spcPct val="150000"/>
              </a:lnSpc>
              <a:spcBef>
                <a:spcPts val="400"/>
              </a:spcBef>
              <a:spcAft>
                <a:spcPts val="0"/>
              </a:spcAft>
              <a:buClr>
                <a:schemeClr val="dk1"/>
              </a:buClr>
              <a:buSzPct val="100000"/>
              <a:buChar char="•"/>
            </a:pPr>
            <a:r>
              <a:rPr b="0" lang="es-ES" u="none"/>
              <a:t>Storing files and folders in an organized way.</a:t>
            </a:r>
            <a:endParaRPr b="0" u="none"/>
          </a:p>
          <a:p>
            <a:pPr indent="-295275" lvl="0" marL="342900" rtl="0" algn="l">
              <a:lnSpc>
                <a:spcPct val="150000"/>
              </a:lnSpc>
              <a:spcBef>
                <a:spcPts val="400"/>
              </a:spcBef>
              <a:spcAft>
                <a:spcPts val="0"/>
              </a:spcAft>
              <a:buClr>
                <a:schemeClr val="dk1"/>
              </a:buClr>
              <a:buSzPct val="100000"/>
              <a:buChar char="•"/>
            </a:pPr>
            <a:r>
              <a:rPr b="0" lang="es-ES" u="none"/>
              <a:t>Accessing them by name, path, and permissions.</a:t>
            </a:r>
            <a:endParaRPr b="0" u="none"/>
          </a:p>
          <a:p>
            <a:pPr indent="-295275" lvl="0" marL="342900" rtl="0" algn="l">
              <a:lnSpc>
                <a:spcPct val="150000"/>
              </a:lnSpc>
              <a:spcBef>
                <a:spcPts val="400"/>
              </a:spcBef>
              <a:spcAft>
                <a:spcPts val="0"/>
              </a:spcAft>
              <a:buClr>
                <a:schemeClr val="dk1"/>
              </a:buClr>
              <a:buSzPct val="100000"/>
              <a:buChar char="•"/>
            </a:pPr>
            <a:r>
              <a:rPr b="0" lang="es-ES" u="none"/>
              <a:t>Controlling who can read, modify, or execute each file.</a:t>
            </a:r>
            <a:endParaRPr b="0" u="none"/>
          </a:p>
          <a:p>
            <a:pPr indent="0" lvl="0" marL="0" rtl="0" algn="l">
              <a:lnSpc>
                <a:spcPct val="150000"/>
              </a:lnSpc>
              <a:spcBef>
                <a:spcPts val="400"/>
              </a:spcBef>
              <a:spcAft>
                <a:spcPts val="0"/>
              </a:spcAft>
              <a:buNone/>
            </a:pPr>
            <a:r>
              <a:rPr b="0" lang="es-ES" u="none"/>
              <a:t>When you </a:t>
            </a:r>
            <a:r>
              <a:rPr lang="es-ES"/>
              <a:t>save a file</a:t>
            </a:r>
            <a:r>
              <a:rPr b="0" lang="es-ES" u="none"/>
              <a:t> the file system:</a:t>
            </a:r>
            <a:endParaRPr b="0" u="none"/>
          </a:p>
          <a:p>
            <a:pPr indent="-295275" lvl="0" marL="342900" rtl="0" algn="l">
              <a:lnSpc>
                <a:spcPct val="150000"/>
              </a:lnSpc>
              <a:spcBef>
                <a:spcPts val="400"/>
              </a:spcBef>
              <a:spcAft>
                <a:spcPts val="0"/>
              </a:spcAft>
              <a:buClr>
                <a:schemeClr val="dk1"/>
              </a:buClr>
              <a:buSzPct val="100000"/>
              <a:buChar char="•"/>
            </a:pPr>
            <a:r>
              <a:rPr b="0" lang="es-ES" u="none"/>
              <a:t>Divides it into physical blocks stored on the disk.</a:t>
            </a:r>
            <a:endParaRPr b="0" u="none"/>
          </a:p>
          <a:p>
            <a:pPr indent="-295275" lvl="0" marL="342900" rtl="0" algn="l">
              <a:lnSpc>
                <a:spcPct val="150000"/>
              </a:lnSpc>
              <a:spcBef>
                <a:spcPts val="400"/>
              </a:spcBef>
              <a:spcAft>
                <a:spcPts val="0"/>
              </a:spcAft>
              <a:buClr>
                <a:schemeClr val="dk1"/>
              </a:buClr>
              <a:buSzPct val="100000"/>
              <a:buChar char="•"/>
            </a:pPr>
            <a:r>
              <a:rPr b="0" lang="es-ES" u="none"/>
              <a:t>Associates metadata (name, date, permissions, size, owner).</a:t>
            </a:r>
            <a:endParaRPr b="0" u="none"/>
          </a:p>
          <a:p>
            <a:pPr indent="-295275" lvl="0" marL="342900" rtl="0" algn="l">
              <a:lnSpc>
                <a:spcPct val="150000"/>
              </a:lnSpc>
              <a:spcBef>
                <a:spcPts val="400"/>
              </a:spcBef>
              <a:spcAft>
                <a:spcPts val="0"/>
              </a:spcAft>
              <a:buClr>
                <a:schemeClr val="dk1"/>
              </a:buClr>
              <a:buSzPct val="100000"/>
              <a:buChar char="•"/>
            </a:pPr>
            <a:r>
              <a:rPr b="0" lang="es-ES" u="none"/>
              <a:t>Places it in a folder hierarchy to make it easier to locate.</a:t>
            </a:r>
            <a:endParaRPr b="0" u="none"/>
          </a:p>
          <a:p>
            <a:pPr indent="0" lvl="0" marL="0" rtl="0" algn="l">
              <a:lnSpc>
                <a:spcPct val="150000"/>
              </a:lnSpc>
              <a:spcBef>
                <a:spcPts val="400"/>
              </a:spcBef>
              <a:spcAft>
                <a:spcPts val="0"/>
              </a:spcAft>
              <a:buNone/>
            </a:pPr>
            <a:r>
              <a:rPr b="0" lang="es-ES" u="none"/>
              <a:t>It also </a:t>
            </a:r>
            <a:r>
              <a:rPr lang="es-ES"/>
              <a:t>manages</a:t>
            </a:r>
            <a:r>
              <a:rPr b="0" lang="es-ES" u="none"/>
              <a:t>:</a:t>
            </a:r>
            <a:endParaRPr b="0" u="none"/>
          </a:p>
          <a:p>
            <a:pPr indent="-295275" lvl="0" marL="342900" rtl="0" algn="l">
              <a:lnSpc>
                <a:spcPct val="150000"/>
              </a:lnSpc>
              <a:spcBef>
                <a:spcPts val="400"/>
              </a:spcBef>
              <a:spcAft>
                <a:spcPts val="0"/>
              </a:spcAft>
              <a:buClr>
                <a:schemeClr val="dk1"/>
              </a:buClr>
              <a:buSzPct val="100000"/>
              <a:buChar char="•"/>
            </a:pPr>
            <a:r>
              <a:rPr b="0" lang="es-ES" u="none"/>
              <a:t>Permissions and ownership</a:t>
            </a:r>
            <a:endParaRPr b="0" u="none"/>
          </a:p>
          <a:p>
            <a:pPr indent="-295275" lvl="0" marL="342900" rtl="0" algn="l">
              <a:lnSpc>
                <a:spcPct val="150000"/>
              </a:lnSpc>
              <a:spcBef>
                <a:spcPts val="400"/>
              </a:spcBef>
              <a:spcAft>
                <a:spcPts val="0"/>
              </a:spcAft>
              <a:buClr>
                <a:schemeClr val="dk1"/>
              </a:buClr>
              <a:buSzPct val="100000"/>
              <a:buChar char="•"/>
            </a:pPr>
            <a:r>
              <a:rPr b="0" lang="es-ES" u="none"/>
              <a:t>Access/modification times</a:t>
            </a:r>
            <a:endParaRPr b="0" u="none"/>
          </a:p>
          <a:p>
            <a:pPr indent="-295275" lvl="0" marL="342900" rtl="0" algn="l">
              <a:lnSpc>
                <a:spcPct val="150000"/>
              </a:lnSpc>
              <a:spcBef>
                <a:spcPts val="400"/>
              </a:spcBef>
              <a:spcAft>
                <a:spcPts val="0"/>
              </a:spcAft>
              <a:buClr>
                <a:schemeClr val="dk1"/>
              </a:buClr>
              <a:buSzPct val="100000"/>
              <a:buChar char="•"/>
            </a:pPr>
            <a:r>
              <a:rPr b="0" lang="es-ES" u="none"/>
              <a:t>Free and used disk space</a:t>
            </a:r>
            <a:endParaRPr b="0" u="none"/>
          </a:p>
          <a:p>
            <a:pPr indent="-295275" lvl="0" marL="342900" rtl="0" algn="l">
              <a:lnSpc>
                <a:spcPct val="150000"/>
              </a:lnSpc>
              <a:spcBef>
                <a:spcPts val="400"/>
              </a:spcBef>
              <a:spcAft>
                <a:spcPts val="0"/>
              </a:spcAft>
              <a:buClr>
                <a:schemeClr val="dk1"/>
              </a:buClr>
              <a:buSzPct val="100000"/>
              <a:buChar char="•"/>
            </a:pPr>
            <a:r>
              <a:rPr b="0" lang="es-ES" u="none"/>
              <a:t>Integrity and error recovery</a:t>
            </a:r>
            <a:endParaRPr b="0" u="none"/>
          </a:p>
        </p:txBody>
      </p:sp>
      <p:sp>
        <p:nvSpPr>
          <p:cNvPr id="373" name="Google Shape;373;g370c1eac3df_0_5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344e220f39a_2_3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2.1. Linux File System Features</a:t>
            </a:r>
            <a:endParaRPr/>
          </a:p>
        </p:txBody>
      </p:sp>
      <p:sp>
        <p:nvSpPr>
          <p:cNvPr id="380" name="Google Shape;380;g344e220f39a_2_35"/>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b="0" lang="es-ES" u="none"/>
              <a:t>Root directory (/)</a:t>
            </a:r>
            <a:endParaRPr/>
          </a:p>
          <a:p>
            <a:pPr indent="-342900" lvl="0" marL="342900" rtl="0" algn="l">
              <a:lnSpc>
                <a:spcPct val="150000"/>
              </a:lnSpc>
              <a:spcBef>
                <a:spcPts val="400"/>
              </a:spcBef>
              <a:spcAft>
                <a:spcPts val="0"/>
              </a:spcAft>
              <a:buClr>
                <a:schemeClr val="dk1"/>
              </a:buClr>
              <a:buSzPts val="2000"/>
              <a:buChar char="•"/>
            </a:pPr>
            <a:r>
              <a:rPr b="0" lang="es-ES" u="none"/>
              <a:t>Everything is a File (devices, directories, and processes)</a:t>
            </a:r>
            <a:endParaRPr/>
          </a:p>
          <a:p>
            <a:pPr indent="-342900" lvl="0" marL="342900" rtl="0" algn="l">
              <a:lnSpc>
                <a:spcPct val="150000"/>
              </a:lnSpc>
              <a:spcBef>
                <a:spcPts val="400"/>
              </a:spcBef>
              <a:spcAft>
                <a:spcPts val="0"/>
              </a:spcAft>
              <a:buClr>
                <a:schemeClr val="dk1"/>
              </a:buClr>
              <a:buSzPts val="2000"/>
              <a:buChar char="•"/>
            </a:pPr>
            <a:r>
              <a:rPr b="0" lang="es-ES" u="none"/>
              <a:t>Specifying Paths</a:t>
            </a:r>
            <a:endParaRPr/>
          </a:p>
          <a:p>
            <a:pPr indent="-342900" lvl="0" marL="342900" rtl="0" algn="l">
              <a:lnSpc>
                <a:spcPct val="150000"/>
              </a:lnSpc>
              <a:spcBef>
                <a:spcPts val="400"/>
              </a:spcBef>
              <a:spcAft>
                <a:spcPts val="0"/>
              </a:spcAft>
              <a:buClr>
                <a:schemeClr val="dk1"/>
              </a:buClr>
              <a:buSzPts val="2000"/>
              <a:buChar char="•"/>
            </a:pPr>
            <a:r>
              <a:rPr b="0" lang="es-ES" u="none"/>
              <a:t>Case-Sensitive</a:t>
            </a:r>
            <a:endParaRPr/>
          </a:p>
          <a:p>
            <a:pPr indent="-342900" lvl="0" marL="342900" rtl="0" algn="l">
              <a:lnSpc>
                <a:spcPct val="150000"/>
              </a:lnSpc>
              <a:spcBef>
                <a:spcPts val="400"/>
              </a:spcBef>
              <a:spcAft>
                <a:spcPts val="0"/>
              </a:spcAft>
              <a:buClr>
                <a:schemeClr val="dk1"/>
              </a:buClr>
              <a:buSzPts val="2000"/>
              <a:buChar char="•"/>
            </a:pPr>
            <a:r>
              <a:rPr b="0" lang="es-ES" u="none"/>
              <a:t>File Extensions and Hidden Files</a:t>
            </a:r>
            <a:endParaRPr/>
          </a:p>
        </p:txBody>
      </p:sp>
      <p:sp>
        <p:nvSpPr>
          <p:cNvPr id="381" name="Google Shape;381;g344e220f39a_2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370c1eac3df_0_7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Linux File System</a:t>
            </a:r>
            <a:endParaRPr/>
          </a:p>
        </p:txBody>
      </p:sp>
      <p:sp>
        <p:nvSpPr>
          <p:cNvPr id="388" name="Google Shape;388;g370c1eac3df_0_75"/>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389" name="Google Shape;389;g370c1eac3df_0_7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90" name="Google Shape;390;g370c1eac3df_0_75"/>
          <p:cNvSpPr/>
          <p:nvPr/>
        </p:nvSpPr>
        <p:spPr>
          <a:xfrm>
            <a:off x="457200" y="2338150"/>
            <a:ext cx="3097800" cy="506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122" name="Google Shape;122;p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123" name="Google Shape;12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24" name="Google Shape;124;p3"/>
          <p:cNvSpPr/>
          <p:nvPr/>
        </p:nvSpPr>
        <p:spPr>
          <a:xfrm>
            <a:off x="457200" y="1883296"/>
            <a:ext cx="2026500" cy="5040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descr="Resultado de imagen de linux file system" id="396" name="Google Shape;396;p25"/>
          <p:cNvPicPr preferRelativeResize="0"/>
          <p:nvPr/>
        </p:nvPicPr>
        <p:blipFill rotWithShape="1">
          <a:blip r:embed="rId3">
            <a:alphaModFix/>
          </a:blip>
          <a:srcRect b="0" l="0" r="0" t="0"/>
          <a:stretch/>
        </p:blipFill>
        <p:spPr>
          <a:xfrm>
            <a:off x="395535" y="1700808"/>
            <a:ext cx="8490737" cy="4680520"/>
          </a:xfrm>
          <a:prstGeom prst="rect">
            <a:avLst/>
          </a:prstGeom>
          <a:noFill/>
          <a:ln>
            <a:noFill/>
          </a:ln>
        </p:spPr>
      </p:pic>
      <p:sp>
        <p:nvSpPr>
          <p:cNvPr id="397" name="Google Shape;397;p2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2.2. Linux File System Structure</a:t>
            </a:r>
            <a:endParaRPr/>
          </a:p>
        </p:txBody>
      </p:sp>
      <p:sp>
        <p:nvSpPr>
          <p:cNvPr id="398" name="Google Shape;39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04" name="Google Shape;404;p2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2.2. Linux File System Structure</a:t>
            </a:r>
            <a:endParaRPr/>
          </a:p>
        </p:txBody>
      </p:sp>
      <p:sp>
        <p:nvSpPr>
          <p:cNvPr id="405" name="Google Shape;405;p26"/>
          <p:cNvSpPr/>
          <p:nvPr/>
        </p:nvSpPr>
        <p:spPr>
          <a:xfrm>
            <a:off x="3581400" y="2209800"/>
            <a:ext cx="3733800" cy="5334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User data directory</a:t>
            </a:r>
            <a:endParaRPr/>
          </a:p>
        </p:txBody>
      </p:sp>
      <p:sp>
        <p:nvSpPr>
          <p:cNvPr id="406" name="Google Shape;406;p26"/>
          <p:cNvSpPr/>
          <p:nvPr/>
        </p:nvSpPr>
        <p:spPr>
          <a:xfrm>
            <a:off x="3576118" y="2971800"/>
            <a:ext cx="3967681" cy="901771"/>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Or /media, directory where external disks are mounted.</a:t>
            </a:r>
            <a:endParaRPr/>
          </a:p>
        </p:txBody>
      </p:sp>
      <p:sp>
        <p:nvSpPr>
          <p:cNvPr id="407" name="Google Shape;407;p26"/>
          <p:cNvSpPr/>
          <p:nvPr/>
        </p:nvSpPr>
        <p:spPr>
          <a:xfrm>
            <a:off x="3576118" y="4099092"/>
            <a:ext cx="4120081" cy="134613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Directory containing additional software. In our case is where bioinformatic software is installed.</a:t>
            </a:r>
            <a:endParaRPr/>
          </a:p>
        </p:txBody>
      </p:sp>
      <p:cxnSp>
        <p:nvCxnSpPr>
          <p:cNvPr id="408" name="Google Shape;408;p26"/>
          <p:cNvCxnSpPr/>
          <p:nvPr/>
        </p:nvCxnSpPr>
        <p:spPr>
          <a:xfrm rot="10800000">
            <a:off x="2590920" y="2438548"/>
            <a:ext cx="985200" cy="104700"/>
          </a:xfrm>
          <a:prstGeom prst="bentConnector3">
            <a:avLst>
              <a:gd fmla="val 50000" name="adj1"/>
            </a:avLst>
          </a:prstGeom>
          <a:noFill/>
          <a:ln cap="flat" cmpd="sng" w="28575">
            <a:solidFill>
              <a:schemeClr val="dk1"/>
            </a:solidFill>
            <a:prstDash val="solid"/>
            <a:round/>
            <a:headEnd len="med" w="med" type="oval"/>
            <a:tailEnd len="med" w="med" type="triangle"/>
          </a:ln>
        </p:spPr>
      </p:cxnSp>
      <p:cxnSp>
        <p:nvCxnSpPr>
          <p:cNvPr id="409" name="Google Shape;409;p26"/>
          <p:cNvCxnSpPr>
            <a:stCxn id="406" idx="1"/>
          </p:cNvCxnSpPr>
          <p:nvPr/>
        </p:nvCxnSpPr>
        <p:spPr>
          <a:xfrm flipH="1">
            <a:off x="2590918" y="3422686"/>
            <a:ext cx="985200" cy="184200"/>
          </a:xfrm>
          <a:prstGeom prst="bentConnector3">
            <a:avLst>
              <a:gd fmla="val 50000" name="adj1"/>
            </a:avLst>
          </a:prstGeom>
          <a:noFill/>
          <a:ln cap="flat" cmpd="sng" w="28575">
            <a:solidFill>
              <a:schemeClr val="dk1"/>
            </a:solidFill>
            <a:prstDash val="solid"/>
            <a:round/>
            <a:headEnd len="med" w="med" type="oval"/>
            <a:tailEnd len="med" w="med" type="triangle"/>
          </a:ln>
        </p:spPr>
      </p:cxnSp>
      <p:cxnSp>
        <p:nvCxnSpPr>
          <p:cNvPr id="410" name="Google Shape;410;p26"/>
          <p:cNvCxnSpPr/>
          <p:nvPr/>
        </p:nvCxnSpPr>
        <p:spPr>
          <a:xfrm rot="10800000">
            <a:off x="2590919" y="4191000"/>
            <a:ext cx="985200" cy="228600"/>
          </a:xfrm>
          <a:prstGeom prst="bentConnector3">
            <a:avLst>
              <a:gd fmla="val 50000" name="adj1"/>
            </a:avLst>
          </a:prstGeom>
          <a:noFill/>
          <a:ln cap="flat" cmpd="sng" w="28575">
            <a:solidFill>
              <a:schemeClr val="dk1"/>
            </a:solidFill>
            <a:prstDash val="solid"/>
            <a:round/>
            <a:headEnd len="med" w="med" type="oval"/>
            <a:tailEnd len="med" w="med" type="triangle"/>
          </a:ln>
        </p:spPr>
      </p:cxnSp>
      <p:pic>
        <p:nvPicPr>
          <p:cNvPr descr="Resultado de imagen de linux file system" id="411" name="Google Shape;411;p26"/>
          <p:cNvPicPr preferRelativeResize="0"/>
          <p:nvPr/>
        </p:nvPicPr>
        <p:blipFill rotWithShape="1">
          <a:blip r:embed="rId3">
            <a:alphaModFix/>
          </a:blip>
          <a:srcRect b="14881" l="83112" r="0" t="23817"/>
          <a:stretch/>
        </p:blipFill>
        <p:spPr>
          <a:xfrm>
            <a:off x="895916" y="2183244"/>
            <a:ext cx="1689602" cy="338065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370c1eac3df_0_8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Linux File System</a:t>
            </a:r>
            <a:endParaRPr/>
          </a:p>
        </p:txBody>
      </p:sp>
      <p:sp>
        <p:nvSpPr>
          <p:cNvPr id="418" name="Google Shape;418;g370c1eac3df_0_83"/>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419" name="Google Shape;419;g370c1eac3df_0_8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20" name="Google Shape;420;g370c1eac3df_0_83"/>
          <p:cNvSpPr/>
          <p:nvPr/>
        </p:nvSpPr>
        <p:spPr>
          <a:xfrm>
            <a:off x="457200" y="28715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2.3. Linux File System </a:t>
            </a:r>
            <a:r>
              <a:rPr lang="es-ES"/>
              <a:t>Comparison</a:t>
            </a:r>
            <a:endParaRPr/>
          </a:p>
        </p:txBody>
      </p:sp>
      <p:sp>
        <p:nvSpPr>
          <p:cNvPr id="427" name="Google Shape;427;p27"/>
          <p:cNvSpPr txBox="1"/>
          <p:nvPr>
            <p:ph idx="1" type="body"/>
          </p:nvPr>
        </p:nvSpPr>
        <p:spPr>
          <a:xfrm>
            <a:off x="457200" y="2099989"/>
            <a:ext cx="2746648" cy="420933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Char char="•"/>
            </a:pPr>
            <a:r>
              <a:rPr b="0" lang="es-ES" u="none"/>
              <a:t>Everything “hangs” from root</a:t>
            </a:r>
            <a:endParaRPr/>
          </a:p>
          <a:p>
            <a:pPr indent="0" lvl="0" marL="0" rtl="0" algn="l">
              <a:spcBef>
                <a:spcPts val="200"/>
              </a:spcBef>
              <a:spcAft>
                <a:spcPts val="0"/>
              </a:spcAft>
              <a:buClr>
                <a:schemeClr val="dk1"/>
              </a:buClr>
              <a:buSzPts val="1000"/>
              <a:buNone/>
            </a:pPr>
            <a:r>
              <a:t/>
            </a:r>
            <a:endParaRPr b="0" sz="1000" u="none"/>
          </a:p>
          <a:p>
            <a:pPr indent="-342900" lvl="0" marL="342900" rtl="0" algn="l">
              <a:spcBef>
                <a:spcPts val="400"/>
              </a:spcBef>
              <a:spcAft>
                <a:spcPts val="0"/>
              </a:spcAft>
              <a:buClr>
                <a:schemeClr val="dk1"/>
              </a:buClr>
              <a:buSzPts val="2000"/>
              <a:buChar char="•"/>
            </a:pPr>
            <a:r>
              <a:rPr b="0" lang="es-ES" u="none"/>
              <a:t>Files are classified by type / role instead of unit location</a:t>
            </a:r>
            <a:endParaRPr/>
          </a:p>
          <a:p>
            <a:pPr indent="0" lvl="0" marL="0" rtl="0" algn="l">
              <a:spcBef>
                <a:spcPts val="200"/>
              </a:spcBef>
              <a:spcAft>
                <a:spcPts val="0"/>
              </a:spcAft>
              <a:buClr>
                <a:schemeClr val="dk1"/>
              </a:buClr>
              <a:buSzPts val="1000"/>
              <a:buNone/>
            </a:pPr>
            <a:r>
              <a:t/>
            </a:r>
            <a:endParaRPr b="0" sz="1000" u="none"/>
          </a:p>
          <a:p>
            <a:pPr indent="-342900" lvl="0" marL="342900" rtl="0" algn="l">
              <a:spcBef>
                <a:spcPts val="400"/>
              </a:spcBef>
              <a:spcAft>
                <a:spcPts val="0"/>
              </a:spcAft>
              <a:buClr>
                <a:schemeClr val="dk1"/>
              </a:buClr>
              <a:buSzPts val="2000"/>
              <a:buChar char="•"/>
            </a:pPr>
            <a:r>
              <a:rPr b="0" lang="es-ES" u="none"/>
              <a:t>Files locations in disks are invisible for users</a:t>
            </a:r>
            <a:endParaRPr/>
          </a:p>
          <a:p>
            <a:pPr indent="0" lvl="0" marL="0" rtl="0" algn="l">
              <a:spcBef>
                <a:spcPts val="400"/>
              </a:spcBef>
              <a:spcAft>
                <a:spcPts val="0"/>
              </a:spcAft>
              <a:buClr>
                <a:schemeClr val="dk1"/>
              </a:buClr>
              <a:buSzPts val="2000"/>
              <a:buNone/>
            </a:pPr>
            <a:r>
              <a:t/>
            </a:r>
            <a:endParaRPr b="0" u="none"/>
          </a:p>
        </p:txBody>
      </p:sp>
      <p:sp>
        <p:nvSpPr>
          <p:cNvPr id="428" name="Google Shape;42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linux  windows file system" id="429" name="Google Shape;429;p27"/>
          <p:cNvPicPr preferRelativeResize="0"/>
          <p:nvPr/>
        </p:nvPicPr>
        <p:blipFill rotWithShape="1">
          <a:blip r:embed="rId3">
            <a:alphaModFix/>
          </a:blip>
          <a:srcRect b="13128" l="0" r="0" t="0"/>
          <a:stretch/>
        </p:blipFill>
        <p:spPr>
          <a:xfrm>
            <a:off x="3337763" y="1692348"/>
            <a:ext cx="5626725" cy="454496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370c1eac3df_0_9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Linux File System</a:t>
            </a:r>
            <a:endParaRPr/>
          </a:p>
        </p:txBody>
      </p:sp>
      <p:sp>
        <p:nvSpPr>
          <p:cNvPr id="436" name="Google Shape;436;g370c1eac3df_0_91"/>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437" name="Google Shape;437;g370c1eac3df_0_9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38" name="Google Shape;438;g370c1eac3df_0_91"/>
          <p:cNvSpPr/>
          <p:nvPr/>
        </p:nvSpPr>
        <p:spPr>
          <a:xfrm>
            <a:off x="457200" y="34049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
        <p:nvSpPr>
          <p:cNvPr id="445" name="Google Shape;445;p28"/>
          <p:cNvSpPr txBox="1"/>
          <p:nvPr>
            <p:ph idx="1" type="body"/>
          </p:nvPr>
        </p:nvSpPr>
        <p:spPr>
          <a:xfrm>
            <a:off x="457200" y="1916824"/>
            <a:ext cx="8229600" cy="4599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0" lang="es-ES" u="none"/>
              <a:t>PATH:</a:t>
            </a:r>
            <a:endParaRPr/>
          </a:p>
          <a:p>
            <a:pPr indent="-285750" lvl="1" marL="742950" rtl="0" algn="l">
              <a:spcBef>
                <a:spcPts val="340"/>
              </a:spcBef>
              <a:spcAft>
                <a:spcPts val="0"/>
              </a:spcAft>
              <a:buClr>
                <a:schemeClr val="dk1"/>
              </a:buClr>
              <a:buSzPct val="100000"/>
              <a:buChar char="–"/>
            </a:pPr>
            <a:r>
              <a:rPr b="1" lang="es-ES" u="none"/>
              <a:t>Absolute path:</a:t>
            </a:r>
            <a:endParaRPr b="1"/>
          </a:p>
          <a:p>
            <a:pPr indent="-228600" lvl="2" marL="1143000" rtl="0" algn="l">
              <a:spcBef>
                <a:spcPts val="340"/>
              </a:spcBef>
              <a:spcAft>
                <a:spcPts val="0"/>
              </a:spcAft>
              <a:buClr>
                <a:schemeClr val="dk1"/>
              </a:buClr>
              <a:buSzPct val="100000"/>
              <a:buChar char="•"/>
            </a:pPr>
            <a:r>
              <a:rPr lang="es-ES"/>
              <a:t>L</a:t>
            </a:r>
            <a:r>
              <a:rPr b="0" lang="es-ES" u="none"/>
              <a:t>ocation of a file or directory </a:t>
            </a:r>
            <a:r>
              <a:rPr lang="es-ES" u="none"/>
              <a:t>from the root directory (/)</a:t>
            </a:r>
            <a:r>
              <a:rPr b="0" lang="es-ES" u="none"/>
              <a:t>.</a:t>
            </a:r>
            <a:endParaRPr/>
          </a:p>
          <a:p>
            <a:pPr indent="-228600" lvl="2" marL="1143000" rtl="0" algn="l">
              <a:spcBef>
                <a:spcPts val="340"/>
              </a:spcBef>
              <a:spcAft>
                <a:spcPts val="0"/>
              </a:spcAft>
              <a:buClr>
                <a:schemeClr val="dk1"/>
              </a:buClr>
              <a:buSzPct val="100000"/>
              <a:buChar char="•"/>
            </a:pPr>
            <a:r>
              <a:rPr lang="es-ES" u="none"/>
              <a:t>Static</a:t>
            </a:r>
            <a:r>
              <a:rPr b="0" lang="es-ES" u="none"/>
              <a:t>.</a:t>
            </a:r>
            <a:endParaRPr/>
          </a:p>
          <a:p>
            <a:pPr indent="-228600" lvl="2" marL="1143000" rtl="0" algn="l">
              <a:spcBef>
                <a:spcPts val="340"/>
              </a:spcBef>
              <a:spcAft>
                <a:spcPts val="0"/>
              </a:spcAft>
              <a:buClr>
                <a:schemeClr val="dk1"/>
              </a:buClr>
              <a:buSzPct val="100000"/>
              <a:buChar char="•"/>
            </a:pPr>
            <a:r>
              <a:rPr lang="es-ES"/>
              <a:t>Ej: /home/alumno1/dir1/book.txt</a:t>
            </a:r>
            <a:endParaRPr/>
          </a:p>
          <a:p>
            <a:pPr indent="-285750" lvl="1" marL="742950" rtl="0" algn="l">
              <a:spcBef>
                <a:spcPts val="340"/>
              </a:spcBef>
              <a:spcAft>
                <a:spcPts val="0"/>
              </a:spcAft>
              <a:buClr>
                <a:schemeClr val="dk1"/>
              </a:buClr>
              <a:buSzPct val="100000"/>
              <a:buChar char="–"/>
            </a:pPr>
            <a:r>
              <a:rPr b="1" lang="es-ES" u="none"/>
              <a:t>Relative path</a:t>
            </a:r>
            <a:r>
              <a:rPr b="0" lang="es-ES" u="none"/>
              <a:t>:</a:t>
            </a:r>
            <a:endParaRPr/>
          </a:p>
          <a:p>
            <a:pPr indent="-228600" lvl="2" marL="1143000" rtl="0" algn="l">
              <a:spcBef>
                <a:spcPts val="340"/>
              </a:spcBef>
              <a:spcAft>
                <a:spcPts val="0"/>
              </a:spcAft>
              <a:buClr>
                <a:schemeClr val="dk1"/>
              </a:buClr>
              <a:buSzPct val="100000"/>
              <a:buChar char="•"/>
            </a:pPr>
            <a:r>
              <a:rPr b="0" lang="es-ES" u="none"/>
              <a:t>Path related to the </a:t>
            </a:r>
            <a:r>
              <a:rPr lang="es-ES" u="none"/>
              <a:t>present working directory (pwd)</a:t>
            </a:r>
            <a:r>
              <a:rPr b="0" lang="es-ES" u="none"/>
              <a:t>.</a:t>
            </a:r>
            <a:endParaRPr/>
          </a:p>
          <a:p>
            <a:pPr indent="-228600" lvl="2" marL="1143000" rtl="0" algn="l">
              <a:spcBef>
                <a:spcPts val="340"/>
              </a:spcBef>
              <a:spcAft>
                <a:spcPts val="0"/>
              </a:spcAft>
              <a:buClr>
                <a:schemeClr val="dk1"/>
              </a:buClr>
              <a:buSzPct val="100000"/>
              <a:buChar char="•"/>
            </a:pPr>
            <a:r>
              <a:rPr b="0" lang="es-ES" u="none"/>
              <a:t>Variable</a:t>
            </a:r>
            <a:endParaRPr/>
          </a:p>
          <a:p>
            <a:pPr indent="-228600" lvl="2" marL="1143000" rtl="0" algn="l">
              <a:spcBef>
                <a:spcPts val="340"/>
              </a:spcBef>
              <a:spcAft>
                <a:spcPts val="0"/>
              </a:spcAft>
              <a:buClr>
                <a:schemeClr val="dk1"/>
              </a:buClr>
              <a:buSzPct val="100000"/>
              <a:buChar char="•"/>
            </a:pPr>
            <a:r>
              <a:rPr b="0" lang="es-ES" u="none"/>
              <a:t>Actual pwd = “.”</a:t>
            </a:r>
            <a:endParaRPr/>
          </a:p>
          <a:p>
            <a:pPr indent="-228600" lvl="2" marL="1143000" rtl="0" algn="l">
              <a:spcBef>
                <a:spcPts val="340"/>
              </a:spcBef>
              <a:spcAft>
                <a:spcPts val="0"/>
              </a:spcAft>
              <a:buClr>
                <a:schemeClr val="dk1"/>
              </a:buClr>
              <a:buSzPct val="100000"/>
              <a:buChar char="•"/>
            </a:pPr>
            <a:r>
              <a:rPr b="0" lang="es-ES" u="none"/>
              <a:t>Parent directory = “..”</a:t>
            </a:r>
            <a:endParaRPr/>
          </a:p>
          <a:p>
            <a:pPr indent="-228600" lvl="2" marL="1143000" rtl="0" algn="l">
              <a:spcBef>
                <a:spcPts val="340"/>
              </a:spcBef>
              <a:spcAft>
                <a:spcPts val="0"/>
              </a:spcAft>
              <a:buClr>
                <a:schemeClr val="dk1"/>
              </a:buClr>
              <a:buSzPct val="100000"/>
              <a:buChar char="•"/>
            </a:pPr>
            <a:r>
              <a:rPr b="0" lang="es-ES" u="none"/>
              <a:t>Ej:Path to book.txt</a:t>
            </a:r>
            <a:endParaRPr/>
          </a:p>
          <a:p>
            <a:pPr indent="-228600" lvl="3" marL="1600200" rtl="0" algn="l">
              <a:spcBef>
                <a:spcPts val="340"/>
              </a:spcBef>
              <a:spcAft>
                <a:spcPts val="0"/>
              </a:spcAft>
              <a:buClr>
                <a:schemeClr val="dk1"/>
              </a:buClr>
              <a:buSzPct val="100000"/>
              <a:buChar char="–"/>
            </a:pPr>
            <a:r>
              <a:rPr lang="es-ES"/>
              <a:t>F</a:t>
            </a:r>
            <a:r>
              <a:rPr lang="es-ES"/>
              <a:t>rom /home: </a:t>
            </a:r>
            <a:r>
              <a:rPr b="0" lang="es-ES" u="none"/>
              <a:t>./alumno1/</a:t>
            </a:r>
            <a:r>
              <a:rPr lang="es-ES"/>
              <a:t>dir1/book.txt</a:t>
            </a:r>
            <a:endParaRPr/>
          </a:p>
          <a:p>
            <a:pPr indent="-228600" lvl="3" marL="1600200" rtl="0" algn="l">
              <a:spcBef>
                <a:spcPts val="340"/>
              </a:spcBef>
              <a:spcAft>
                <a:spcPts val="0"/>
              </a:spcAft>
              <a:buClr>
                <a:schemeClr val="dk1"/>
              </a:buClr>
              <a:buSzPct val="100000"/>
              <a:buChar char="–"/>
            </a:pPr>
            <a:r>
              <a:rPr lang="es-ES"/>
              <a:t>From /</a:t>
            </a:r>
            <a:r>
              <a:rPr lang="es-ES"/>
              <a:t>home/alumno1:</a:t>
            </a:r>
            <a:r>
              <a:rPr lang="es-ES"/>
              <a:t> </a:t>
            </a:r>
            <a:r>
              <a:rPr b="0" lang="es-ES" u="none"/>
              <a:t>dir1/book.txt </a:t>
            </a:r>
            <a:endParaRPr/>
          </a:p>
          <a:p>
            <a:pPr indent="-228600" lvl="3" marL="1600200" rtl="0" algn="l">
              <a:spcBef>
                <a:spcPts val="340"/>
              </a:spcBef>
              <a:spcAft>
                <a:spcPts val="0"/>
              </a:spcAft>
              <a:buClr>
                <a:schemeClr val="dk1"/>
              </a:buClr>
              <a:buSzPct val="100000"/>
              <a:buChar char="–"/>
            </a:pPr>
            <a:r>
              <a:rPr lang="es-ES"/>
              <a:t>From </a:t>
            </a:r>
            <a:r>
              <a:rPr lang="es-ES"/>
              <a:t>/home/alumno1/dir1: </a:t>
            </a:r>
            <a:r>
              <a:rPr b="0" lang="es-ES" u="none"/>
              <a:t>book.txt</a:t>
            </a:r>
            <a:endParaRPr/>
          </a:p>
          <a:p>
            <a:pPr indent="0" lvl="0" marL="0" rtl="0" algn="l">
              <a:spcBef>
                <a:spcPts val="340"/>
              </a:spcBef>
              <a:spcAft>
                <a:spcPts val="0"/>
              </a:spcAft>
              <a:buClr>
                <a:schemeClr val="dk1"/>
              </a:buClr>
              <a:buSzPct val="100000"/>
              <a:buNone/>
            </a:pPr>
            <a:r>
              <a:t/>
            </a:r>
            <a:endParaRPr b="0" u="none"/>
          </a:p>
          <a:p>
            <a:pPr indent="0" lvl="0" marL="0" rtl="0" algn="l">
              <a:spcBef>
                <a:spcPts val="340"/>
              </a:spcBef>
              <a:spcAft>
                <a:spcPts val="0"/>
              </a:spcAft>
              <a:buClr>
                <a:schemeClr val="dk1"/>
              </a:buClr>
              <a:buSzPct val="100000"/>
              <a:buNone/>
            </a:pPr>
            <a:r>
              <a:t/>
            </a:r>
            <a:endParaRPr b="0" u="none"/>
          </a:p>
          <a:p>
            <a:pPr indent="0" lvl="0" marL="0" rtl="0" algn="l">
              <a:spcBef>
                <a:spcPts val="340"/>
              </a:spcBef>
              <a:spcAft>
                <a:spcPts val="0"/>
              </a:spcAft>
              <a:buClr>
                <a:schemeClr val="dk1"/>
              </a:buClr>
              <a:buSzPct val="100000"/>
              <a:buNone/>
            </a:pPr>
            <a:r>
              <a:t/>
            </a:r>
            <a:endParaRPr b="0" u="none"/>
          </a:p>
        </p:txBody>
      </p:sp>
      <p:sp>
        <p:nvSpPr>
          <p:cNvPr id="446" name="Google Shape;44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55600" rtl="0" algn="l">
              <a:lnSpc>
                <a:spcPct val="100000"/>
              </a:lnSpc>
              <a:spcBef>
                <a:spcPts val="0"/>
              </a:spcBef>
              <a:spcAft>
                <a:spcPts val="0"/>
              </a:spcAft>
              <a:buClr>
                <a:schemeClr val="dk1"/>
              </a:buClr>
              <a:buSzPts val="1800"/>
              <a:buFont typeface="Arial"/>
              <a:buChar char="•"/>
            </a:pPr>
            <a:r>
              <a:rPr b="0" lang="es-ES" sz="1800" u="none"/>
              <a:t>Example</a:t>
            </a:r>
            <a:endParaRPr b="0" sz="1800" u="none"/>
          </a:p>
          <a:p>
            <a:pPr indent="-342900" lvl="1" marL="698500" rtl="0" algn="l">
              <a:lnSpc>
                <a:spcPct val="100000"/>
              </a:lnSpc>
              <a:spcBef>
                <a:spcPts val="320"/>
              </a:spcBef>
              <a:spcAft>
                <a:spcPts val="0"/>
              </a:spcAft>
              <a:buClr>
                <a:schemeClr val="dk1"/>
              </a:buClr>
              <a:buSzPts val="1600"/>
              <a:buFont typeface="Arial"/>
              <a:buChar char="•"/>
            </a:pPr>
            <a:r>
              <a:rPr b="1" lang="es-ES" sz="1600"/>
              <a:t>../../</a:t>
            </a:r>
            <a:r>
              <a:rPr lang="es-ES" sz="1600"/>
              <a:t> To go </a:t>
            </a:r>
            <a:r>
              <a:rPr i="1" lang="es-ES" sz="1600"/>
              <a:t>home</a:t>
            </a:r>
            <a:r>
              <a:rPr lang="es-ES" sz="1600"/>
              <a:t> from </a:t>
            </a:r>
            <a:r>
              <a:rPr i="1" lang="es-ES" sz="1600"/>
              <a:t>Dir1</a:t>
            </a:r>
            <a:r>
              <a:rPr lang="es-ES" sz="1600"/>
              <a:t> or </a:t>
            </a:r>
            <a:r>
              <a:rPr i="1" lang="es-ES" sz="1600"/>
              <a:t>Dir2</a:t>
            </a:r>
            <a:endParaRPr/>
          </a:p>
          <a:p>
            <a:pPr indent="-342900" lvl="1" marL="698500" rtl="0" algn="l">
              <a:lnSpc>
                <a:spcPct val="100000"/>
              </a:lnSpc>
              <a:spcBef>
                <a:spcPts val="320"/>
              </a:spcBef>
              <a:spcAft>
                <a:spcPts val="0"/>
              </a:spcAft>
              <a:buClr>
                <a:schemeClr val="dk1"/>
              </a:buClr>
              <a:buSzPts val="1600"/>
              <a:buFont typeface="Arial"/>
              <a:buChar char="•"/>
            </a:pPr>
            <a:r>
              <a:rPr b="1" lang="es-ES" sz="1600"/>
              <a:t>../../alumno2 </a:t>
            </a:r>
            <a:r>
              <a:rPr lang="es-ES" sz="1600"/>
              <a:t>To go </a:t>
            </a:r>
            <a:r>
              <a:rPr i="1" lang="es-ES" sz="1600"/>
              <a:t>alumno2</a:t>
            </a:r>
            <a:r>
              <a:rPr lang="es-ES" sz="1600"/>
              <a:t> from </a:t>
            </a:r>
            <a:r>
              <a:rPr i="1" lang="es-ES" sz="1600"/>
              <a:t>Dir1</a:t>
            </a:r>
            <a:r>
              <a:rPr lang="es-ES" sz="1600"/>
              <a:t> o </a:t>
            </a:r>
            <a:r>
              <a:rPr i="1" lang="es-ES" sz="1600"/>
              <a:t>Dir2</a:t>
            </a:r>
            <a:r>
              <a:rPr lang="es-ES" sz="1600"/>
              <a:t>.</a:t>
            </a:r>
            <a:endParaRPr/>
          </a:p>
          <a:p>
            <a:pPr indent="-342900" lvl="1" marL="698500" rtl="0" algn="l">
              <a:lnSpc>
                <a:spcPct val="100000"/>
              </a:lnSpc>
              <a:spcBef>
                <a:spcPts val="320"/>
              </a:spcBef>
              <a:spcAft>
                <a:spcPts val="0"/>
              </a:spcAft>
              <a:buClr>
                <a:schemeClr val="dk1"/>
              </a:buClr>
              <a:buSzPts val="1600"/>
              <a:buFont typeface="Arial"/>
              <a:buChar char="•"/>
            </a:pPr>
            <a:r>
              <a:rPr b="1" lang="es-ES" sz="1600"/>
              <a:t>../Dir2 </a:t>
            </a:r>
            <a:r>
              <a:rPr lang="es-ES" sz="1600"/>
              <a:t>To go from </a:t>
            </a:r>
            <a:r>
              <a:rPr i="1" lang="es-ES" sz="1600"/>
              <a:t>Dir1</a:t>
            </a:r>
            <a:r>
              <a:rPr lang="es-ES" sz="1600"/>
              <a:t> to </a:t>
            </a:r>
            <a:r>
              <a:rPr i="1" lang="es-ES" sz="1600"/>
              <a:t>Dir2</a:t>
            </a:r>
            <a:r>
              <a:rPr lang="es-ES" sz="1600"/>
              <a:t>.</a:t>
            </a:r>
            <a:endParaRPr sz="1600"/>
          </a:p>
          <a:p>
            <a:pPr indent="-165100" lvl="0" marL="342900" rtl="0" algn="l">
              <a:spcBef>
                <a:spcPts val="560"/>
              </a:spcBef>
              <a:spcAft>
                <a:spcPts val="0"/>
              </a:spcAft>
              <a:buClr>
                <a:schemeClr val="dk1"/>
              </a:buClr>
              <a:buSzPts val="2800"/>
              <a:buNone/>
            </a:pPr>
            <a:r>
              <a:t/>
            </a:r>
            <a:endParaRPr/>
          </a:p>
        </p:txBody>
      </p:sp>
      <p:sp>
        <p:nvSpPr>
          <p:cNvPr id="452" name="Google Shape;452;p29"/>
          <p:cNvSpPr txBox="1"/>
          <p:nvPr>
            <p:ph idx="2" type="body"/>
          </p:nvPr>
        </p:nvSpPr>
        <p:spPr>
          <a:xfrm>
            <a:off x="4648200" y="1600200"/>
            <a:ext cx="4038600" cy="4526100"/>
          </a:xfrm>
          <a:prstGeom prst="rect">
            <a:avLst/>
          </a:prstGeom>
          <a:blipFill rotWithShape="1">
            <a:blip r:embed="rId3">
              <a:alphaModFix/>
            </a:blip>
            <a:stretch>
              <a:fillRect b="0" l="0" r="0" t="0"/>
            </a:stretch>
          </a:blipFill>
          <a:ln>
            <a:noFill/>
          </a:ln>
        </p:spPr>
        <p:txBody>
          <a:bodyPr anchorCtr="0" anchor="t" bIns="0" lIns="0" spcFirstLastPara="1" rIns="0" wrap="square" tIns="0">
            <a:normAutofit/>
          </a:bodyPr>
          <a:lstStyle/>
          <a:p>
            <a:pPr indent="0" lvl="0" marL="0" rtl="0" algn="l">
              <a:spcBef>
                <a:spcPts val="0"/>
              </a:spcBef>
              <a:spcAft>
                <a:spcPts val="0"/>
              </a:spcAft>
              <a:buClr>
                <a:schemeClr val="dk1"/>
              </a:buClr>
              <a:buSzPts val="2800"/>
              <a:buNone/>
            </a:pPr>
            <a:r>
              <a:t/>
            </a:r>
            <a:endParaRPr/>
          </a:p>
        </p:txBody>
      </p:sp>
      <p:sp>
        <p:nvSpPr>
          <p:cNvPr id="453" name="Google Shape;4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54" name="Google Shape;454;p2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60" name="Google Shape;460;p30"/>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61" name="Google Shape;461;p30"/>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30"/>
          <p:cNvSpPr txBox="1"/>
          <p:nvPr/>
        </p:nvSpPr>
        <p:spPr>
          <a:xfrm>
            <a:off x="826431" y="2278613"/>
            <a:ext cx="3889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Which is the absolute path to Libro.txt? </a:t>
            </a:r>
            <a:endParaRPr/>
          </a:p>
        </p:txBody>
      </p:sp>
      <p:sp>
        <p:nvSpPr>
          <p:cNvPr id="463" name="Google Shape;463;p30"/>
          <p:cNvSpPr txBox="1"/>
          <p:nvPr/>
        </p:nvSpPr>
        <p:spPr>
          <a:xfrm>
            <a:off x="2281486" y="3810000"/>
            <a:ext cx="1642442"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We are here -&gt;</a:t>
            </a:r>
            <a:endParaRPr/>
          </a:p>
        </p:txBody>
      </p:sp>
      <p:sp>
        <p:nvSpPr>
          <p:cNvPr id="464" name="Google Shape;464;p3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70" name="Google Shape;470;p31"/>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71" name="Google Shape;471;p31"/>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31"/>
          <p:cNvSpPr txBox="1"/>
          <p:nvPr/>
        </p:nvSpPr>
        <p:spPr>
          <a:xfrm>
            <a:off x="766949" y="2532823"/>
            <a:ext cx="2381250"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No matter were we are</a:t>
            </a:r>
            <a:endParaRPr/>
          </a:p>
        </p:txBody>
      </p:sp>
      <p:sp>
        <p:nvSpPr>
          <p:cNvPr id="473" name="Google Shape;473;p31"/>
          <p:cNvSpPr txBox="1"/>
          <p:nvPr/>
        </p:nvSpPr>
        <p:spPr>
          <a:xfrm>
            <a:off x="344418" y="4314948"/>
            <a:ext cx="3352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Absolute path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/home/alumno1/Dir1/Libro.txt</a:t>
            </a:r>
            <a:endParaRPr/>
          </a:p>
        </p:txBody>
      </p:sp>
      <p:sp>
        <p:nvSpPr>
          <p:cNvPr id="474" name="Google Shape;474;p31"/>
          <p:cNvSpPr/>
          <p:nvPr/>
        </p:nvSpPr>
        <p:spPr>
          <a:xfrm>
            <a:off x="3851920" y="1747319"/>
            <a:ext cx="3003778" cy="4662534"/>
          </a:xfrm>
          <a:custGeom>
            <a:rect b="b" l="l" r="r" t="t"/>
            <a:pathLst>
              <a:path extrusionOk="0" h="4662534" w="3003778">
                <a:moveTo>
                  <a:pt x="1463056" y="126748"/>
                </a:moveTo>
                <a:cubicBezTo>
                  <a:pt x="1378557" y="303291"/>
                  <a:pt x="1183031" y="810317"/>
                  <a:pt x="1037543" y="1149790"/>
                </a:cubicBezTo>
                <a:cubicBezTo>
                  <a:pt x="1028971" y="1169792"/>
                  <a:pt x="1008212" y="1183466"/>
                  <a:pt x="1001330" y="1204111"/>
                </a:cubicBezTo>
                <a:cubicBezTo>
                  <a:pt x="988835" y="1241593"/>
                  <a:pt x="997570" y="1223331"/>
                  <a:pt x="974169" y="1258431"/>
                </a:cubicBezTo>
                <a:cubicBezTo>
                  <a:pt x="953782" y="1319595"/>
                  <a:pt x="982056" y="1253298"/>
                  <a:pt x="937955" y="1303699"/>
                </a:cubicBezTo>
                <a:cubicBezTo>
                  <a:pt x="923625" y="1320076"/>
                  <a:pt x="913812" y="1339913"/>
                  <a:pt x="901741" y="1358020"/>
                </a:cubicBezTo>
                <a:cubicBezTo>
                  <a:pt x="895706" y="1367073"/>
                  <a:pt x="892688" y="1379145"/>
                  <a:pt x="883635" y="1385180"/>
                </a:cubicBezTo>
                <a:cubicBezTo>
                  <a:pt x="874581" y="1391216"/>
                  <a:pt x="866206" y="1398421"/>
                  <a:pt x="856474" y="1403287"/>
                </a:cubicBezTo>
                <a:cubicBezTo>
                  <a:pt x="847938" y="1407555"/>
                  <a:pt x="838367" y="1409322"/>
                  <a:pt x="829314" y="1412340"/>
                </a:cubicBezTo>
                <a:cubicBezTo>
                  <a:pt x="820260" y="1421394"/>
                  <a:pt x="812260" y="1431640"/>
                  <a:pt x="802153" y="1439501"/>
                </a:cubicBezTo>
                <a:cubicBezTo>
                  <a:pt x="784976" y="1452861"/>
                  <a:pt x="763221" y="1460327"/>
                  <a:pt x="747833" y="1475715"/>
                </a:cubicBezTo>
                <a:cubicBezTo>
                  <a:pt x="713924" y="1509623"/>
                  <a:pt x="732818" y="1498826"/>
                  <a:pt x="693512" y="1511929"/>
                </a:cubicBezTo>
                <a:cubicBezTo>
                  <a:pt x="614152" y="1591286"/>
                  <a:pt x="714826" y="1494167"/>
                  <a:pt x="639191" y="1557196"/>
                </a:cubicBezTo>
                <a:cubicBezTo>
                  <a:pt x="554100" y="1628106"/>
                  <a:pt x="694994" y="1529048"/>
                  <a:pt x="557710" y="1620570"/>
                </a:cubicBezTo>
                <a:cubicBezTo>
                  <a:pt x="548656" y="1626606"/>
                  <a:pt x="541418" y="1638159"/>
                  <a:pt x="530549" y="1638677"/>
                </a:cubicBezTo>
                <a:lnTo>
                  <a:pt x="340427" y="1647731"/>
                </a:lnTo>
                <a:cubicBezTo>
                  <a:pt x="331373" y="1650749"/>
                  <a:pt x="321802" y="1652516"/>
                  <a:pt x="313266" y="1656784"/>
                </a:cubicBezTo>
                <a:cubicBezTo>
                  <a:pt x="243064" y="1691884"/>
                  <a:pt x="327216" y="1661189"/>
                  <a:pt x="258945" y="1683944"/>
                </a:cubicBezTo>
                <a:cubicBezTo>
                  <a:pt x="249892" y="1689980"/>
                  <a:pt x="241517" y="1697185"/>
                  <a:pt x="231785" y="1702051"/>
                </a:cubicBezTo>
                <a:cubicBezTo>
                  <a:pt x="223249" y="1706319"/>
                  <a:pt x="212565" y="1705811"/>
                  <a:pt x="204625" y="1711105"/>
                </a:cubicBezTo>
                <a:cubicBezTo>
                  <a:pt x="193972" y="1718207"/>
                  <a:pt x="187571" y="1730404"/>
                  <a:pt x="177464" y="1738265"/>
                </a:cubicBezTo>
                <a:cubicBezTo>
                  <a:pt x="160286" y="1751625"/>
                  <a:pt x="123143" y="1774479"/>
                  <a:pt x="123143" y="1774479"/>
                </a:cubicBezTo>
                <a:cubicBezTo>
                  <a:pt x="111072" y="1792586"/>
                  <a:pt x="93812" y="1808155"/>
                  <a:pt x="86930" y="1828800"/>
                </a:cubicBezTo>
                <a:cubicBezTo>
                  <a:pt x="74435" y="1866283"/>
                  <a:pt x="83170" y="1848020"/>
                  <a:pt x="59769" y="1883121"/>
                </a:cubicBezTo>
                <a:cubicBezTo>
                  <a:pt x="46574" y="1935901"/>
                  <a:pt x="35109" y="1977034"/>
                  <a:pt x="32609" y="2037030"/>
                </a:cubicBezTo>
                <a:cubicBezTo>
                  <a:pt x="31221" y="2070334"/>
                  <a:pt x="37767" y="2103513"/>
                  <a:pt x="41662" y="2136618"/>
                </a:cubicBezTo>
                <a:cubicBezTo>
                  <a:pt x="43807" y="2154849"/>
                  <a:pt x="44443" y="2173687"/>
                  <a:pt x="50716" y="2190938"/>
                </a:cubicBezTo>
                <a:cubicBezTo>
                  <a:pt x="56730" y="2207475"/>
                  <a:pt x="69330" y="2220823"/>
                  <a:pt x="77876" y="2236206"/>
                </a:cubicBezTo>
                <a:cubicBezTo>
                  <a:pt x="84430" y="2248004"/>
                  <a:pt x="90971" y="2259889"/>
                  <a:pt x="95983" y="2272420"/>
                </a:cubicBezTo>
                <a:cubicBezTo>
                  <a:pt x="114578" y="2318907"/>
                  <a:pt x="111708" y="2321026"/>
                  <a:pt x="123143" y="2362954"/>
                </a:cubicBezTo>
                <a:cubicBezTo>
                  <a:pt x="128924" y="2384150"/>
                  <a:pt x="135214" y="2405204"/>
                  <a:pt x="141250" y="2426329"/>
                </a:cubicBezTo>
                <a:cubicBezTo>
                  <a:pt x="144268" y="2462543"/>
                  <a:pt x="146565" y="2498824"/>
                  <a:pt x="150304" y="2534970"/>
                </a:cubicBezTo>
                <a:cubicBezTo>
                  <a:pt x="155620" y="2586353"/>
                  <a:pt x="167628" y="2637228"/>
                  <a:pt x="168411" y="2688879"/>
                </a:cubicBezTo>
                <a:cubicBezTo>
                  <a:pt x="170652" y="2836766"/>
                  <a:pt x="164934" y="2984700"/>
                  <a:pt x="159357" y="3132499"/>
                </a:cubicBezTo>
                <a:cubicBezTo>
                  <a:pt x="158492" y="3155430"/>
                  <a:pt x="143438" y="3186193"/>
                  <a:pt x="132197" y="3204927"/>
                </a:cubicBezTo>
                <a:cubicBezTo>
                  <a:pt x="121001" y="3223587"/>
                  <a:pt x="95983" y="3259247"/>
                  <a:pt x="95983" y="3259247"/>
                </a:cubicBezTo>
                <a:cubicBezTo>
                  <a:pt x="92965" y="3292443"/>
                  <a:pt x="91644" y="3325837"/>
                  <a:pt x="86930" y="3358835"/>
                </a:cubicBezTo>
                <a:cubicBezTo>
                  <a:pt x="85580" y="3368283"/>
                  <a:pt x="80498" y="3376820"/>
                  <a:pt x="77876" y="3385996"/>
                </a:cubicBezTo>
                <a:cubicBezTo>
                  <a:pt x="74458" y="3397960"/>
                  <a:pt x="70669" y="3409905"/>
                  <a:pt x="68823" y="3422210"/>
                </a:cubicBezTo>
                <a:cubicBezTo>
                  <a:pt x="32801" y="3662363"/>
                  <a:pt x="65322" y="3494042"/>
                  <a:pt x="41662" y="3612332"/>
                </a:cubicBezTo>
                <a:cubicBezTo>
                  <a:pt x="50339" y="3725126"/>
                  <a:pt x="56779" y="3713248"/>
                  <a:pt x="41662" y="3811509"/>
                </a:cubicBezTo>
                <a:cubicBezTo>
                  <a:pt x="39770" y="3823807"/>
                  <a:pt x="37510" y="3836286"/>
                  <a:pt x="32609" y="3847723"/>
                </a:cubicBezTo>
                <a:cubicBezTo>
                  <a:pt x="28323" y="3857724"/>
                  <a:pt x="20538" y="3865830"/>
                  <a:pt x="14502" y="3874883"/>
                </a:cubicBezTo>
                <a:cubicBezTo>
                  <a:pt x="-5774" y="3955982"/>
                  <a:pt x="-3872" y="3933192"/>
                  <a:pt x="14502" y="4074059"/>
                </a:cubicBezTo>
                <a:cubicBezTo>
                  <a:pt x="16604" y="4090174"/>
                  <a:pt x="27055" y="4104054"/>
                  <a:pt x="32609" y="4119327"/>
                </a:cubicBezTo>
                <a:cubicBezTo>
                  <a:pt x="39132" y="4137264"/>
                  <a:pt x="42180" y="4156576"/>
                  <a:pt x="50716" y="4173647"/>
                </a:cubicBezTo>
                <a:cubicBezTo>
                  <a:pt x="56752" y="4185718"/>
                  <a:pt x="63507" y="4197456"/>
                  <a:pt x="68823" y="4209861"/>
                </a:cubicBezTo>
                <a:cubicBezTo>
                  <a:pt x="72582" y="4218633"/>
                  <a:pt x="72017" y="4229489"/>
                  <a:pt x="77876" y="4237022"/>
                </a:cubicBezTo>
                <a:cubicBezTo>
                  <a:pt x="118386" y="4289106"/>
                  <a:pt x="120029" y="4281357"/>
                  <a:pt x="159357" y="4309449"/>
                </a:cubicBezTo>
                <a:cubicBezTo>
                  <a:pt x="207316" y="4343706"/>
                  <a:pt x="178656" y="4330972"/>
                  <a:pt x="222732" y="4345663"/>
                </a:cubicBezTo>
                <a:cubicBezTo>
                  <a:pt x="225750" y="4354717"/>
                  <a:pt x="226491" y="4364883"/>
                  <a:pt x="231785" y="4372824"/>
                </a:cubicBezTo>
                <a:cubicBezTo>
                  <a:pt x="254301" y="4406599"/>
                  <a:pt x="258778" y="4393799"/>
                  <a:pt x="286106" y="4418091"/>
                </a:cubicBezTo>
                <a:cubicBezTo>
                  <a:pt x="305245" y="4435103"/>
                  <a:pt x="316651" y="4462902"/>
                  <a:pt x="340427" y="4472412"/>
                </a:cubicBezTo>
                <a:cubicBezTo>
                  <a:pt x="355516" y="4478448"/>
                  <a:pt x="371158" y="4483251"/>
                  <a:pt x="385694" y="4490519"/>
                </a:cubicBezTo>
                <a:cubicBezTo>
                  <a:pt x="395426" y="4495385"/>
                  <a:pt x="403407" y="4503228"/>
                  <a:pt x="412854" y="4508626"/>
                </a:cubicBezTo>
                <a:cubicBezTo>
                  <a:pt x="424572" y="4515322"/>
                  <a:pt x="437350" y="4520036"/>
                  <a:pt x="449068" y="4526732"/>
                </a:cubicBezTo>
                <a:cubicBezTo>
                  <a:pt x="458516" y="4532130"/>
                  <a:pt x="466782" y="4539440"/>
                  <a:pt x="476229" y="4544839"/>
                </a:cubicBezTo>
                <a:cubicBezTo>
                  <a:pt x="487947" y="4551535"/>
                  <a:pt x="501460" y="4555102"/>
                  <a:pt x="512442" y="4562946"/>
                </a:cubicBezTo>
                <a:cubicBezTo>
                  <a:pt x="539235" y="4582084"/>
                  <a:pt x="538598" y="4602897"/>
                  <a:pt x="575817" y="4608214"/>
                </a:cubicBezTo>
                <a:cubicBezTo>
                  <a:pt x="647765" y="4618492"/>
                  <a:pt x="793100" y="4626321"/>
                  <a:pt x="793100" y="4626321"/>
                </a:cubicBezTo>
                <a:cubicBezTo>
                  <a:pt x="805171" y="4629339"/>
                  <a:pt x="817350" y="4631956"/>
                  <a:pt x="829314" y="4635374"/>
                </a:cubicBezTo>
                <a:cubicBezTo>
                  <a:pt x="838490" y="4637996"/>
                  <a:pt x="847076" y="4642770"/>
                  <a:pt x="856474" y="4644428"/>
                </a:cubicBezTo>
                <a:cubicBezTo>
                  <a:pt x="898503" y="4651845"/>
                  <a:pt x="983223" y="4662534"/>
                  <a:pt x="983223" y="4662534"/>
                </a:cubicBezTo>
                <a:cubicBezTo>
                  <a:pt x="1039443" y="4660372"/>
                  <a:pt x="1203748" y="4660795"/>
                  <a:pt x="1291040" y="4644428"/>
                </a:cubicBezTo>
                <a:cubicBezTo>
                  <a:pt x="1315499" y="4639842"/>
                  <a:pt x="1339325" y="4632357"/>
                  <a:pt x="1363468" y="4626321"/>
                </a:cubicBezTo>
                <a:cubicBezTo>
                  <a:pt x="1378557" y="4617267"/>
                  <a:pt x="1393814" y="4608487"/>
                  <a:pt x="1408736" y="4599160"/>
                </a:cubicBezTo>
                <a:cubicBezTo>
                  <a:pt x="1417963" y="4593393"/>
                  <a:pt x="1426566" y="4586651"/>
                  <a:pt x="1435896" y="4581053"/>
                </a:cubicBezTo>
                <a:cubicBezTo>
                  <a:pt x="1456759" y="4568535"/>
                  <a:pt x="1476561" y="4553573"/>
                  <a:pt x="1499270" y="4544839"/>
                </a:cubicBezTo>
                <a:cubicBezTo>
                  <a:pt x="1516403" y="4538249"/>
                  <a:pt x="1535484" y="4538804"/>
                  <a:pt x="1553591" y="4535786"/>
                </a:cubicBezTo>
                <a:cubicBezTo>
                  <a:pt x="1619756" y="4491675"/>
                  <a:pt x="1536568" y="4545513"/>
                  <a:pt x="1616965" y="4499572"/>
                </a:cubicBezTo>
                <a:cubicBezTo>
                  <a:pt x="1706542" y="4448386"/>
                  <a:pt x="1570905" y="4518075"/>
                  <a:pt x="1680340" y="4463358"/>
                </a:cubicBezTo>
                <a:cubicBezTo>
                  <a:pt x="1705014" y="4426346"/>
                  <a:pt x="1744462" y="4365471"/>
                  <a:pt x="1770874" y="4345663"/>
                </a:cubicBezTo>
                <a:cubicBezTo>
                  <a:pt x="1782945" y="4336610"/>
                  <a:pt x="1796418" y="4329173"/>
                  <a:pt x="1807088" y="4318503"/>
                </a:cubicBezTo>
                <a:cubicBezTo>
                  <a:pt x="1823754" y="4301837"/>
                  <a:pt x="1836696" y="4281798"/>
                  <a:pt x="1852355" y="4264182"/>
                </a:cubicBezTo>
                <a:cubicBezTo>
                  <a:pt x="1860861" y="4254613"/>
                  <a:pt x="1871834" y="4247265"/>
                  <a:pt x="1879516" y="4237022"/>
                </a:cubicBezTo>
                <a:cubicBezTo>
                  <a:pt x="1928655" y="4171503"/>
                  <a:pt x="1881905" y="4208268"/>
                  <a:pt x="1933837" y="4173647"/>
                </a:cubicBezTo>
                <a:cubicBezTo>
                  <a:pt x="1972995" y="4056169"/>
                  <a:pt x="1927620" y="4173210"/>
                  <a:pt x="1979104" y="4083113"/>
                </a:cubicBezTo>
                <a:cubicBezTo>
                  <a:pt x="1983839" y="4074827"/>
                  <a:pt x="1983889" y="4064488"/>
                  <a:pt x="1988157" y="4055952"/>
                </a:cubicBezTo>
                <a:cubicBezTo>
                  <a:pt x="1993023" y="4046220"/>
                  <a:pt x="2000228" y="4037845"/>
                  <a:pt x="2006264" y="4028792"/>
                </a:cubicBezTo>
                <a:cubicBezTo>
                  <a:pt x="2027995" y="3941874"/>
                  <a:pt x="1995896" y="4056371"/>
                  <a:pt x="2051532" y="3929204"/>
                </a:cubicBezTo>
                <a:cubicBezTo>
                  <a:pt x="2063007" y="3902975"/>
                  <a:pt x="2068315" y="3874406"/>
                  <a:pt x="2078692" y="3847723"/>
                </a:cubicBezTo>
                <a:cubicBezTo>
                  <a:pt x="2148843" y="3667332"/>
                  <a:pt x="2095855" y="3823395"/>
                  <a:pt x="2123959" y="3739081"/>
                </a:cubicBezTo>
                <a:cubicBezTo>
                  <a:pt x="2113085" y="3434600"/>
                  <a:pt x="2169113" y="3552699"/>
                  <a:pt x="2024371" y="3376942"/>
                </a:cubicBezTo>
                <a:cubicBezTo>
                  <a:pt x="2012087" y="3362026"/>
                  <a:pt x="2003616" y="3343269"/>
                  <a:pt x="1988157" y="3331675"/>
                </a:cubicBezTo>
                <a:cubicBezTo>
                  <a:pt x="1952183" y="3304695"/>
                  <a:pt x="1898655" y="3262609"/>
                  <a:pt x="1861409" y="3250194"/>
                </a:cubicBezTo>
                <a:lnTo>
                  <a:pt x="1725607" y="3204927"/>
                </a:lnTo>
                <a:cubicBezTo>
                  <a:pt x="1713536" y="3195873"/>
                  <a:pt x="1703182" y="3183894"/>
                  <a:pt x="1689393" y="3177766"/>
                </a:cubicBezTo>
                <a:cubicBezTo>
                  <a:pt x="1675331" y="3171516"/>
                  <a:pt x="1659172" y="3171937"/>
                  <a:pt x="1644126" y="3168713"/>
                </a:cubicBezTo>
                <a:lnTo>
                  <a:pt x="1562644" y="3150606"/>
                </a:lnTo>
                <a:cubicBezTo>
                  <a:pt x="1515928" y="3057169"/>
                  <a:pt x="1576595" y="3188052"/>
                  <a:pt x="1535484" y="3051018"/>
                </a:cubicBezTo>
                <a:cubicBezTo>
                  <a:pt x="1532357" y="3040596"/>
                  <a:pt x="1522776" y="3033304"/>
                  <a:pt x="1517377" y="3023857"/>
                </a:cubicBezTo>
                <a:cubicBezTo>
                  <a:pt x="1471436" y="2943460"/>
                  <a:pt x="1525274" y="3026648"/>
                  <a:pt x="1481163" y="2960483"/>
                </a:cubicBezTo>
                <a:cubicBezTo>
                  <a:pt x="1478145" y="2948412"/>
                  <a:pt x="1479883" y="2933985"/>
                  <a:pt x="1472110" y="2924269"/>
                </a:cubicBezTo>
                <a:cubicBezTo>
                  <a:pt x="1466148" y="2916817"/>
                  <a:pt x="1451697" y="2921964"/>
                  <a:pt x="1444949" y="2915216"/>
                </a:cubicBezTo>
                <a:cubicBezTo>
                  <a:pt x="1438201" y="2908468"/>
                  <a:pt x="1438914" y="2897109"/>
                  <a:pt x="1435896" y="2888055"/>
                </a:cubicBezTo>
                <a:cubicBezTo>
                  <a:pt x="1444949" y="2851841"/>
                  <a:pt x="1436661" y="2805809"/>
                  <a:pt x="1463056" y="2779414"/>
                </a:cubicBezTo>
                <a:cubicBezTo>
                  <a:pt x="1472110" y="2770360"/>
                  <a:pt x="1479024" y="2758471"/>
                  <a:pt x="1490217" y="2752253"/>
                </a:cubicBezTo>
                <a:cubicBezTo>
                  <a:pt x="1506902" y="2742984"/>
                  <a:pt x="1544538" y="2734146"/>
                  <a:pt x="1544538" y="2734146"/>
                </a:cubicBezTo>
                <a:cubicBezTo>
                  <a:pt x="1586893" y="2691791"/>
                  <a:pt x="1554288" y="2718670"/>
                  <a:pt x="1607912" y="2688879"/>
                </a:cubicBezTo>
                <a:cubicBezTo>
                  <a:pt x="1631144" y="2675972"/>
                  <a:pt x="1652874" y="2656891"/>
                  <a:pt x="1680340" y="2652665"/>
                </a:cubicBezTo>
                <a:cubicBezTo>
                  <a:pt x="1710316" y="2648053"/>
                  <a:pt x="1740696" y="2646630"/>
                  <a:pt x="1770874" y="2643612"/>
                </a:cubicBezTo>
                <a:cubicBezTo>
                  <a:pt x="1779928" y="2637576"/>
                  <a:pt x="1791238" y="2634002"/>
                  <a:pt x="1798035" y="2625505"/>
                </a:cubicBezTo>
                <a:cubicBezTo>
                  <a:pt x="1803997" y="2618053"/>
                  <a:pt x="1799636" y="2604306"/>
                  <a:pt x="1807088" y="2598344"/>
                </a:cubicBezTo>
                <a:cubicBezTo>
                  <a:pt x="1816804" y="2590571"/>
                  <a:pt x="1831231" y="2592309"/>
                  <a:pt x="1843302" y="2589291"/>
                </a:cubicBezTo>
                <a:cubicBezTo>
                  <a:pt x="1846320" y="2580238"/>
                  <a:pt x="1848087" y="2570667"/>
                  <a:pt x="1852355" y="2562131"/>
                </a:cubicBezTo>
                <a:cubicBezTo>
                  <a:pt x="1857221" y="2552399"/>
                  <a:pt x="1867599" y="2545468"/>
                  <a:pt x="1870462" y="2534970"/>
                </a:cubicBezTo>
                <a:cubicBezTo>
                  <a:pt x="1876864" y="2511497"/>
                  <a:pt x="1875721" y="2486575"/>
                  <a:pt x="1879516" y="2462542"/>
                </a:cubicBezTo>
                <a:cubicBezTo>
                  <a:pt x="1884778" y="2429215"/>
                  <a:pt x="1891587" y="2396150"/>
                  <a:pt x="1897623" y="2362954"/>
                </a:cubicBezTo>
                <a:cubicBezTo>
                  <a:pt x="1894605" y="2311651"/>
                  <a:pt x="1893222" y="2260226"/>
                  <a:pt x="1888569" y="2209045"/>
                </a:cubicBezTo>
                <a:cubicBezTo>
                  <a:pt x="1887445" y="2196678"/>
                  <a:pt x="1874864" y="2142236"/>
                  <a:pt x="1870462" y="2127564"/>
                </a:cubicBezTo>
                <a:cubicBezTo>
                  <a:pt x="1864977" y="2109283"/>
                  <a:pt x="1857377" y="2091657"/>
                  <a:pt x="1852355" y="2073243"/>
                </a:cubicBezTo>
                <a:cubicBezTo>
                  <a:pt x="1848306" y="2058397"/>
                  <a:pt x="1849017" y="2042263"/>
                  <a:pt x="1843302" y="2027976"/>
                </a:cubicBezTo>
                <a:cubicBezTo>
                  <a:pt x="1828304" y="1990481"/>
                  <a:pt x="1814941" y="1981509"/>
                  <a:pt x="1788981" y="1955548"/>
                </a:cubicBezTo>
                <a:cubicBezTo>
                  <a:pt x="1798034" y="1916316"/>
                  <a:pt x="1798905" y="1874240"/>
                  <a:pt x="1816141" y="1837853"/>
                </a:cubicBezTo>
                <a:cubicBezTo>
                  <a:pt x="1816235" y="1837655"/>
                  <a:pt x="1875466" y="1771469"/>
                  <a:pt x="1897623" y="1765426"/>
                </a:cubicBezTo>
                <a:cubicBezTo>
                  <a:pt x="1921096" y="1759024"/>
                  <a:pt x="1946137" y="1760856"/>
                  <a:pt x="1970050" y="1756372"/>
                </a:cubicBezTo>
                <a:cubicBezTo>
                  <a:pt x="1994509" y="1751786"/>
                  <a:pt x="2018145" y="1743479"/>
                  <a:pt x="2042478" y="1738265"/>
                </a:cubicBezTo>
                <a:cubicBezTo>
                  <a:pt x="2060427" y="1734419"/>
                  <a:pt x="2078692" y="1732230"/>
                  <a:pt x="2096799" y="1729212"/>
                </a:cubicBezTo>
                <a:cubicBezTo>
                  <a:pt x="2114906" y="1723176"/>
                  <a:pt x="2132706" y="1716127"/>
                  <a:pt x="2151120" y="1711105"/>
                </a:cubicBezTo>
                <a:cubicBezTo>
                  <a:pt x="2165966" y="1707056"/>
                  <a:pt x="2181042" y="1703202"/>
                  <a:pt x="2196387" y="1702051"/>
                </a:cubicBezTo>
                <a:cubicBezTo>
                  <a:pt x="2301887" y="1694138"/>
                  <a:pt x="2407816" y="1692587"/>
                  <a:pt x="2513258" y="1683944"/>
                </a:cubicBezTo>
                <a:cubicBezTo>
                  <a:pt x="2591978" y="1677492"/>
                  <a:pt x="2670458" y="1667953"/>
                  <a:pt x="2748648" y="1656784"/>
                </a:cubicBezTo>
                <a:cubicBezTo>
                  <a:pt x="2827256" y="1645555"/>
                  <a:pt x="2791098" y="1651916"/>
                  <a:pt x="2857290" y="1638677"/>
                </a:cubicBezTo>
                <a:cubicBezTo>
                  <a:pt x="2954248" y="1541719"/>
                  <a:pt x="2804522" y="1688884"/>
                  <a:pt x="2920664" y="1584356"/>
                </a:cubicBezTo>
                <a:cubicBezTo>
                  <a:pt x="2972343" y="1537845"/>
                  <a:pt x="2965172" y="1544754"/>
                  <a:pt x="2993092" y="1502875"/>
                </a:cubicBezTo>
                <a:cubicBezTo>
                  <a:pt x="3003029" y="1403503"/>
                  <a:pt x="3011093" y="1370940"/>
                  <a:pt x="2993092" y="1258431"/>
                </a:cubicBezTo>
                <a:cubicBezTo>
                  <a:pt x="2989018" y="1232971"/>
                  <a:pt x="2974744" y="1210236"/>
                  <a:pt x="2965932" y="1186004"/>
                </a:cubicBezTo>
                <a:cubicBezTo>
                  <a:pt x="2962671" y="1177035"/>
                  <a:pt x="2961513" y="1167185"/>
                  <a:pt x="2956878" y="1158843"/>
                </a:cubicBezTo>
                <a:cubicBezTo>
                  <a:pt x="2946309" y="1139820"/>
                  <a:pt x="2928305" y="1124899"/>
                  <a:pt x="2920664" y="1104523"/>
                </a:cubicBezTo>
                <a:cubicBezTo>
                  <a:pt x="2911611" y="1080380"/>
                  <a:pt x="2902176" y="1056377"/>
                  <a:pt x="2893504" y="1032095"/>
                </a:cubicBezTo>
                <a:cubicBezTo>
                  <a:pt x="2887085" y="1014120"/>
                  <a:pt x="2883933" y="994845"/>
                  <a:pt x="2875397" y="977774"/>
                </a:cubicBezTo>
                <a:cubicBezTo>
                  <a:pt x="2853022" y="933024"/>
                  <a:pt x="2861558" y="954364"/>
                  <a:pt x="2848237" y="914400"/>
                </a:cubicBezTo>
                <a:cubicBezTo>
                  <a:pt x="2842201" y="869133"/>
                  <a:pt x="2840037" y="823178"/>
                  <a:pt x="2830130" y="778598"/>
                </a:cubicBezTo>
                <a:cubicBezTo>
                  <a:pt x="2827770" y="767976"/>
                  <a:pt x="2816889" y="761169"/>
                  <a:pt x="2812023" y="751437"/>
                </a:cubicBezTo>
                <a:cubicBezTo>
                  <a:pt x="2807755" y="742901"/>
                  <a:pt x="2807237" y="732813"/>
                  <a:pt x="2802969" y="724277"/>
                </a:cubicBezTo>
                <a:cubicBezTo>
                  <a:pt x="2798103" y="714545"/>
                  <a:pt x="2790260" y="706564"/>
                  <a:pt x="2784862" y="697117"/>
                </a:cubicBezTo>
                <a:cubicBezTo>
                  <a:pt x="2746466" y="629925"/>
                  <a:pt x="2787447" y="693233"/>
                  <a:pt x="2748648" y="615635"/>
                </a:cubicBezTo>
                <a:cubicBezTo>
                  <a:pt x="2743534" y="605406"/>
                  <a:pt x="2714155" y="557574"/>
                  <a:pt x="2703381" y="543208"/>
                </a:cubicBezTo>
                <a:cubicBezTo>
                  <a:pt x="2691787" y="527749"/>
                  <a:pt x="2679238" y="513029"/>
                  <a:pt x="2667167" y="497940"/>
                </a:cubicBezTo>
                <a:cubicBezTo>
                  <a:pt x="2664149" y="488887"/>
                  <a:pt x="2661873" y="479551"/>
                  <a:pt x="2658114" y="470780"/>
                </a:cubicBezTo>
                <a:cubicBezTo>
                  <a:pt x="2644330" y="438618"/>
                  <a:pt x="2640085" y="434683"/>
                  <a:pt x="2621900" y="407406"/>
                </a:cubicBezTo>
                <a:cubicBezTo>
                  <a:pt x="2605808" y="343041"/>
                  <a:pt x="2623595" y="396932"/>
                  <a:pt x="2594740" y="344031"/>
                </a:cubicBezTo>
                <a:cubicBezTo>
                  <a:pt x="2581815" y="320335"/>
                  <a:pt x="2580985" y="286576"/>
                  <a:pt x="2558526" y="271604"/>
                </a:cubicBezTo>
                <a:cubicBezTo>
                  <a:pt x="2506508" y="236926"/>
                  <a:pt x="2539059" y="261191"/>
                  <a:pt x="2467991" y="190123"/>
                </a:cubicBezTo>
                <a:cubicBezTo>
                  <a:pt x="2455920" y="178052"/>
                  <a:pt x="2439412" y="169178"/>
                  <a:pt x="2431777" y="153909"/>
                </a:cubicBezTo>
                <a:cubicBezTo>
                  <a:pt x="2425741" y="141838"/>
                  <a:pt x="2422557" y="127852"/>
                  <a:pt x="2413670" y="117695"/>
                </a:cubicBezTo>
                <a:cubicBezTo>
                  <a:pt x="2400945" y="103153"/>
                  <a:pt x="2382067" y="95145"/>
                  <a:pt x="2368403" y="81481"/>
                </a:cubicBezTo>
                <a:cubicBezTo>
                  <a:pt x="2360709" y="73787"/>
                  <a:pt x="2357990" y="62015"/>
                  <a:pt x="2350296" y="54321"/>
                </a:cubicBezTo>
                <a:cubicBezTo>
                  <a:pt x="2331067" y="35092"/>
                  <a:pt x="2319538" y="35996"/>
                  <a:pt x="2295975" y="27160"/>
                </a:cubicBezTo>
                <a:cubicBezTo>
                  <a:pt x="2226188" y="989"/>
                  <a:pt x="2275183" y="13132"/>
                  <a:pt x="2196387" y="0"/>
                </a:cubicBezTo>
                <a:cubicBezTo>
                  <a:pt x="2045496" y="3018"/>
                  <a:pt x="1894419" y="980"/>
                  <a:pt x="1743714" y="9053"/>
                </a:cubicBezTo>
                <a:cubicBezTo>
                  <a:pt x="1724655" y="10074"/>
                  <a:pt x="1689393" y="27160"/>
                  <a:pt x="1689393" y="27160"/>
                </a:cubicBezTo>
                <a:cubicBezTo>
                  <a:pt x="1680340" y="33196"/>
                  <a:pt x="1671965" y="40401"/>
                  <a:pt x="1662233" y="45267"/>
                </a:cubicBezTo>
                <a:cubicBezTo>
                  <a:pt x="1649242" y="51763"/>
                  <a:pt x="1610465" y="60472"/>
                  <a:pt x="1598858" y="63374"/>
                </a:cubicBezTo>
                <a:cubicBezTo>
                  <a:pt x="1589805" y="69410"/>
                  <a:pt x="1581430" y="76615"/>
                  <a:pt x="1571698" y="81481"/>
                </a:cubicBezTo>
                <a:cubicBezTo>
                  <a:pt x="1563162" y="85749"/>
                  <a:pt x="1552880" y="85900"/>
                  <a:pt x="1544538" y="90534"/>
                </a:cubicBezTo>
                <a:cubicBezTo>
                  <a:pt x="1498471" y="116127"/>
                  <a:pt x="1547555" y="-49795"/>
                  <a:pt x="1463056" y="126748"/>
                </a:cubicBezTo>
                <a:close/>
              </a:path>
            </a:pathLst>
          </a:custGeom>
          <a:noFill/>
          <a:ln cap="flat" cmpd="sng" w="57150">
            <a:solidFill>
              <a:srgbClr val="FABF8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5" name="Google Shape;475;p3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81" name="Google Shape;481;p32"/>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82" name="Google Shape;482;p32"/>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32"/>
          <p:cNvSpPr txBox="1"/>
          <p:nvPr/>
        </p:nvSpPr>
        <p:spPr>
          <a:xfrm>
            <a:off x="826431" y="2278613"/>
            <a:ext cx="388958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Which is the  the relative path to Libro.txt? ?</a:t>
            </a:r>
            <a:endParaRPr/>
          </a:p>
        </p:txBody>
      </p:sp>
      <p:sp>
        <p:nvSpPr>
          <p:cNvPr id="484" name="Google Shape;484;p32"/>
          <p:cNvSpPr txBox="1"/>
          <p:nvPr/>
        </p:nvSpPr>
        <p:spPr>
          <a:xfrm>
            <a:off x="2281486" y="3810000"/>
            <a:ext cx="1642442"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We are here -&gt;</a:t>
            </a:r>
            <a:endParaRPr/>
          </a:p>
        </p:txBody>
      </p:sp>
      <p:sp>
        <p:nvSpPr>
          <p:cNvPr id="485" name="Google Shape;485;p3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a:t>
            </a:r>
            <a:r>
              <a:rPr lang="es-ES"/>
              <a:t>Linux Operating System (OS)</a:t>
            </a:r>
            <a:endParaRPr/>
          </a:p>
        </p:txBody>
      </p:sp>
      <p:sp>
        <p:nvSpPr>
          <p:cNvPr id="131" name="Google Shape;131;p4"/>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es-ES" sz="2200"/>
              <a:t>Features:</a:t>
            </a:r>
            <a:endParaRPr/>
          </a:p>
          <a:p>
            <a:pPr indent="-342900" lvl="0" marL="342900" rtl="0" algn="l">
              <a:lnSpc>
                <a:spcPct val="150000"/>
              </a:lnSpc>
              <a:spcBef>
                <a:spcPts val="400"/>
              </a:spcBef>
              <a:spcAft>
                <a:spcPts val="0"/>
              </a:spcAft>
              <a:buSzPts val="2000"/>
              <a:buAutoNum type="arabicPeriod"/>
            </a:pPr>
            <a:r>
              <a:rPr b="0" lang="es-ES" u="none"/>
              <a:t>Operating System</a:t>
            </a:r>
            <a:endParaRPr/>
          </a:p>
          <a:p>
            <a:pPr indent="-342900" lvl="0" marL="342900" rtl="0" algn="l">
              <a:lnSpc>
                <a:spcPct val="150000"/>
              </a:lnSpc>
              <a:spcBef>
                <a:spcPts val="400"/>
              </a:spcBef>
              <a:spcAft>
                <a:spcPts val="0"/>
              </a:spcAft>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SzPts val="2000"/>
              <a:buAutoNum type="arabicPeriod"/>
            </a:pPr>
            <a:r>
              <a:rPr b="0" lang="es-ES" u="none"/>
              <a:t>Multitasking</a:t>
            </a:r>
            <a:endParaRPr/>
          </a:p>
          <a:p>
            <a:pPr indent="-342900" lvl="0" marL="342900" rtl="0" algn="l">
              <a:lnSpc>
                <a:spcPct val="150000"/>
              </a:lnSpc>
              <a:spcBef>
                <a:spcPts val="400"/>
              </a:spcBef>
              <a:spcAft>
                <a:spcPts val="0"/>
              </a:spcAft>
              <a:buSzPts val="2000"/>
              <a:buAutoNum type="arabicPeriod"/>
            </a:pPr>
            <a:r>
              <a:rPr b="0" lang="es-ES" u="none"/>
              <a:t>Multi-user</a:t>
            </a:r>
            <a:endParaRPr sz="2200"/>
          </a:p>
        </p:txBody>
      </p:sp>
      <p:sp>
        <p:nvSpPr>
          <p:cNvPr id="132" name="Google Shape;1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133" name="Google Shape;133;p4"/>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33"/>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91" name="Google Shape;491;p33"/>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93" name="Google Shape;493;p33"/>
          <p:cNvSpPr txBox="1"/>
          <p:nvPr/>
        </p:nvSpPr>
        <p:spPr>
          <a:xfrm>
            <a:off x="471212" y="2420888"/>
            <a:ext cx="2381250"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Important pwd or “.”</a:t>
            </a:r>
            <a:endParaRPr/>
          </a:p>
        </p:txBody>
      </p:sp>
      <p:sp>
        <p:nvSpPr>
          <p:cNvPr id="494" name="Google Shape;494;p33"/>
          <p:cNvSpPr txBox="1"/>
          <p:nvPr/>
        </p:nvSpPr>
        <p:spPr>
          <a:xfrm>
            <a:off x="457200" y="4388392"/>
            <a:ext cx="2590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Relative paths: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./Dir1/Libro.txt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or Dir1/Libro.txt</a:t>
            </a:r>
            <a:endParaRPr sz="1800">
              <a:solidFill>
                <a:schemeClr val="dk1"/>
              </a:solidFill>
              <a:latin typeface="Calibri"/>
              <a:ea typeface="Calibri"/>
              <a:cs typeface="Calibri"/>
              <a:sym typeface="Calibri"/>
            </a:endParaRPr>
          </a:p>
        </p:txBody>
      </p:sp>
      <p:sp>
        <p:nvSpPr>
          <p:cNvPr id="495" name="Google Shape;495;p33"/>
          <p:cNvSpPr/>
          <p:nvPr/>
        </p:nvSpPr>
        <p:spPr>
          <a:xfrm>
            <a:off x="3755746" y="4209553"/>
            <a:ext cx="2112398" cy="2055445"/>
          </a:xfrm>
          <a:custGeom>
            <a:rect b="b" l="l" r="r" t="t"/>
            <a:pathLst>
              <a:path extrusionOk="0" h="2055445" w="2112398">
                <a:moveTo>
                  <a:pt x="778598" y="81790"/>
                </a:moveTo>
                <a:cubicBezTo>
                  <a:pt x="709650" y="85073"/>
                  <a:pt x="606477" y="72788"/>
                  <a:pt x="534154" y="108950"/>
                </a:cubicBezTo>
                <a:cubicBezTo>
                  <a:pt x="480870" y="135592"/>
                  <a:pt x="510742" y="122790"/>
                  <a:pt x="443619" y="145164"/>
                </a:cubicBezTo>
                <a:lnTo>
                  <a:pt x="416459" y="154217"/>
                </a:lnTo>
                <a:cubicBezTo>
                  <a:pt x="407406" y="160253"/>
                  <a:pt x="397431" y="165095"/>
                  <a:pt x="389299" y="172324"/>
                </a:cubicBezTo>
                <a:cubicBezTo>
                  <a:pt x="370160" y="189337"/>
                  <a:pt x="359271" y="218548"/>
                  <a:pt x="334978" y="226645"/>
                </a:cubicBezTo>
                <a:lnTo>
                  <a:pt x="307817" y="235698"/>
                </a:lnTo>
                <a:cubicBezTo>
                  <a:pt x="298764" y="241734"/>
                  <a:pt x="290389" y="248939"/>
                  <a:pt x="280657" y="253805"/>
                </a:cubicBezTo>
                <a:cubicBezTo>
                  <a:pt x="272121" y="258073"/>
                  <a:pt x="260949" y="256897"/>
                  <a:pt x="253497" y="262859"/>
                </a:cubicBezTo>
                <a:cubicBezTo>
                  <a:pt x="245001" y="269656"/>
                  <a:pt x="243084" y="282325"/>
                  <a:pt x="235390" y="290019"/>
                </a:cubicBezTo>
                <a:cubicBezTo>
                  <a:pt x="227696" y="297713"/>
                  <a:pt x="217283" y="302090"/>
                  <a:pt x="208229" y="308126"/>
                </a:cubicBezTo>
                <a:cubicBezTo>
                  <a:pt x="172860" y="378863"/>
                  <a:pt x="212673" y="312733"/>
                  <a:pt x="153908" y="371500"/>
                </a:cubicBezTo>
                <a:cubicBezTo>
                  <a:pt x="146214" y="379194"/>
                  <a:pt x="142126" y="389807"/>
                  <a:pt x="135802" y="398661"/>
                </a:cubicBezTo>
                <a:cubicBezTo>
                  <a:pt x="127032" y="410940"/>
                  <a:pt x="117695" y="422804"/>
                  <a:pt x="108641" y="434875"/>
                </a:cubicBezTo>
                <a:cubicBezTo>
                  <a:pt x="105623" y="443928"/>
                  <a:pt x="104222" y="453693"/>
                  <a:pt x="99588" y="462035"/>
                </a:cubicBezTo>
                <a:cubicBezTo>
                  <a:pt x="89020" y="481058"/>
                  <a:pt x="63374" y="516356"/>
                  <a:pt x="63374" y="516356"/>
                </a:cubicBezTo>
                <a:cubicBezTo>
                  <a:pt x="60356" y="543516"/>
                  <a:pt x="58475" y="570827"/>
                  <a:pt x="54320" y="597837"/>
                </a:cubicBezTo>
                <a:cubicBezTo>
                  <a:pt x="52481" y="609788"/>
                  <a:pt x="41894" y="647956"/>
                  <a:pt x="36213" y="661211"/>
                </a:cubicBezTo>
                <a:cubicBezTo>
                  <a:pt x="30896" y="673616"/>
                  <a:pt x="24142" y="685354"/>
                  <a:pt x="18106" y="697425"/>
                </a:cubicBezTo>
                <a:cubicBezTo>
                  <a:pt x="12451" y="748322"/>
                  <a:pt x="0" y="852003"/>
                  <a:pt x="0" y="896601"/>
                </a:cubicBezTo>
                <a:cubicBezTo>
                  <a:pt x="0" y="966077"/>
                  <a:pt x="4719" y="1035491"/>
                  <a:pt x="9053" y="1104831"/>
                </a:cubicBezTo>
                <a:cubicBezTo>
                  <a:pt x="13605" y="1177669"/>
                  <a:pt x="16168" y="1184540"/>
                  <a:pt x="36213" y="1249687"/>
                </a:cubicBezTo>
                <a:cubicBezTo>
                  <a:pt x="90122" y="1424889"/>
                  <a:pt x="25284" y="1225096"/>
                  <a:pt x="72427" y="1331168"/>
                </a:cubicBezTo>
                <a:cubicBezTo>
                  <a:pt x="104181" y="1402616"/>
                  <a:pt x="68834" y="1371023"/>
                  <a:pt x="117695" y="1403596"/>
                </a:cubicBezTo>
                <a:cubicBezTo>
                  <a:pt x="123731" y="1412649"/>
                  <a:pt x="128573" y="1422624"/>
                  <a:pt x="135802" y="1430756"/>
                </a:cubicBezTo>
                <a:cubicBezTo>
                  <a:pt x="152814" y="1449895"/>
                  <a:pt x="190122" y="1485077"/>
                  <a:pt x="190122" y="1485077"/>
                </a:cubicBezTo>
                <a:cubicBezTo>
                  <a:pt x="214991" y="1584546"/>
                  <a:pt x="177300" y="1460186"/>
                  <a:pt x="226336" y="1548451"/>
                </a:cubicBezTo>
                <a:cubicBezTo>
                  <a:pt x="235605" y="1565136"/>
                  <a:pt x="235907" y="1585701"/>
                  <a:pt x="244443" y="1602772"/>
                </a:cubicBezTo>
                <a:lnTo>
                  <a:pt x="262550" y="1638986"/>
                </a:lnTo>
                <a:cubicBezTo>
                  <a:pt x="281265" y="1732556"/>
                  <a:pt x="254035" y="1633846"/>
                  <a:pt x="316871" y="1738574"/>
                </a:cubicBezTo>
                <a:cubicBezTo>
                  <a:pt x="323273" y="1749244"/>
                  <a:pt x="320870" y="1763418"/>
                  <a:pt x="325924" y="1774788"/>
                </a:cubicBezTo>
                <a:cubicBezTo>
                  <a:pt x="333071" y="1790868"/>
                  <a:pt x="344031" y="1804966"/>
                  <a:pt x="353085" y="1820055"/>
                </a:cubicBezTo>
                <a:cubicBezTo>
                  <a:pt x="356103" y="1832126"/>
                  <a:pt x="355965" y="1845466"/>
                  <a:pt x="362138" y="1856269"/>
                </a:cubicBezTo>
                <a:cubicBezTo>
                  <a:pt x="372793" y="1874914"/>
                  <a:pt x="432855" y="1916952"/>
                  <a:pt x="443619" y="1919643"/>
                </a:cubicBezTo>
                <a:cubicBezTo>
                  <a:pt x="455690" y="1922661"/>
                  <a:pt x="467915" y="1925122"/>
                  <a:pt x="479833" y="1928697"/>
                </a:cubicBezTo>
                <a:cubicBezTo>
                  <a:pt x="498114" y="1934181"/>
                  <a:pt x="534154" y="1946803"/>
                  <a:pt x="534154" y="1946803"/>
                </a:cubicBezTo>
                <a:cubicBezTo>
                  <a:pt x="552261" y="1958874"/>
                  <a:pt x="567363" y="1977739"/>
                  <a:pt x="588475" y="1983017"/>
                </a:cubicBezTo>
                <a:cubicBezTo>
                  <a:pt x="612618" y="1989053"/>
                  <a:pt x="637295" y="1993254"/>
                  <a:pt x="660903" y="2001124"/>
                </a:cubicBezTo>
                <a:cubicBezTo>
                  <a:pt x="669956" y="2004142"/>
                  <a:pt x="678604" y="2008917"/>
                  <a:pt x="688063" y="2010178"/>
                </a:cubicBezTo>
                <a:cubicBezTo>
                  <a:pt x="724084" y="2014981"/>
                  <a:pt x="760491" y="2016213"/>
                  <a:pt x="796705" y="2019231"/>
                </a:cubicBezTo>
                <a:cubicBezTo>
                  <a:pt x="805758" y="2022249"/>
                  <a:pt x="814349" y="2027567"/>
                  <a:pt x="823865" y="2028285"/>
                </a:cubicBezTo>
                <a:cubicBezTo>
                  <a:pt x="974599" y="2039661"/>
                  <a:pt x="1276538" y="2055445"/>
                  <a:pt x="1276538" y="2055445"/>
                </a:cubicBezTo>
                <a:cubicBezTo>
                  <a:pt x="1342930" y="2052427"/>
                  <a:pt x="1409465" y="2051692"/>
                  <a:pt x="1475714" y="2046392"/>
                </a:cubicBezTo>
                <a:cubicBezTo>
                  <a:pt x="1485227" y="2045631"/>
                  <a:pt x="1493437" y="2038754"/>
                  <a:pt x="1502875" y="2037338"/>
                </a:cubicBezTo>
                <a:cubicBezTo>
                  <a:pt x="1553960" y="2029675"/>
                  <a:pt x="1605481" y="2025267"/>
                  <a:pt x="1656784" y="2019231"/>
                </a:cubicBezTo>
                <a:cubicBezTo>
                  <a:pt x="1700504" y="2008302"/>
                  <a:pt x="1727830" y="2002454"/>
                  <a:pt x="1774479" y="1983017"/>
                </a:cubicBezTo>
                <a:cubicBezTo>
                  <a:pt x="1784523" y="1978832"/>
                  <a:pt x="1791907" y="1969776"/>
                  <a:pt x="1801639" y="1964910"/>
                </a:cubicBezTo>
                <a:cubicBezTo>
                  <a:pt x="1816175" y="1957642"/>
                  <a:pt x="1832370" y="1954071"/>
                  <a:pt x="1846906" y="1946803"/>
                </a:cubicBezTo>
                <a:cubicBezTo>
                  <a:pt x="1874373" y="1933070"/>
                  <a:pt x="1907529" y="1897870"/>
                  <a:pt x="1928388" y="1883429"/>
                </a:cubicBezTo>
                <a:cubicBezTo>
                  <a:pt x="1948392" y="1869580"/>
                  <a:pt x="1971830" y="1861168"/>
                  <a:pt x="1991762" y="1847215"/>
                </a:cubicBezTo>
                <a:cubicBezTo>
                  <a:pt x="2016680" y="1829772"/>
                  <a:pt x="2026457" y="1806271"/>
                  <a:pt x="2046083" y="1783841"/>
                </a:cubicBezTo>
                <a:cubicBezTo>
                  <a:pt x="2107554" y="1713589"/>
                  <a:pt x="2061633" y="1778622"/>
                  <a:pt x="2100404" y="1720467"/>
                </a:cubicBezTo>
                <a:cubicBezTo>
                  <a:pt x="2108779" y="1611581"/>
                  <a:pt x="2122586" y="1492700"/>
                  <a:pt x="2100404" y="1385489"/>
                </a:cubicBezTo>
                <a:cubicBezTo>
                  <a:pt x="2096080" y="1364592"/>
                  <a:pt x="2069411" y="1356083"/>
                  <a:pt x="2055136" y="1340221"/>
                </a:cubicBezTo>
                <a:cubicBezTo>
                  <a:pt x="2042209" y="1325858"/>
                  <a:pt x="2030516" y="1310413"/>
                  <a:pt x="2018922" y="1294954"/>
                </a:cubicBezTo>
                <a:cubicBezTo>
                  <a:pt x="1954913" y="1209610"/>
                  <a:pt x="2061567" y="1337600"/>
                  <a:pt x="1964602" y="1240633"/>
                </a:cubicBezTo>
                <a:cubicBezTo>
                  <a:pt x="1921217" y="1197247"/>
                  <a:pt x="1941504" y="1201159"/>
                  <a:pt x="1901227" y="1168205"/>
                </a:cubicBezTo>
                <a:cubicBezTo>
                  <a:pt x="1841757" y="1119548"/>
                  <a:pt x="1838913" y="1119953"/>
                  <a:pt x="1783532" y="1086724"/>
                </a:cubicBezTo>
                <a:cubicBezTo>
                  <a:pt x="1774479" y="1074653"/>
                  <a:pt x="1766192" y="1061966"/>
                  <a:pt x="1756372" y="1050510"/>
                </a:cubicBezTo>
                <a:cubicBezTo>
                  <a:pt x="1748040" y="1040789"/>
                  <a:pt x="1736313" y="1034003"/>
                  <a:pt x="1729211" y="1023350"/>
                </a:cubicBezTo>
                <a:cubicBezTo>
                  <a:pt x="1701619" y="981962"/>
                  <a:pt x="1744733" y="1004382"/>
                  <a:pt x="1692998" y="987136"/>
                </a:cubicBezTo>
                <a:cubicBezTo>
                  <a:pt x="1683944" y="978083"/>
                  <a:pt x="1673698" y="970082"/>
                  <a:pt x="1665837" y="959976"/>
                </a:cubicBezTo>
                <a:cubicBezTo>
                  <a:pt x="1652476" y="942798"/>
                  <a:pt x="1647730" y="917726"/>
                  <a:pt x="1629623" y="905655"/>
                </a:cubicBezTo>
                <a:cubicBezTo>
                  <a:pt x="1620570" y="899619"/>
                  <a:pt x="1610822" y="894514"/>
                  <a:pt x="1602463" y="887548"/>
                </a:cubicBezTo>
                <a:cubicBezTo>
                  <a:pt x="1557252" y="849872"/>
                  <a:pt x="1595874" y="867245"/>
                  <a:pt x="1548142" y="851334"/>
                </a:cubicBezTo>
                <a:cubicBezTo>
                  <a:pt x="1542106" y="836245"/>
                  <a:pt x="1541526" y="817558"/>
                  <a:pt x="1530035" y="806067"/>
                </a:cubicBezTo>
                <a:cubicBezTo>
                  <a:pt x="1521237" y="797269"/>
                  <a:pt x="1503380" y="804979"/>
                  <a:pt x="1493821" y="797013"/>
                </a:cubicBezTo>
                <a:cubicBezTo>
                  <a:pt x="1483453" y="788373"/>
                  <a:pt x="1481750" y="772870"/>
                  <a:pt x="1475714" y="760799"/>
                </a:cubicBezTo>
                <a:cubicBezTo>
                  <a:pt x="1472696" y="748728"/>
                  <a:pt x="1472225" y="735715"/>
                  <a:pt x="1466661" y="724586"/>
                </a:cubicBezTo>
                <a:cubicBezTo>
                  <a:pt x="1459913" y="711090"/>
                  <a:pt x="1447498" y="701168"/>
                  <a:pt x="1439501" y="688372"/>
                </a:cubicBezTo>
                <a:cubicBezTo>
                  <a:pt x="1432348" y="676927"/>
                  <a:pt x="1427430" y="664229"/>
                  <a:pt x="1421394" y="652158"/>
                </a:cubicBezTo>
                <a:cubicBezTo>
                  <a:pt x="1427430" y="552570"/>
                  <a:pt x="1437379" y="453142"/>
                  <a:pt x="1439501" y="353394"/>
                </a:cubicBezTo>
                <a:cubicBezTo>
                  <a:pt x="1442311" y="221307"/>
                  <a:pt x="1467805" y="239097"/>
                  <a:pt x="1403287" y="217592"/>
                </a:cubicBezTo>
                <a:cubicBezTo>
                  <a:pt x="1379142" y="145161"/>
                  <a:pt x="1415359" y="229664"/>
                  <a:pt x="1367073" y="181378"/>
                </a:cubicBezTo>
                <a:cubicBezTo>
                  <a:pt x="1360325" y="174630"/>
                  <a:pt x="1362754" y="162503"/>
                  <a:pt x="1358019" y="154217"/>
                </a:cubicBezTo>
                <a:cubicBezTo>
                  <a:pt x="1350533" y="141116"/>
                  <a:pt x="1343414" y="126373"/>
                  <a:pt x="1330859" y="118003"/>
                </a:cubicBezTo>
                <a:cubicBezTo>
                  <a:pt x="1314978" y="107416"/>
                  <a:pt x="1294259" y="106986"/>
                  <a:pt x="1276538" y="99897"/>
                </a:cubicBezTo>
                <a:cubicBezTo>
                  <a:pt x="1219718" y="77169"/>
                  <a:pt x="1247037" y="85732"/>
                  <a:pt x="1195057" y="72736"/>
                </a:cubicBezTo>
                <a:cubicBezTo>
                  <a:pt x="1186004" y="63683"/>
                  <a:pt x="1179013" y="51928"/>
                  <a:pt x="1167897" y="45576"/>
                </a:cubicBezTo>
                <a:cubicBezTo>
                  <a:pt x="1161009" y="41640"/>
                  <a:pt x="1089155" y="28017"/>
                  <a:pt x="1086415" y="27469"/>
                </a:cubicBezTo>
                <a:cubicBezTo>
                  <a:pt x="1074344" y="21433"/>
                  <a:pt x="1063584" y="11108"/>
                  <a:pt x="1050202" y="9362"/>
                </a:cubicBezTo>
                <a:cubicBezTo>
                  <a:pt x="918030" y="-7878"/>
                  <a:pt x="830081" y="2713"/>
                  <a:pt x="697116" y="9362"/>
                </a:cubicBezTo>
                <a:cubicBezTo>
                  <a:pt x="632473" y="30910"/>
                  <a:pt x="658677" y="16882"/>
                  <a:pt x="615635" y="45576"/>
                </a:cubicBezTo>
                <a:cubicBezTo>
                  <a:pt x="609599" y="54629"/>
                  <a:pt x="605222" y="65042"/>
                  <a:pt x="597528" y="72736"/>
                </a:cubicBezTo>
                <a:cubicBezTo>
                  <a:pt x="567857" y="102407"/>
                  <a:pt x="570368" y="77219"/>
                  <a:pt x="570368" y="99897"/>
                </a:cubicBezTo>
              </a:path>
            </a:pathLst>
          </a:custGeom>
          <a:noFill/>
          <a:ln cap="flat" cmpd="sng" w="57150">
            <a:solidFill>
              <a:srgbClr val="9748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3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344e220f39a_0_7"/>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503" name="Google Shape;503;g344e220f39a_0_7"/>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504" name="Google Shape;504;g344e220f39a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05" name="Google Shape;505;g344e220f39a_0_7"/>
          <p:cNvSpPr/>
          <p:nvPr/>
        </p:nvSpPr>
        <p:spPr>
          <a:xfrm>
            <a:off x="457200" y="2795350"/>
            <a:ext cx="4254300" cy="4242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344e220f39a_0_7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Basic Commands</a:t>
            </a:r>
            <a:endParaRPr/>
          </a:p>
        </p:txBody>
      </p:sp>
      <p:sp>
        <p:nvSpPr>
          <p:cNvPr id="512" name="Google Shape;512;g344e220f39a_0_78"/>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Shell</a:t>
            </a:r>
            <a:endParaRPr b="0" u="none"/>
          </a:p>
          <a:p>
            <a:pPr indent="-330200" lvl="0" marL="342900" rtl="0" algn="l">
              <a:lnSpc>
                <a:spcPct val="150000"/>
              </a:lnSpc>
              <a:spcBef>
                <a:spcPts val="400"/>
              </a:spcBef>
              <a:spcAft>
                <a:spcPts val="0"/>
              </a:spcAft>
              <a:buSzPts val="1800"/>
              <a:buAutoNum type="arabicPeriod"/>
            </a:pPr>
            <a:r>
              <a:rPr b="0" lang="es-ES" u="none"/>
              <a:t>Prompt</a:t>
            </a:r>
            <a:endParaRPr b="0" u="none"/>
          </a:p>
          <a:p>
            <a:pPr indent="-330200" lvl="0" marL="342900" rtl="0" algn="l">
              <a:lnSpc>
                <a:spcPct val="150000"/>
              </a:lnSpc>
              <a:spcBef>
                <a:spcPts val="400"/>
              </a:spcBef>
              <a:spcAft>
                <a:spcPts val="0"/>
              </a:spcAft>
              <a:buSzPts val="1800"/>
              <a:buAutoNum type="arabicPeriod"/>
            </a:pPr>
            <a:r>
              <a:rPr b="0" lang="es-ES" u="none"/>
              <a:t>Basic Commands</a:t>
            </a:r>
            <a:endParaRPr b="0" u="none"/>
          </a:p>
        </p:txBody>
      </p:sp>
      <p:sp>
        <p:nvSpPr>
          <p:cNvPr id="513" name="Google Shape;513;g344e220f39a_0_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14" name="Google Shape;514;g344e220f39a_0_78"/>
          <p:cNvSpPr/>
          <p:nvPr/>
        </p:nvSpPr>
        <p:spPr>
          <a:xfrm>
            <a:off x="457200" y="18355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3.1. Shell</a:t>
            </a:r>
            <a:endParaRPr/>
          </a:p>
        </p:txBody>
      </p:sp>
      <p:sp>
        <p:nvSpPr>
          <p:cNvPr id="521" name="Google Shape;521;p49"/>
          <p:cNvSpPr txBox="1"/>
          <p:nvPr>
            <p:ph idx="1" type="body"/>
          </p:nvPr>
        </p:nvSpPr>
        <p:spPr>
          <a:xfrm>
            <a:off x="601216" y="1916832"/>
            <a:ext cx="5050904"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Basic structure of an OS:</a:t>
            </a:r>
            <a:endParaRPr/>
          </a:p>
          <a:p>
            <a:pPr indent="0" lvl="0" marL="0" rtl="0" algn="l">
              <a:spcBef>
                <a:spcPts val="400"/>
              </a:spcBef>
              <a:spcAft>
                <a:spcPts val="0"/>
              </a:spcAft>
              <a:buClr>
                <a:schemeClr val="dk1"/>
              </a:buClr>
              <a:buSzPts val="2000"/>
              <a:buNone/>
            </a:pPr>
            <a:r>
              <a:t/>
            </a:r>
            <a:endParaRPr b="0" u="none"/>
          </a:p>
        </p:txBody>
      </p:sp>
      <p:sp>
        <p:nvSpPr>
          <p:cNvPr id="522" name="Google Shape;522;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523" name="Google Shape;523;p49"/>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524" name="Google Shape;524;p49"/>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525" name="Google Shape;525;p49"/>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526" name="Google Shape;526;p49"/>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527" name="Google Shape;527;p49"/>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49"/>
          <p:cNvSpPr/>
          <p:nvPr/>
        </p:nvSpPr>
        <p:spPr>
          <a:xfrm>
            <a:off x="611560" y="3429000"/>
            <a:ext cx="4259510" cy="1152128"/>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344e220f39a_0_11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3.1. Shell</a:t>
            </a:r>
            <a:endParaRPr/>
          </a:p>
        </p:txBody>
      </p:sp>
      <p:sp>
        <p:nvSpPr>
          <p:cNvPr id="535" name="Google Shape;535;g344e220f39a_0_1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536" name="Google Shape;536;g344e220f39a_0_116"/>
          <p:cNvPicPr preferRelativeResize="0"/>
          <p:nvPr/>
        </p:nvPicPr>
        <p:blipFill>
          <a:blip r:embed="rId3">
            <a:alphaModFix/>
          </a:blip>
          <a:stretch>
            <a:fillRect/>
          </a:stretch>
        </p:blipFill>
        <p:spPr>
          <a:xfrm>
            <a:off x="228600" y="2774949"/>
            <a:ext cx="4034976" cy="2400550"/>
          </a:xfrm>
          <a:prstGeom prst="rect">
            <a:avLst/>
          </a:prstGeom>
          <a:noFill/>
          <a:ln>
            <a:noFill/>
          </a:ln>
        </p:spPr>
      </p:pic>
      <p:sp>
        <p:nvSpPr>
          <p:cNvPr id="537" name="Google Shape;537;g344e220f39a_0_116"/>
          <p:cNvSpPr txBox="1"/>
          <p:nvPr>
            <p:ph idx="1" type="body"/>
          </p:nvPr>
        </p:nvSpPr>
        <p:spPr>
          <a:xfrm>
            <a:off x="6090550" y="3116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Shell</a:t>
            </a:r>
            <a:endParaRPr b="0" u="none"/>
          </a:p>
        </p:txBody>
      </p:sp>
      <p:sp>
        <p:nvSpPr>
          <p:cNvPr id="538" name="Google Shape;538;g344e220f39a_0_116"/>
          <p:cNvSpPr txBox="1"/>
          <p:nvPr>
            <p:ph idx="1" type="body"/>
          </p:nvPr>
        </p:nvSpPr>
        <p:spPr>
          <a:xfrm>
            <a:off x="4339775" y="2622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Terminal</a:t>
            </a:r>
            <a:endParaRPr b="0" u="none"/>
          </a:p>
        </p:txBody>
      </p:sp>
      <p:sp>
        <p:nvSpPr>
          <p:cNvPr id="539" name="Google Shape;539;g344e220f39a_0_116"/>
          <p:cNvSpPr txBox="1"/>
          <p:nvPr>
            <p:ph idx="1" type="body"/>
          </p:nvPr>
        </p:nvSpPr>
        <p:spPr>
          <a:xfrm>
            <a:off x="4263575" y="312200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PC</a:t>
            </a:r>
            <a:endParaRPr b="0" u="none"/>
          </a:p>
        </p:txBody>
      </p:sp>
      <p:cxnSp>
        <p:nvCxnSpPr>
          <p:cNvPr id="540" name="Google Shape;540;g344e220f39a_0_116"/>
          <p:cNvCxnSpPr/>
          <p:nvPr/>
        </p:nvCxnSpPr>
        <p:spPr>
          <a:xfrm flipH="1" rot="10800000">
            <a:off x="3764650" y="2875650"/>
            <a:ext cx="653100" cy="190500"/>
          </a:xfrm>
          <a:prstGeom prst="straightConnector1">
            <a:avLst/>
          </a:prstGeom>
          <a:noFill/>
          <a:ln cap="flat" cmpd="sng" w="28575">
            <a:solidFill>
              <a:schemeClr val="dk2"/>
            </a:solidFill>
            <a:prstDash val="solid"/>
            <a:round/>
            <a:headEnd len="med" w="med" type="none"/>
            <a:tailEnd len="med" w="med" type="triangle"/>
          </a:ln>
        </p:spPr>
      </p:cxnSp>
      <p:cxnSp>
        <p:nvCxnSpPr>
          <p:cNvPr id="541" name="Google Shape;541;g344e220f39a_0_116"/>
          <p:cNvCxnSpPr/>
          <p:nvPr/>
        </p:nvCxnSpPr>
        <p:spPr>
          <a:xfrm>
            <a:off x="5688175" y="2774950"/>
            <a:ext cx="653100" cy="382500"/>
          </a:xfrm>
          <a:prstGeom prst="straightConnector1">
            <a:avLst/>
          </a:prstGeom>
          <a:noFill/>
          <a:ln cap="flat" cmpd="sng" w="28575">
            <a:solidFill>
              <a:schemeClr val="dk2"/>
            </a:solidFill>
            <a:prstDash val="solid"/>
            <a:round/>
            <a:headEnd len="med" w="med" type="none"/>
            <a:tailEnd len="med" w="med" type="triangle"/>
          </a:ln>
        </p:spPr>
      </p:cxnSp>
      <p:cxnSp>
        <p:nvCxnSpPr>
          <p:cNvPr id="542" name="Google Shape;542;g344e220f39a_0_116"/>
          <p:cNvCxnSpPr/>
          <p:nvPr/>
        </p:nvCxnSpPr>
        <p:spPr>
          <a:xfrm rot="10800000">
            <a:off x="4727025" y="3329400"/>
            <a:ext cx="1402500" cy="26400"/>
          </a:xfrm>
          <a:prstGeom prst="straightConnector1">
            <a:avLst/>
          </a:prstGeom>
          <a:noFill/>
          <a:ln cap="flat" cmpd="sng" w="28575">
            <a:solidFill>
              <a:schemeClr val="dk2"/>
            </a:solidFill>
            <a:prstDash val="solid"/>
            <a:round/>
            <a:headEnd len="med" w="med" type="none"/>
            <a:tailEnd len="med" w="med" type="triangle"/>
          </a:ln>
        </p:spPr>
      </p:cxnSp>
      <p:cxnSp>
        <p:nvCxnSpPr>
          <p:cNvPr id="543" name="Google Shape;543;g344e220f39a_0_116"/>
          <p:cNvCxnSpPr/>
          <p:nvPr/>
        </p:nvCxnSpPr>
        <p:spPr>
          <a:xfrm rot="10800000">
            <a:off x="1340675" y="3223500"/>
            <a:ext cx="2999100" cy="132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3712ee0af76_0_2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3.1. Shell</a:t>
            </a:r>
            <a:endParaRPr/>
          </a:p>
        </p:txBody>
      </p:sp>
      <p:sp>
        <p:nvSpPr>
          <p:cNvPr id="550" name="Google Shape;550;g3712ee0af76_0_2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551" name="Google Shape;551;g3712ee0af76_0_24"/>
          <p:cNvPicPr preferRelativeResize="0"/>
          <p:nvPr/>
        </p:nvPicPr>
        <p:blipFill>
          <a:blip r:embed="rId3">
            <a:alphaModFix/>
          </a:blip>
          <a:stretch>
            <a:fillRect/>
          </a:stretch>
        </p:blipFill>
        <p:spPr>
          <a:xfrm>
            <a:off x="228600" y="2774949"/>
            <a:ext cx="4034976" cy="2400550"/>
          </a:xfrm>
          <a:prstGeom prst="rect">
            <a:avLst/>
          </a:prstGeom>
          <a:noFill/>
          <a:ln>
            <a:noFill/>
          </a:ln>
        </p:spPr>
      </p:pic>
      <p:sp>
        <p:nvSpPr>
          <p:cNvPr id="552" name="Google Shape;552;g3712ee0af76_0_24"/>
          <p:cNvSpPr txBox="1"/>
          <p:nvPr>
            <p:ph idx="1" type="body"/>
          </p:nvPr>
        </p:nvSpPr>
        <p:spPr>
          <a:xfrm>
            <a:off x="6090550" y="3116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Shell</a:t>
            </a:r>
            <a:endParaRPr b="0" u="none"/>
          </a:p>
        </p:txBody>
      </p:sp>
      <p:sp>
        <p:nvSpPr>
          <p:cNvPr id="553" name="Google Shape;553;g3712ee0af76_0_24"/>
          <p:cNvSpPr txBox="1"/>
          <p:nvPr>
            <p:ph idx="1" type="body"/>
          </p:nvPr>
        </p:nvSpPr>
        <p:spPr>
          <a:xfrm>
            <a:off x="4339775" y="2622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Terminal</a:t>
            </a:r>
            <a:endParaRPr b="0" u="none"/>
          </a:p>
        </p:txBody>
      </p:sp>
      <p:sp>
        <p:nvSpPr>
          <p:cNvPr id="554" name="Google Shape;554;g3712ee0af76_0_24"/>
          <p:cNvSpPr txBox="1"/>
          <p:nvPr>
            <p:ph idx="1" type="body"/>
          </p:nvPr>
        </p:nvSpPr>
        <p:spPr>
          <a:xfrm>
            <a:off x="4263575" y="312200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PC</a:t>
            </a:r>
            <a:endParaRPr b="0" u="none"/>
          </a:p>
        </p:txBody>
      </p:sp>
      <p:cxnSp>
        <p:nvCxnSpPr>
          <p:cNvPr id="555" name="Google Shape;555;g3712ee0af76_0_24"/>
          <p:cNvCxnSpPr/>
          <p:nvPr/>
        </p:nvCxnSpPr>
        <p:spPr>
          <a:xfrm flipH="1" rot="10800000">
            <a:off x="3764650" y="2875650"/>
            <a:ext cx="653100" cy="190500"/>
          </a:xfrm>
          <a:prstGeom prst="straightConnector1">
            <a:avLst/>
          </a:prstGeom>
          <a:noFill/>
          <a:ln cap="flat" cmpd="sng" w="28575">
            <a:solidFill>
              <a:schemeClr val="dk2"/>
            </a:solidFill>
            <a:prstDash val="solid"/>
            <a:round/>
            <a:headEnd len="med" w="med" type="none"/>
            <a:tailEnd len="med" w="med" type="triangle"/>
          </a:ln>
        </p:spPr>
      </p:cxnSp>
      <p:cxnSp>
        <p:nvCxnSpPr>
          <p:cNvPr id="556" name="Google Shape;556;g3712ee0af76_0_24"/>
          <p:cNvCxnSpPr/>
          <p:nvPr/>
        </p:nvCxnSpPr>
        <p:spPr>
          <a:xfrm>
            <a:off x="5688175" y="2774950"/>
            <a:ext cx="653100" cy="382500"/>
          </a:xfrm>
          <a:prstGeom prst="straightConnector1">
            <a:avLst/>
          </a:prstGeom>
          <a:noFill/>
          <a:ln cap="flat" cmpd="sng" w="28575">
            <a:solidFill>
              <a:schemeClr val="dk2"/>
            </a:solidFill>
            <a:prstDash val="solid"/>
            <a:round/>
            <a:headEnd len="med" w="med" type="none"/>
            <a:tailEnd len="med" w="med" type="triangle"/>
          </a:ln>
        </p:spPr>
      </p:cxnSp>
      <p:cxnSp>
        <p:nvCxnSpPr>
          <p:cNvPr id="557" name="Google Shape;557;g3712ee0af76_0_24"/>
          <p:cNvCxnSpPr/>
          <p:nvPr/>
        </p:nvCxnSpPr>
        <p:spPr>
          <a:xfrm rot="10800000">
            <a:off x="4727025" y="3329400"/>
            <a:ext cx="1402500" cy="26400"/>
          </a:xfrm>
          <a:prstGeom prst="straightConnector1">
            <a:avLst/>
          </a:prstGeom>
          <a:noFill/>
          <a:ln cap="flat" cmpd="sng" w="28575">
            <a:solidFill>
              <a:schemeClr val="dk2"/>
            </a:solidFill>
            <a:prstDash val="solid"/>
            <a:round/>
            <a:headEnd len="med" w="med" type="none"/>
            <a:tailEnd len="med" w="med" type="triangle"/>
          </a:ln>
        </p:spPr>
      </p:cxnSp>
      <p:cxnSp>
        <p:nvCxnSpPr>
          <p:cNvPr id="558" name="Google Shape;558;g3712ee0af76_0_24"/>
          <p:cNvCxnSpPr/>
          <p:nvPr/>
        </p:nvCxnSpPr>
        <p:spPr>
          <a:xfrm rot="10800000">
            <a:off x="1340675" y="3223500"/>
            <a:ext cx="2999100" cy="132300"/>
          </a:xfrm>
          <a:prstGeom prst="straightConnector1">
            <a:avLst/>
          </a:prstGeom>
          <a:noFill/>
          <a:ln cap="flat" cmpd="sng" w="28575">
            <a:solidFill>
              <a:schemeClr val="dk2"/>
            </a:solidFill>
            <a:prstDash val="solid"/>
            <a:round/>
            <a:headEnd len="med" w="med" type="none"/>
            <a:tailEnd len="med" w="med" type="triangle"/>
          </a:ln>
        </p:spPr>
      </p:cxnSp>
      <p:sp>
        <p:nvSpPr>
          <p:cNvPr id="559" name="Google Shape;559;g3712ee0af76_0_24"/>
          <p:cNvSpPr txBox="1"/>
          <p:nvPr>
            <p:ph idx="1" type="body"/>
          </p:nvPr>
        </p:nvSpPr>
        <p:spPr>
          <a:xfrm>
            <a:off x="4417750" y="3669650"/>
            <a:ext cx="4138500" cy="1752000"/>
          </a:xfrm>
          <a:prstGeom prst="rect">
            <a:avLst/>
          </a:prstGeom>
          <a:noFill/>
          <a:ln>
            <a:noFill/>
          </a:ln>
        </p:spPr>
        <p:txBody>
          <a:bodyPr anchorCtr="0" anchor="t" bIns="45700" lIns="91425" spcFirstLastPara="1" rIns="91425" wrap="square" tIns="45700">
            <a:normAutofit fontScale="77500"/>
          </a:bodyPr>
          <a:lstStyle/>
          <a:p>
            <a:pPr indent="-317182" lvl="0" marL="457200" rtl="0" algn="l">
              <a:lnSpc>
                <a:spcPct val="150000"/>
              </a:lnSpc>
              <a:spcBef>
                <a:spcPts val="400"/>
              </a:spcBef>
              <a:spcAft>
                <a:spcPts val="0"/>
              </a:spcAft>
              <a:buSzPct val="90000"/>
              <a:buChar char="•"/>
            </a:pPr>
            <a:r>
              <a:rPr b="0" lang="es-ES" u="none"/>
              <a:t>Navigate the file system</a:t>
            </a:r>
            <a:endParaRPr b="0" u="none"/>
          </a:p>
          <a:p>
            <a:pPr indent="-317182" lvl="0" marL="457200" rtl="0" algn="l">
              <a:lnSpc>
                <a:spcPct val="150000"/>
              </a:lnSpc>
              <a:spcBef>
                <a:spcPts val="0"/>
              </a:spcBef>
              <a:spcAft>
                <a:spcPts val="0"/>
              </a:spcAft>
              <a:buSzPct val="90000"/>
              <a:buChar char="•"/>
            </a:pPr>
            <a:r>
              <a:rPr b="0" lang="es-ES" u="none"/>
              <a:t>Run programs and scripts</a:t>
            </a:r>
            <a:endParaRPr b="0" u="none"/>
          </a:p>
          <a:p>
            <a:pPr indent="-317182" lvl="0" marL="457200" rtl="0" algn="l">
              <a:lnSpc>
                <a:spcPct val="150000"/>
              </a:lnSpc>
              <a:spcBef>
                <a:spcPts val="0"/>
              </a:spcBef>
              <a:spcAft>
                <a:spcPts val="0"/>
              </a:spcAft>
              <a:buSzPct val="90000"/>
              <a:buChar char="•"/>
            </a:pPr>
            <a:r>
              <a:rPr b="0" lang="es-ES" u="none"/>
              <a:t>Manage processes</a:t>
            </a:r>
            <a:endParaRPr b="0" u="none"/>
          </a:p>
          <a:p>
            <a:pPr indent="-317182" lvl="0" marL="457200" rtl="0" algn="l">
              <a:lnSpc>
                <a:spcPct val="150000"/>
              </a:lnSpc>
              <a:spcBef>
                <a:spcPts val="0"/>
              </a:spcBef>
              <a:spcAft>
                <a:spcPts val="0"/>
              </a:spcAft>
              <a:buSzPct val="90000"/>
              <a:buChar char="•"/>
            </a:pPr>
            <a:r>
              <a:rPr b="0" lang="es-ES" u="none"/>
              <a:t>Administer users and permissions</a:t>
            </a:r>
            <a:endParaRPr b="0" u="none"/>
          </a:p>
          <a:p>
            <a:pPr indent="-317182" lvl="0" marL="457200" rtl="0" algn="l">
              <a:lnSpc>
                <a:spcPct val="150000"/>
              </a:lnSpc>
              <a:spcBef>
                <a:spcPts val="0"/>
              </a:spcBef>
              <a:spcAft>
                <a:spcPts val="0"/>
              </a:spcAft>
              <a:buSzPct val="90000"/>
              <a:buChar char="•"/>
            </a:pPr>
            <a:r>
              <a:rPr b="0" lang="es-ES" u="none"/>
              <a:t>Automate repetitive tasks</a:t>
            </a:r>
            <a:endParaRPr b="0" u="none"/>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344e220f39a_0_10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Basic Commands</a:t>
            </a:r>
            <a:endParaRPr/>
          </a:p>
        </p:txBody>
      </p:sp>
      <p:sp>
        <p:nvSpPr>
          <p:cNvPr id="566" name="Google Shape;566;g344e220f39a_0_100"/>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Shell</a:t>
            </a:r>
            <a:endParaRPr b="0" u="none"/>
          </a:p>
          <a:p>
            <a:pPr indent="-330200" lvl="0" marL="342900" rtl="0" algn="l">
              <a:lnSpc>
                <a:spcPct val="150000"/>
              </a:lnSpc>
              <a:spcBef>
                <a:spcPts val="400"/>
              </a:spcBef>
              <a:spcAft>
                <a:spcPts val="0"/>
              </a:spcAft>
              <a:buSzPts val="1800"/>
              <a:buAutoNum type="arabicPeriod"/>
            </a:pPr>
            <a:r>
              <a:rPr b="0" lang="es-ES" u="none"/>
              <a:t>Prompt</a:t>
            </a:r>
            <a:endParaRPr b="0" u="none"/>
          </a:p>
          <a:p>
            <a:pPr indent="-330200" lvl="0" marL="342900" rtl="0" algn="l">
              <a:lnSpc>
                <a:spcPct val="150000"/>
              </a:lnSpc>
              <a:spcBef>
                <a:spcPts val="400"/>
              </a:spcBef>
              <a:spcAft>
                <a:spcPts val="0"/>
              </a:spcAft>
              <a:buSzPts val="1800"/>
              <a:buAutoNum type="arabicPeriod"/>
            </a:pPr>
            <a:r>
              <a:rPr b="0" lang="es-ES" u="none"/>
              <a:t>Basic Commands</a:t>
            </a:r>
            <a:endParaRPr b="0" u="none"/>
          </a:p>
        </p:txBody>
      </p:sp>
      <p:sp>
        <p:nvSpPr>
          <p:cNvPr id="567" name="Google Shape;567;g344e220f39a_0_1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68" name="Google Shape;568;g344e220f39a_0_100"/>
          <p:cNvSpPr/>
          <p:nvPr/>
        </p:nvSpPr>
        <p:spPr>
          <a:xfrm>
            <a:off x="457200" y="23689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0"/>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286385" lvl="0" marL="299085" rtl="0" algn="l">
              <a:lnSpc>
                <a:spcPct val="100000"/>
              </a:lnSpc>
              <a:spcBef>
                <a:spcPts val="0"/>
              </a:spcBef>
              <a:spcAft>
                <a:spcPts val="0"/>
              </a:spcAft>
              <a:buClr>
                <a:schemeClr val="dk1"/>
              </a:buClr>
              <a:buSzPts val="1800"/>
              <a:buFont typeface="Arial"/>
              <a:buChar char="•"/>
            </a:pPr>
            <a:r>
              <a:rPr b="0" lang="es-ES" sz="1800" u="none"/>
              <a:t>Shell waits for the user to write commands in a line called prompt.</a:t>
            </a:r>
            <a:endParaRPr/>
          </a:p>
          <a:p>
            <a:pPr indent="-286385" lvl="0" marL="299085" rtl="0" algn="l">
              <a:lnSpc>
                <a:spcPct val="100000"/>
              </a:lnSpc>
              <a:spcBef>
                <a:spcPts val="360"/>
              </a:spcBef>
              <a:spcAft>
                <a:spcPts val="0"/>
              </a:spcAft>
              <a:buClr>
                <a:schemeClr val="dk1"/>
              </a:buClr>
              <a:buSzPts val="1800"/>
              <a:buFont typeface="Arial"/>
              <a:buChar char="•"/>
            </a:pPr>
            <a:r>
              <a:rPr b="0" lang="es-ES" sz="1800" u="none"/>
              <a:t>Prompt line gives some important information that can be easily understood:</a:t>
            </a:r>
            <a:endParaRPr/>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0" lvl="0" marL="12700" rtl="0" algn="l">
              <a:lnSpc>
                <a:spcPct val="100000"/>
              </a:lnSpc>
              <a:spcBef>
                <a:spcPts val="360"/>
              </a:spcBef>
              <a:spcAft>
                <a:spcPts val="0"/>
              </a:spcAft>
              <a:buClr>
                <a:schemeClr val="dk1"/>
              </a:buClr>
              <a:buSzPts val="1800"/>
              <a:buNone/>
            </a:pPr>
            <a:r>
              <a:t/>
            </a:r>
            <a:endParaRPr b="0" sz="1800" u="none"/>
          </a:p>
          <a:p>
            <a:pPr indent="-159384" lvl="0" marL="299085" rtl="0" algn="l">
              <a:lnSpc>
                <a:spcPct val="100000"/>
              </a:lnSpc>
              <a:spcBef>
                <a:spcPts val="400"/>
              </a:spcBef>
              <a:spcAft>
                <a:spcPts val="0"/>
              </a:spcAft>
              <a:buClr>
                <a:schemeClr val="dk1"/>
              </a:buClr>
              <a:buSzPts val="2000"/>
              <a:buFont typeface="Arial"/>
              <a:buNone/>
            </a:pPr>
            <a:r>
              <a:t/>
            </a:r>
            <a:endParaRPr b="0" u="none"/>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286385" lvl="0" marL="299085" rtl="0" algn="l">
              <a:lnSpc>
                <a:spcPct val="100000"/>
              </a:lnSpc>
              <a:spcBef>
                <a:spcPts val="360"/>
              </a:spcBef>
              <a:spcAft>
                <a:spcPts val="0"/>
              </a:spcAft>
              <a:buClr>
                <a:schemeClr val="dk1"/>
              </a:buClr>
              <a:buSzPts val="1800"/>
              <a:buFont typeface="Arial"/>
              <a:buChar char="•"/>
            </a:pPr>
            <a:r>
              <a:rPr b="0" lang="es-ES" sz="1800" u="none"/>
              <a:t>This example prompt gives the information that the user is user, which has no admin privileges, which is connected to portutatis03 node in the HPC, and the directory where user is located is the /home/user folder.</a:t>
            </a:r>
            <a:endParaRPr b="0" u="none"/>
          </a:p>
        </p:txBody>
      </p:sp>
      <p:sp>
        <p:nvSpPr>
          <p:cNvPr id="574" name="Google Shape;57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75" name="Google Shape;575;p50"/>
          <p:cNvSpPr txBox="1"/>
          <p:nvPr/>
        </p:nvSpPr>
        <p:spPr>
          <a:xfrm>
            <a:off x="730021" y="4437112"/>
            <a:ext cx="4654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User name</a:t>
            </a:r>
            <a:endParaRPr sz="1800">
              <a:solidFill>
                <a:schemeClr val="dk1"/>
              </a:solidFill>
              <a:latin typeface="Calibri"/>
              <a:ea typeface="Calibri"/>
              <a:cs typeface="Calibri"/>
              <a:sym typeface="Calibri"/>
            </a:endParaRPr>
          </a:p>
        </p:txBody>
      </p:sp>
      <p:sp>
        <p:nvSpPr>
          <p:cNvPr id="576" name="Google Shape;576;p5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3.2. Shell’s prompt</a:t>
            </a:r>
            <a:endParaRPr/>
          </a:p>
        </p:txBody>
      </p:sp>
      <p:sp>
        <p:nvSpPr>
          <p:cNvPr id="577" name="Google Shape;577;p50"/>
          <p:cNvSpPr/>
          <p:nvPr/>
        </p:nvSpPr>
        <p:spPr>
          <a:xfrm>
            <a:off x="6481143" y="3925443"/>
            <a:ext cx="1659109" cy="369332"/>
          </a:xfrm>
          <a:prstGeom prst="rect">
            <a:avLst/>
          </a:prstGeom>
          <a:noFill/>
          <a:ln>
            <a:noFill/>
          </a:ln>
        </p:spPr>
        <p:txBody>
          <a:bodyPr anchorCtr="0" anchor="t" bIns="45700" lIns="91425" spcFirstLastPara="1" rIns="91425" wrap="square" tIns="45700">
            <a:spAutoFit/>
          </a:bodyPr>
          <a:lstStyle/>
          <a:p>
            <a:pPr indent="0" lvl="0" marL="12700" marR="0" rtl="0" algn="l">
              <a:spcBef>
                <a:spcPts val="0"/>
              </a:spcBef>
              <a:spcAft>
                <a:spcPts val="0"/>
              </a:spcAft>
              <a:buNone/>
            </a:pPr>
            <a:r>
              <a:rPr lang="es-ES" sz="1800">
                <a:solidFill>
                  <a:schemeClr val="dk1"/>
                </a:solidFill>
                <a:latin typeface="Calibri"/>
                <a:ea typeface="Calibri"/>
                <a:cs typeface="Calibri"/>
                <a:sym typeface="Calibri"/>
              </a:rPr>
              <a:t>~ = /home/user</a:t>
            </a:r>
            <a:endParaRPr sz="1800">
              <a:solidFill>
                <a:schemeClr val="dk1"/>
              </a:solidFill>
              <a:latin typeface="Calibri"/>
              <a:ea typeface="Calibri"/>
              <a:cs typeface="Calibri"/>
              <a:sym typeface="Calibri"/>
            </a:endParaRPr>
          </a:p>
        </p:txBody>
      </p:sp>
      <p:sp>
        <p:nvSpPr>
          <p:cNvPr id="578" name="Google Shape;578;p50"/>
          <p:cNvSpPr txBox="1"/>
          <p:nvPr/>
        </p:nvSpPr>
        <p:spPr>
          <a:xfrm>
            <a:off x="656800" y="3049150"/>
            <a:ext cx="3103500" cy="4464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300">
                <a:solidFill>
                  <a:schemeClr val="lt1"/>
                </a:solidFill>
                <a:latin typeface="Calibri"/>
                <a:ea typeface="Calibri"/>
                <a:cs typeface="Calibri"/>
                <a:sym typeface="Calibri"/>
              </a:rPr>
              <a:t>[</a:t>
            </a:r>
            <a:r>
              <a:rPr lang="es-ES" sz="2300">
                <a:solidFill>
                  <a:schemeClr val="lt1"/>
                </a:solidFill>
                <a:latin typeface="Calibri"/>
                <a:ea typeface="Calibri"/>
                <a:cs typeface="Calibri"/>
                <a:sym typeface="Calibri"/>
              </a:rPr>
              <a:t>user@portutatis03 </a:t>
            </a:r>
            <a:r>
              <a:rPr lang="es-ES" sz="1850">
                <a:solidFill>
                  <a:schemeClr val="lt1"/>
                </a:solidFill>
              </a:rPr>
              <a:t>~]$</a:t>
            </a:r>
            <a:endParaRPr sz="2300">
              <a:solidFill>
                <a:schemeClr val="lt1"/>
              </a:solidFill>
              <a:latin typeface="Calibri"/>
              <a:ea typeface="Calibri"/>
              <a:cs typeface="Calibri"/>
              <a:sym typeface="Calibri"/>
            </a:endParaRPr>
          </a:p>
        </p:txBody>
      </p:sp>
      <p:grpSp>
        <p:nvGrpSpPr>
          <p:cNvPr id="579" name="Google Shape;579;p50"/>
          <p:cNvGrpSpPr/>
          <p:nvPr/>
        </p:nvGrpSpPr>
        <p:grpSpPr>
          <a:xfrm>
            <a:off x="1049675" y="3125355"/>
            <a:ext cx="8254276" cy="1671666"/>
            <a:chOff x="1324986" y="3078985"/>
            <a:chExt cx="8254276" cy="1671666"/>
          </a:xfrm>
        </p:grpSpPr>
        <p:sp>
          <p:nvSpPr>
            <p:cNvPr id="580" name="Google Shape;580;p50"/>
            <p:cNvSpPr/>
            <p:nvPr/>
          </p:nvSpPr>
          <p:spPr>
            <a:xfrm>
              <a:off x="3973189" y="3328414"/>
              <a:ext cx="470535" cy="135889"/>
            </a:xfrm>
            <a:custGeom>
              <a:rect b="b" l="l" r="r" t="t"/>
              <a:pathLst>
                <a:path extrusionOk="0" h="135889" w="470535">
                  <a:moveTo>
                    <a:pt x="386884" y="88146"/>
                  </a:moveTo>
                  <a:lnTo>
                    <a:pt x="335554" y="108325"/>
                  </a:lnTo>
                  <a:lnTo>
                    <a:pt x="331866" y="116707"/>
                  </a:lnTo>
                  <a:lnTo>
                    <a:pt x="334914" y="124205"/>
                  </a:lnTo>
                  <a:lnTo>
                    <a:pt x="337840" y="131582"/>
                  </a:lnTo>
                  <a:lnTo>
                    <a:pt x="346222" y="135270"/>
                  </a:lnTo>
                  <a:lnTo>
                    <a:pt x="445140" y="96255"/>
                  </a:lnTo>
                  <a:lnTo>
                    <a:pt x="439673" y="96255"/>
                  </a:lnTo>
                  <a:lnTo>
                    <a:pt x="386884" y="88146"/>
                  </a:lnTo>
                  <a:close/>
                </a:path>
                <a:path extrusionOk="0" h="135889" w="470535">
                  <a:moveTo>
                    <a:pt x="413573" y="77647"/>
                  </a:moveTo>
                  <a:lnTo>
                    <a:pt x="386884" y="88146"/>
                  </a:lnTo>
                  <a:lnTo>
                    <a:pt x="439673" y="96255"/>
                  </a:lnTo>
                  <a:lnTo>
                    <a:pt x="440148" y="93207"/>
                  </a:lnTo>
                  <a:lnTo>
                    <a:pt x="432815" y="93207"/>
                  </a:lnTo>
                  <a:lnTo>
                    <a:pt x="413573" y="77647"/>
                  </a:lnTo>
                  <a:close/>
                </a:path>
                <a:path extrusionOk="0" h="135889" w="470535">
                  <a:moveTo>
                    <a:pt x="366643" y="2407"/>
                  </a:moveTo>
                  <a:lnTo>
                    <a:pt x="357499" y="3444"/>
                  </a:lnTo>
                  <a:lnTo>
                    <a:pt x="347471" y="15758"/>
                  </a:lnTo>
                  <a:lnTo>
                    <a:pt x="348355" y="24902"/>
                  </a:lnTo>
                  <a:lnTo>
                    <a:pt x="391191" y="59548"/>
                  </a:lnTo>
                  <a:lnTo>
                    <a:pt x="444124" y="67696"/>
                  </a:lnTo>
                  <a:lnTo>
                    <a:pt x="439673" y="96255"/>
                  </a:lnTo>
                  <a:lnTo>
                    <a:pt x="445140" y="96255"/>
                  </a:lnTo>
                  <a:lnTo>
                    <a:pt x="470275" y="86349"/>
                  </a:lnTo>
                  <a:lnTo>
                    <a:pt x="366643" y="2407"/>
                  </a:lnTo>
                  <a:close/>
                </a:path>
                <a:path extrusionOk="0" h="135889" w="470535">
                  <a:moveTo>
                    <a:pt x="436625" y="68579"/>
                  </a:moveTo>
                  <a:lnTo>
                    <a:pt x="413573" y="77647"/>
                  </a:lnTo>
                  <a:lnTo>
                    <a:pt x="432815" y="93207"/>
                  </a:lnTo>
                  <a:lnTo>
                    <a:pt x="436625" y="68579"/>
                  </a:lnTo>
                  <a:close/>
                </a:path>
                <a:path extrusionOk="0" h="135889" w="470535">
                  <a:moveTo>
                    <a:pt x="443986" y="68579"/>
                  </a:moveTo>
                  <a:lnTo>
                    <a:pt x="436625" y="68579"/>
                  </a:lnTo>
                  <a:lnTo>
                    <a:pt x="432815" y="93207"/>
                  </a:lnTo>
                  <a:lnTo>
                    <a:pt x="440148" y="93207"/>
                  </a:lnTo>
                  <a:lnTo>
                    <a:pt x="443986" y="68579"/>
                  </a:lnTo>
                  <a:close/>
                </a:path>
                <a:path extrusionOk="0" h="135889" w="470535">
                  <a:moveTo>
                    <a:pt x="4328" y="0"/>
                  </a:moveTo>
                  <a:lnTo>
                    <a:pt x="0" y="28712"/>
                  </a:lnTo>
                  <a:lnTo>
                    <a:pt x="386884" y="88146"/>
                  </a:lnTo>
                  <a:lnTo>
                    <a:pt x="413573" y="77647"/>
                  </a:lnTo>
                  <a:lnTo>
                    <a:pt x="391191" y="59548"/>
                  </a:lnTo>
                  <a:lnTo>
                    <a:pt x="4328" y="0"/>
                  </a:lnTo>
                  <a:close/>
                </a:path>
                <a:path extrusionOk="0" h="135889" w="470535">
                  <a:moveTo>
                    <a:pt x="391191" y="59548"/>
                  </a:moveTo>
                  <a:lnTo>
                    <a:pt x="413573" y="77647"/>
                  </a:lnTo>
                  <a:lnTo>
                    <a:pt x="436625" y="68579"/>
                  </a:lnTo>
                  <a:lnTo>
                    <a:pt x="443986" y="68579"/>
                  </a:lnTo>
                  <a:lnTo>
                    <a:pt x="444124" y="67696"/>
                  </a:lnTo>
                  <a:lnTo>
                    <a:pt x="391191" y="5954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50"/>
            <p:cNvSpPr/>
            <p:nvPr/>
          </p:nvSpPr>
          <p:spPr>
            <a:xfrm>
              <a:off x="1324986" y="3487551"/>
              <a:ext cx="134619" cy="864235"/>
            </a:xfrm>
            <a:custGeom>
              <a:rect b="b" l="l" r="r" t="t"/>
              <a:pathLst>
                <a:path extrusionOk="0" h="864235" w="134619">
                  <a:moveTo>
                    <a:pt x="16133" y="731900"/>
                  </a:moveTo>
                  <a:lnTo>
                    <a:pt x="2285" y="740033"/>
                  </a:lnTo>
                  <a:lnTo>
                    <a:pt x="0" y="748796"/>
                  </a:lnTo>
                  <a:lnTo>
                    <a:pt x="67187" y="864107"/>
                  </a:lnTo>
                  <a:lnTo>
                    <a:pt x="83980" y="835283"/>
                  </a:lnTo>
                  <a:lnTo>
                    <a:pt x="52709" y="835283"/>
                  </a:lnTo>
                  <a:lnTo>
                    <a:pt x="52709" y="781895"/>
                  </a:lnTo>
                  <a:lnTo>
                    <a:pt x="28955" y="741176"/>
                  </a:lnTo>
                  <a:lnTo>
                    <a:pt x="25027" y="734318"/>
                  </a:lnTo>
                  <a:lnTo>
                    <a:pt x="16133" y="731900"/>
                  </a:lnTo>
                  <a:close/>
                </a:path>
                <a:path extrusionOk="0" h="864235" w="134619">
                  <a:moveTo>
                    <a:pt x="52709" y="781895"/>
                  </a:moveTo>
                  <a:lnTo>
                    <a:pt x="52709" y="835283"/>
                  </a:lnTo>
                  <a:lnTo>
                    <a:pt x="81665" y="835283"/>
                  </a:lnTo>
                  <a:lnTo>
                    <a:pt x="81665" y="828044"/>
                  </a:lnTo>
                  <a:lnTo>
                    <a:pt x="54745" y="828044"/>
                  </a:lnTo>
                  <a:lnTo>
                    <a:pt x="67187" y="806715"/>
                  </a:lnTo>
                  <a:lnTo>
                    <a:pt x="52709" y="781895"/>
                  </a:lnTo>
                  <a:close/>
                </a:path>
                <a:path extrusionOk="0" h="864235" w="134619">
                  <a:moveTo>
                    <a:pt x="118241" y="731900"/>
                  </a:moveTo>
                  <a:lnTo>
                    <a:pt x="109346" y="734318"/>
                  </a:lnTo>
                  <a:lnTo>
                    <a:pt x="105418" y="741176"/>
                  </a:lnTo>
                  <a:lnTo>
                    <a:pt x="81665" y="781895"/>
                  </a:lnTo>
                  <a:lnTo>
                    <a:pt x="81665" y="835283"/>
                  </a:lnTo>
                  <a:lnTo>
                    <a:pt x="83980" y="835283"/>
                  </a:lnTo>
                  <a:lnTo>
                    <a:pt x="134374" y="748796"/>
                  </a:lnTo>
                  <a:lnTo>
                    <a:pt x="132088" y="740033"/>
                  </a:lnTo>
                  <a:lnTo>
                    <a:pt x="118241" y="731900"/>
                  </a:lnTo>
                  <a:close/>
                </a:path>
                <a:path extrusionOk="0" h="864235" w="134619">
                  <a:moveTo>
                    <a:pt x="67187" y="806715"/>
                  </a:moveTo>
                  <a:lnTo>
                    <a:pt x="54745" y="828044"/>
                  </a:lnTo>
                  <a:lnTo>
                    <a:pt x="79628" y="828044"/>
                  </a:lnTo>
                  <a:lnTo>
                    <a:pt x="67187" y="806715"/>
                  </a:lnTo>
                  <a:close/>
                </a:path>
                <a:path extrusionOk="0" h="864235" w="134619">
                  <a:moveTo>
                    <a:pt x="81665" y="781895"/>
                  </a:moveTo>
                  <a:lnTo>
                    <a:pt x="67187" y="806715"/>
                  </a:lnTo>
                  <a:lnTo>
                    <a:pt x="79628" y="828044"/>
                  </a:lnTo>
                  <a:lnTo>
                    <a:pt x="81665" y="828044"/>
                  </a:lnTo>
                  <a:lnTo>
                    <a:pt x="81665" y="781895"/>
                  </a:lnTo>
                  <a:close/>
                </a:path>
                <a:path extrusionOk="0" h="864235" w="134619">
                  <a:moveTo>
                    <a:pt x="81665" y="0"/>
                  </a:moveTo>
                  <a:lnTo>
                    <a:pt x="52709" y="0"/>
                  </a:lnTo>
                  <a:lnTo>
                    <a:pt x="52709" y="781895"/>
                  </a:lnTo>
                  <a:lnTo>
                    <a:pt x="67187" y="806715"/>
                  </a:lnTo>
                  <a:lnTo>
                    <a:pt x="81665" y="781895"/>
                  </a:lnTo>
                  <a:lnTo>
                    <a:pt x="8166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50"/>
            <p:cNvSpPr/>
            <p:nvPr/>
          </p:nvSpPr>
          <p:spPr>
            <a:xfrm>
              <a:off x="2254376" y="3483984"/>
              <a:ext cx="195580" cy="579754"/>
            </a:xfrm>
            <a:custGeom>
              <a:rect b="b" l="l" r="r" t="t"/>
              <a:pathLst>
                <a:path extrusionOk="0" h="579754" w="195580">
                  <a:moveTo>
                    <a:pt x="76580" y="463814"/>
                  </a:moveTo>
                  <a:lnTo>
                    <a:pt x="65150" y="475000"/>
                  </a:lnTo>
                  <a:lnTo>
                    <a:pt x="65019" y="484144"/>
                  </a:lnTo>
                  <a:lnTo>
                    <a:pt x="158114" y="579638"/>
                  </a:lnTo>
                  <a:lnTo>
                    <a:pt x="165214" y="555254"/>
                  </a:lnTo>
                  <a:lnTo>
                    <a:pt x="137159" y="555254"/>
                  </a:lnTo>
                  <a:lnTo>
                    <a:pt x="124172" y="503352"/>
                  </a:lnTo>
                  <a:lnTo>
                    <a:pt x="85724" y="463936"/>
                  </a:lnTo>
                  <a:lnTo>
                    <a:pt x="76580" y="463814"/>
                  </a:lnTo>
                  <a:close/>
                </a:path>
                <a:path extrusionOk="0" h="579754" w="195580">
                  <a:moveTo>
                    <a:pt x="124172" y="503352"/>
                  </a:moveTo>
                  <a:lnTo>
                    <a:pt x="137159" y="555254"/>
                  </a:lnTo>
                  <a:lnTo>
                    <a:pt x="165222" y="548274"/>
                  </a:lnTo>
                  <a:lnTo>
                    <a:pt x="165093" y="547756"/>
                  </a:lnTo>
                  <a:lnTo>
                    <a:pt x="137291" y="547756"/>
                  </a:lnTo>
                  <a:lnTo>
                    <a:pt x="144217" y="523899"/>
                  </a:lnTo>
                  <a:lnTo>
                    <a:pt x="124172" y="503352"/>
                  </a:lnTo>
                  <a:close/>
                </a:path>
                <a:path extrusionOk="0" h="579754" w="195580">
                  <a:moveTo>
                    <a:pt x="175640" y="439033"/>
                  </a:moveTo>
                  <a:lnTo>
                    <a:pt x="167639" y="443483"/>
                  </a:lnTo>
                  <a:lnTo>
                    <a:pt x="165353" y="451103"/>
                  </a:lnTo>
                  <a:lnTo>
                    <a:pt x="152232" y="496296"/>
                  </a:lnTo>
                  <a:lnTo>
                    <a:pt x="165222" y="548274"/>
                  </a:lnTo>
                  <a:lnTo>
                    <a:pt x="137159" y="555254"/>
                  </a:lnTo>
                  <a:lnTo>
                    <a:pt x="165214" y="555254"/>
                  </a:lnTo>
                  <a:lnTo>
                    <a:pt x="193166" y="459242"/>
                  </a:lnTo>
                  <a:lnTo>
                    <a:pt x="195321" y="451500"/>
                  </a:lnTo>
                  <a:lnTo>
                    <a:pt x="191012" y="443483"/>
                  </a:lnTo>
                  <a:lnTo>
                    <a:pt x="183260" y="441319"/>
                  </a:lnTo>
                  <a:lnTo>
                    <a:pt x="175640" y="439033"/>
                  </a:lnTo>
                  <a:close/>
                </a:path>
                <a:path extrusionOk="0" h="579754" w="195580">
                  <a:moveTo>
                    <a:pt x="144217" y="523899"/>
                  </a:moveTo>
                  <a:lnTo>
                    <a:pt x="137291" y="547756"/>
                  </a:lnTo>
                  <a:lnTo>
                    <a:pt x="161543" y="541660"/>
                  </a:lnTo>
                  <a:lnTo>
                    <a:pt x="144217" y="523899"/>
                  </a:lnTo>
                  <a:close/>
                </a:path>
                <a:path extrusionOk="0" h="579754" w="195580">
                  <a:moveTo>
                    <a:pt x="152232" y="496296"/>
                  </a:moveTo>
                  <a:lnTo>
                    <a:pt x="144217" y="523899"/>
                  </a:lnTo>
                  <a:lnTo>
                    <a:pt x="161543" y="541660"/>
                  </a:lnTo>
                  <a:lnTo>
                    <a:pt x="137291" y="547756"/>
                  </a:lnTo>
                  <a:lnTo>
                    <a:pt x="165093" y="547756"/>
                  </a:lnTo>
                  <a:lnTo>
                    <a:pt x="152232" y="496296"/>
                  </a:lnTo>
                  <a:close/>
                </a:path>
                <a:path extrusionOk="0" h="579754" w="195580">
                  <a:moveTo>
                    <a:pt x="28193" y="0"/>
                  </a:moveTo>
                  <a:lnTo>
                    <a:pt x="0" y="7132"/>
                  </a:lnTo>
                  <a:lnTo>
                    <a:pt x="124172" y="503352"/>
                  </a:lnTo>
                  <a:lnTo>
                    <a:pt x="144217" y="523899"/>
                  </a:lnTo>
                  <a:lnTo>
                    <a:pt x="152232" y="496296"/>
                  </a:lnTo>
                  <a:lnTo>
                    <a:pt x="2819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50"/>
            <p:cNvSpPr txBox="1"/>
            <p:nvPr/>
          </p:nvSpPr>
          <p:spPr>
            <a:xfrm>
              <a:off x="2292985" y="4104451"/>
              <a:ext cx="67164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nsolas"/>
                  <a:ea typeface="Consolas"/>
                  <a:cs typeface="Consolas"/>
                  <a:sym typeface="Consolas"/>
                </a:rPr>
                <a:t>Hostname (machine’s name)</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50"/>
            <p:cNvSpPr txBox="1"/>
            <p:nvPr/>
          </p:nvSpPr>
          <p:spPr>
            <a:xfrm>
              <a:off x="3713362" y="3802092"/>
              <a:ext cx="5865900" cy="646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Current directory (pwd)</a:t>
              </a:r>
              <a:endParaRPr sz="1800">
                <a:solidFill>
                  <a:schemeClr val="dk1"/>
                </a:solidFill>
                <a:latin typeface="Consolas"/>
                <a:ea typeface="Consolas"/>
                <a:cs typeface="Consolas"/>
                <a:sym typeface="Consolas"/>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50"/>
            <p:cNvSpPr txBox="1"/>
            <p:nvPr/>
          </p:nvSpPr>
          <p:spPr>
            <a:xfrm>
              <a:off x="4416770" y="3078985"/>
              <a:ext cx="40698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onsolas"/>
                <a:buNone/>
              </a:pPr>
              <a:r>
                <a:rPr b="1" lang="es-ES" sz="1800">
                  <a:solidFill>
                    <a:schemeClr val="dk1"/>
                  </a:solidFill>
                  <a:latin typeface="Consolas"/>
                  <a:ea typeface="Consolas"/>
                  <a:cs typeface="Consolas"/>
                  <a:sym typeface="Consolas"/>
                </a:rPr>
                <a:t>$ </a:t>
              </a:r>
              <a:r>
                <a:rPr lang="es-ES" sz="1800">
                  <a:solidFill>
                    <a:schemeClr val="dk1"/>
                  </a:solidFill>
                  <a:latin typeface="Consolas"/>
                  <a:ea typeface="Consolas"/>
                  <a:cs typeface="Consolas"/>
                  <a:sym typeface="Consolas"/>
                </a:rPr>
                <a:t>no privileges</a:t>
              </a:r>
              <a:endParaRPr sz="1800">
                <a:solidFill>
                  <a:schemeClr val="dk1"/>
                </a:solidFill>
                <a:latin typeface="Consolas"/>
                <a:ea typeface="Consolas"/>
                <a:cs typeface="Consolas"/>
                <a:sym typeface="Consolas"/>
              </a:endParaRPr>
            </a:p>
            <a:p>
              <a:pPr indent="0" lvl="0" marL="0" marR="0" rtl="0" algn="just">
                <a:spcBef>
                  <a:spcPts val="0"/>
                </a:spcBef>
                <a:spcAft>
                  <a:spcPts val="0"/>
                </a:spcAft>
                <a:buNone/>
              </a:pPr>
              <a:r>
                <a:rPr b="1" lang="es-ES" sz="1800">
                  <a:solidFill>
                    <a:schemeClr val="dk1"/>
                  </a:solidFill>
                  <a:latin typeface="Consolas"/>
                  <a:ea typeface="Consolas"/>
                  <a:cs typeface="Consolas"/>
                  <a:sym typeface="Consolas"/>
                </a:rPr>
                <a:t># </a:t>
              </a:r>
              <a:r>
                <a:rPr lang="es-ES" sz="1800">
                  <a:solidFill>
                    <a:schemeClr val="dk1"/>
                  </a:solidFill>
                  <a:latin typeface="Consolas"/>
                  <a:ea typeface="Consolas"/>
                  <a:cs typeface="Consolas"/>
                  <a:sym typeface="Consolas"/>
                </a:rPr>
                <a:t>privileges</a:t>
              </a:r>
              <a:endParaRPr sz="1800">
                <a:solidFill>
                  <a:schemeClr val="dk1"/>
                </a:solidFill>
                <a:latin typeface="Consolas"/>
                <a:ea typeface="Consolas"/>
                <a:cs typeface="Consolas"/>
                <a:sym typeface="Consolas"/>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50"/>
            <p:cNvSpPr/>
            <p:nvPr/>
          </p:nvSpPr>
          <p:spPr>
            <a:xfrm>
              <a:off x="3585209" y="3477767"/>
              <a:ext cx="273050" cy="297814"/>
            </a:xfrm>
            <a:custGeom>
              <a:rect b="b" l="l" r="r" t="t"/>
              <a:pathLst>
                <a:path extrusionOk="0" h="297814" w="273050">
                  <a:moveTo>
                    <a:pt x="153923" y="230123"/>
                  </a:moveTo>
                  <a:lnTo>
                    <a:pt x="145785" y="234330"/>
                  </a:lnTo>
                  <a:lnTo>
                    <a:pt x="143377" y="242072"/>
                  </a:lnTo>
                  <a:lnTo>
                    <a:pt x="140969" y="249692"/>
                  </a:lnTo>
                  <a:lnTo>
                    <a:pt x="145176" y="257799"/>
                  </a:lnTo>
                  <a:lnTo>
                    <a:pt x="272430" y="297820"/>
                  </a:lnTo>
                  <a:lnTo>
                    <a:pt x="269976" y="286268"/>
                  </a:lnTo>
                  <a:lnTo>
                    <a:pt x="242437" y="286268"/>
                  </a:lnTo>
                  <a:lnTo>
                    <a:pt x="206466" y="246696"/>
                  </a:lnTo>
                  <a:lnTo>
                    <a:pt x="153923" y="230123"/>
                  </a:lnTo>
                  <a:close/>
                </a:path>
                <a:path extrusionOk="0" h="297814" w="273050">
                  <a:moveTo>
                    <a:pt x="206466" y="246696"/>
                  </a:moveTo>
                  <a:lnTo>
                    <a:pt x="242437" y="286268"/>
                  </a:lnTo>
                  <a:lnTo>
                    <a:pt x="249828" y="279532"/>
                  </a:lnTo>
                  <a:lnTo>
                    <a:pt x="238902" y="279532"/>
                  </a:lnTo>
                  <a:lnTo>
                    <a:pt x="233763" y="255304"/>
                  </a:lnTo>
                  <a:lnTo>
                    <a:pt x="206466" y="246696"/>
                  </a:lnTo>
                  <a:close/>
                </a:path>
                <a:path extrusionOk="0" h="297814" w="273050">
                  <a:moveTo>
                    <a:pt x="236981" y="162427"/>
                  </a:moveTo>
                  <a:lnTo>
                    <a:pt x="221376" y="165750"/>
                  </a:lnTo>
                  <a:lnTo>
                    <a:pt x="216407" y="173370"/>
                  </a:lnTo>
                  <a:lnTo>
                    <a:pt x="218053" y="181234"/>
                  </a:lnTo>
                  <a:lnTo>
                    <a:pt x="227812" y="227243"/>
                  </a:lnTo>
                  <a:lnTo>
                    <a:pt x="263773" y="266821"/>
                  </a:lnTo>
                  <a:lnTo>
                    <a:pt x="242437" y="286268"/>
                  </a:lnTo>
                  <a:lnTo>
                    <a:pt x="269976" y="286268"/>
                  </a:lnTo>
                  <a:lnTo>
                    <a:pt x="244723" y="167396"/>
                  </a:lnTo>
                  <a:lnTo>
                    <a:pt x="236981" y="162427"/>
                  </a:lnTo>
                  <a:close/>
                </a:path>
                <a:path extrusionOk="0" h="297814" w="273050">
                  <a:moveTo>
                    <a:pt x="233763" y="255304"/>
                  </a:moveTo>
                  <a:lnTo>
                    <a:pt x="238902" y="279532"/>
                  </a:lnTo>
                  <a:lnTo>
                    <a:pt x="257434" y="262768"/>
                  </a:lnTo>
                  <a:lnTo>
                    <a:pt x="233763" y="255304"/>
                  </a:lnTo>
                  <a:close/>
                </a:path>
                <a:path extrusionOk="0" h="297814" w="273050">
                  <a:moveTo>
                    <a:pt x="227812" y="227243"/>
                  </a:moveTo>
                  <a:lnTo>
                    <a:pt x="233763" y="255304"/>
                  </a:lnTo>
                  <a:lnTo>
                    <a:pt x="257434" y="262768"/>
                  </a:lnTo>
                  <a:lnTo>
                    <a:pt x="238902" y="279532"/>
                  </a:lnTo>
                  <a:lnTo>
                    <a:pt x="249828" y="279532"/>
                  </a:lnTo>
                  <a:lnTo>
                    <a:pt x="263773" y="266821"/>
                  </a:lnTo>
                  <a:lnTo>
                    <a:pt x="227812" y="227243"/>
                  </a:lnTo>
                  <a:close/>
                </a:path>
                <a:path extrusionOk="0" h="297814" w="273050">
                  <a:moveTo>
                    <a:pt x="21335" y="0"/>
                  </a:moveTo>
                  <a:lnTo>
                    <a:pt x="0" y="19568"/>
                  </a:lnTo>
                  <a:lnTo>
                    <a:pt x="206466" y="246696"/>
                  </a:lnTo>
                  <a:lnTo>
                    <a:pt x="233763" y="255304"/>
                  </a:lnTo>
                  <a:lnTo>
                    <a:pt x="227812" y="22724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344e220f39a_0_10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Basic Commands</a:t>
            </a:r>
            <a:endParaRPr/>
          </a:p>
        </p:txBody>
      </p:sp>
      <p:sp>
        <p:nvSpPr>
          <p:cNvPr id="593" name="Google Shape;593;g344e220f39a_0_108"/>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Shell</a:t>
            </a:r>
            <a:endParaRPr b="0" u="none"/>
          </a:p>
          <a:p>
            <a:pPr indent="-330200" lvl="0" marL="342900" rtl="0" algn="l">
              <a:lnSpc>
                <a:spcPct val="150000"/>
              </a:lnSpc>
              <a:spcBef>
                <a:spcPts val="400"/>
              </a:spcBef>
              <a:spcAft>
                <a:spcPts val="0"/>
              </a:spcAft>
              <a:buSzPts val="1800"/>
              <a:buAutoNum type="arabicPeriod"/>
            </a:pPr>
            <a:r>
              <a:rPr b="0" lang="es-ES" u="none"/>
              <a:t>Prompt</a:t>
            </a:r>
            <a:endParaRPr b="0" u="none"/>
          </a:p>
          <a:p>
            <a:pPr indent="-330200" lvl="0" marL="342900" rtl="0" algn="l">
              <a:lnSpc>
                <a:spcPct val="150000"/>
              </a:lnSpc>
              <a:spcBef>
                <a:spcPts val="400"/>
              </a:spcBef>
              <a:spcAft>
                <a:spcPts val="0"/>
              </a:spcAft>
              <a:buSzPts val="1800"/>
              <a:buAutoNum type="arabicPeriod"/>
            </a:pPr>
            <a:r>
              <a:rPr b="0" lang="es-ES" u="none"/>
              <a:t>Basic Commands</a:t>
            </a:r>
            <a:endParaRPr b="0" u="none"/>
          </a:p>
        </p:txBody>
      </p:sp>
      <p:sp>
        <p:nvSpPr>
          <p:cNvPr id="594" name="Google Shape;594;g344e220f39a_0_10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95" name="Google Shape;595;g344e220f39a_0_108"/>
          <p:cNvSpPr/>
          <p:nvPr/>
        </p:nvSpPr>
        <p:spPr>
          <a:xfrm>
            <a:off x="457200" y="28261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3712ee0af76_0_4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pwd (Print Working Directory) </a:t>
            </a:r>
            <a:endParaRPr/>
          </a:p>
        </p:txBody>
      </p:sp>
      <p:sp>
        <p:nvSpPr>
          <p:cNvPr id="602" name="Google Shape;602;g3712ee0af76_0_44"/>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Shows the current directory</a:t>
            </a:r>
            <a:endParaRPr b="0" u="none"/>
          </a:p>
        </p:txBody>
      </p:sp>
      <p:sp>
        <p:nvSpPr>
          <p:cNvPr id="603" name="Google Shape;603;g3712ee0af76_0_4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04" name="Google Shape;604;g3712ee0af76_0_44"/>
          <p:cNvPicPr preferRelativeResize="0"/>
          <p:nvPr/>
        </p:nvPicPr>
        <p:blipFill>
          <a:blip r:embed="rId3">
            <a:alphaModFix/>
          </a:blip>
          <a:stretch>
            <a:fillRect/>
          </a:stretch>
        </p:blipFill>
        <p:spPr>
          <a:xfrm>
            <a:off x="241650" y="2978893"/>
            <a:ext cx="6700900" cy="1528650"/>
          </a:xfrm>
          <a:prstGeom prst="rect">
            <a:avLst/>
          </a:prstGeom>
          <a:noFill/>
          <a:ln>
            <a:noFill/>
          </a:ln>
        </p:spPr>
      </p:pic>
      <p:pic>
        <p:nvPicPr>
          <p:cNvPr id="605" name="Google Shape;605;g3712ee0af76_0_44"/>
          <p:cNvPicPr preferRelativeResize="0"/>
          <p:nvPr/>
        </p:nvPicPr>
        <p:blipFill rotWithShape="1">
          <a:blip r:embed="rId4">
            <a:alphaModFix/>
          </a:blip>
          <a:srcRect b="13645" l="20912" r="25271" t="11627"/>
          <a:stretch/>
        </p:blipFill>
        <p:spPr>
          <a:xfrm>
            <a:off x="5325725" y="2692625"/>
            <a:ext cx="685625" cy="95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140" name="Google Shape;140;p5"/>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141" name="Google Shape;1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142" name="Google Shape;142;p5"/>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
        <p:nvSpPr>
          <p:cNvPr id="143" name="Google Shape;143;p5"/>
          <p:cNvSpPr/>
          <p:nvPr/>
        </p:nvSpPr>
        <p:spPr>
          <a:xfrm>
            <a:off x="684024" y="2492896"/>
            <a:ext cx="2880000" cy="5040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g3715fd0d4a0_0_2"/>
          <p:cNvPicPr preferRelativeResize="0"/>
          <p:nvPr/>
        </p:nvPicPr>
        <p:blipFill>
          <a:blip r:embed="rId3">
            <a:alphaModFix/>
          </a:blip>
          <a:stretch>
            <a:fillRect/>
          </a:stretch>
        </p:blipFill>
        <p:spPr>
          <a:xfrm>
            <a:off x="457200" y="2713512"/>
            <a:ext cx="8023801" cy="2414037"/>
          </a:xfrm>
          <a:prstGeom prst="rect">
            <a:avLst/>
          </a:prstGeom>
          <a:noFill/>
          <a:ln>
            <a:noFill/>
          </a:ln>
        </p:spPr>
      </p:pic>
      <p:sp>
        <p:nvSpPr>
          <p:cNvPr id="612" name="Google Shape;612;g3715fd0d4a0_0_2"/>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ls (List) </a:t>
            </a:r>
            <a:endParaRPr/>
          </a:p>
        </p:txBody>
      </p:sp>
      <p:sp>
        <p:nvSpPr>
          <p:cNvPr id="613" name="Google Shape;613;g3715fd0d4a0_0_2"/>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List the content of a directory</a:t>
            </a:r>
            <a:endParaRPr b="0" u="none"/>
          </a:p>
        </p:txBody>
      </p:sp>
      <p:sp>
        <p:nvSpPr>
          <p:cNvPr id="614" name="Google Shape;614;g3715fd0d4a0_0_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15" name="Google Shape;615;g3715fd0d4a0_0_2"/>
          <p:cNvPicPr preferRelativeResize="0"/>
          <p:nvPr/>
        </p:nvPicPr>
        <p:blipFill rotWithShape="1">
          <a:blip r:embed="rId4">
            <a:alphaModFix/>
          </a:blip>
          <a:srcRect b="13645" l="20912" r="25271" t="11627"/>
          <a:stretch/>
        </p:blipFill>
        <p:spPr>
          <a:xfrm>
            <a:off x="8196850" y="3444488"/>
            <a:ext cx="685625" cy="952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3715fd0d4a0_0_12"/>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cd (Change </a:t>
            </a:r>
            <a:r>
              <a:rPr lang="es-ES"/>
              <a:t>Directory</a:t>
            </a:r>
            <a:r>
              <a:rPr lang="es-ES"/>
              <a:t>) </a:t>
            </a:r>
            <a:endParaRPr/>
          </a:p>
        </p:txBody>
      </p:sp>
      <p:sp>
        <p:nvSpPr>
          <p:cNvPr id="622" name="Google Shape;622;g3715fd0d4a0_0_12"/>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Move from one directory to another</a:t>
            </a:r>
            <a:endParaRPr b="0" u="none"/>
          </a:p>
        </p:txBody>
      </p:sp>
      <p:sp>
        <p:nvSpPr>
          <p:cNvPr id="623" name="Google Shape;623;g3715fd0d4a0_0_1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24" name="Google Shape;624;g3715fd0d4a0_0_12"/>
          <p:cNvPicPr preferRelativeResize="0"/>
          <p:nvPr/>
        </p:nvPicPr>
        <p:blipFill>
          <a:blip r:embed="rId3">
            <a:alphaModFix/>
          </a:blip>
          <a:stretch>
            <a:fillRect/>
          </a:stretch>
        </p:blipFill>
        <p:spPr>
          <a:xfrm>
            <a:off x="457200" y="2439725"/>
            <a:ext cx="7657650" cy="3468860"/>
          </a:xfrm>
          <a:prstGeom prst="rect">
            <a:avLst/>
          </a:prstGeom>
          <a:noFill/>
          <a:ln>
            <a:noFill/>
          </a:ln>
        </p:spPr>
      </p:pic>
      <p:pic>
        <p:nvPicPr>
          <p:cNvPr id="625" name="Google Shape;625;g3715fd0d4a0_0_12"/>
          <p:cNvPicPr preferRelativeResize="0"/>
          <p:nvPr/>
        </p:nvPicPr>
        <p:blipFill rotWithShape="1">
          <a:blip r:embed="rId4">
            <a:alphaModFix/>
          </a:blip>
          <a:srcRect b="13645" l="20912" r="25271" t="11627"/>
          <a:stretch/>
        </p:blipFill>
        <p:spPr>
          <a:xfrm>
            <a:off x="7173038" y="3557525"/>
            <a:ext cx="685625" cy="952075"/>
          </a:xfrm>
          <a:prstGeom prst="rect">
            <a:avLst/>
          </a:prstGeom>
          <a:noFill/>
          <a:ln>
            <a:noFill/>
          </a:ln>
        </p:spPr>
      </p:pic>
      <p:pic>
        <p:nvPicPr>
          <p:cNvPr id="626" name="Google Shape;626;g3715fd0d4a0_0_12"/>
          <p:cNvPicPr preferRelativeResize="0"/>
          <p:nvPr/>
        </p:nvPicPr>
        <p:blipFill rotWithShape="1">
          <a:blip r:embed="rId4">
            <a:alphaModFix/>
          </a:blip>
          <a:srcRect b="13645" l="20912" r="25271" t="11627"/>
          <a:stretch/>
        </p:blipFill>
        <p:spPr>
          <a:xfrm>
            <a:off x="7027913" y="4509600"/>
            <a:ext cx="685625" cy="952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g3715fd0d4a0_3_30"/>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cd (Change Direcotry) </a:t>
            </a:r>
            <a:endParaRPr/>
          </a:p>
        </p:txBody>
      </p:sp>
      <p:sp>
        <p:nvSpPr>
          <p:cNvPr id="633" name="Google Shape;633;g3715fd0d4a0_3_30"/>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Move from one directory to another</a:t>
            </a:r>
            <a:endParaRPr b="0" u="none"/>
          </a:p>
        </p:txBody>
      </p:sp>
      <p:sp>
        <p:nvSpPr>
          <p:cNvPr id="634" name="Google Shape;634;g3715fd0d4a0_3_3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35" name="Google Shape;635;g3715fd0d4a0_3_30"/>
          <p:cNvPicPr preferRelativeResize="0"/>
          <p:nvPr/>
        </p:nvPicPr>
        <p:blipFill>
          <a:blip r:embed="rId3">
            <a:alphaModFix/>
          </a:blip>
          <a:stretch>
            <a:fillRect/>
          </a:stretch>
        </p:blipFill>
        <p:spPr>
          <a:xfrm>
            <a:off x="511125" y="2492995"/>
            <a:ext cx="5791100" cy="3172525"/>
          </a:xfrm>
          <a:prstGeom prst="rect">
            <a:avLst/>
          </a:prstGeom>
          <a:noFill/>
          <a:ln>
            <a:noFill/>
          </a:ln>
        </p:spPr>
      </p:pic>
      <p:sp>
        <p:nvSpPr>
          <p:cNvPr id="636" name="Google Shape;636;g3715fd0d4a0_3_30"/>
          <p:cNvSpPr txBox="1"/>
          <p:nvPr>
            <p:ph idx="1" type="body"/>
          </p:nvPr>
        </p:nvSpPr>
        <p:spPr>
          <a:xfrm>
            <a:off x="6378425" y="3885125"/>
            <a:ext cx="2757600" cy="792000"/>
          </a:xfrm>
          <a:prstGeom prst="rect">
            <a:avLst/>
          </a:prstGeom>
        </p:spPr>
        <p:txBody>
          <a:bodyPr anchorCtr="0" anchor="t" bIns="45700" lIns="91425" spcFirstLastPara="1" rIns="91425" wrap="square" tIns="45700">
            <a:normAutofit fontScale="85000"/>
          </a:bodyPr>
          <a:lstStyle/>
          <a:p>
            <a:pPr indent="0" lvl="0" marL="0" rtl="0" algn="l">
              <a:spcBef>
                <a:spcPts val="360"/>
              </a:spcBef>
              <a:spcAft>
                <a:spcPts val="0"/>
              </a:spcAft>
              <a:buNone/>
            </a:pPr>
            <a:r>
              <a:rPr b="0" lang="es-ES" u="none"/>
              <a:t>. = Current pwd</a:t>
            </a:r>
            <a:endParaRPr b="0" u="none"/>
          </a:p>
          <a:p>
            <a:pPr indent="0" lvl="0" marL="0" rtl="0" algn="l">
              <a:spcBef>
                <a:spcPts val="360"/>
              </a:spcBef>
              <a:spcAft>
                <a:spcPts val="0"/>
              </a:spcAft>
              <a:buNone/>
            </a:pPr>
            <a:r>
              <a:rPr b="0" lang="es-ES" u="none"/>
              <a:t>.. = Parent directory</a:t>
            </a:r>
            <a:endParaRPr b="0" u="none"/>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3715fd0d4a0_0_23"/>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mkdir (Make </a:t>
            </a:r>
            <a:r>
              <a:rPr lang="es-ES"/>
              <a:t>Directory</a:t>
            </a:r>
            <a:r>
              <a:rPr lang="es-ES"/>
              <a:t>) </a:t>
            </a:r>
            <a:endParaRPr/>
          </a:p>
        </p:txBody>
      </p:sp>
      <p:sp>
        <p:nvSpPr>
          <p:cNvPr id="643" name="Google Shape;643;g3715fd0d4a0_0_23"/>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Create an empty directory</a:t>
            </a:r>
            <a:endParaRPr b="0" u="none"/>
          </a:p>
        </p:txBody>
      </p:sp>
      <p:sp>
        <p:nvSpPr>
          <p:cNvPr id="644" name="Google Shape;644;g3715fd0d4a0_0_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45" name="Google Shape;645;g3715fd0d4a0_0_23"/>
          <p:cNvPicPr preferRelativeResize="0"/>
          <p:nvPr/>
        </p:nvPicPr>
        <p:blipFill>
          <a:blip r:embed="rId3">
            <a:alphaModFix/>
          </a:blip>
          <a:stretch>
            <a:fillRect/>
          </a:stretch>
        </p:blipFill>
        <p:spPr>
          <a:xfrm>
            <a:off x="732488" y="2889621"/>
            <a:ext cx="7679026" cy="2302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55"/>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651" name="Google Shape;651;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52" name="Google Shape;652;p55"/>
          <p:cNvSpPr/>
          <p:nvPr/>
        </p:nvSpPr>
        <p:spPr>
          <a:xfrm>
            <a:off x="3492280" y="2040210"/>
            <a:ext cx="393920" cy="550589"/>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Google Shape;653;p55"/>
          <p:cNvSpPr txBox="1"/>
          <p:nvPr/>
        </p:nvSpPr>
        <p:spPr>
          <a:xfrm>
            <a:off x="2444530" y="3657600"/>
            <a:ext cx="128927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mkdir</a:t>
            </a:r>
            <a:endParaRPr sz="2800">
              <a:solidFill>
                <a:schemeClr val="lt1"/>
              </a:solidFill>
              <a:latin typeface="Calibri"/>
              <a:ea typeface="Calibri"/>
              <a:cs typeface="Calibri"/>
              <a:sym typeface="Calibri"/>
            </a:endParaRPr>
          </a:p>
        </p:txBody>
      </p:sp>
      <p:cxnSp>
        <p:nvCxnSpPr>
          <p:cNvPr id="654" name="Google Shape;654;p55"/>
          <p:cNvCxnSpPr>
            <a:stCxn id="653" idx="0"/>
            <a:endCxn id="652" idx="2"/>
          </p:cNvCxnSpPr>
          <p:nvPr/>
        </p:nvCxnSpPr>
        <p:spPr>
          <a:xfrm flipH="1" rot="10800000">
            <a:off x="3089165" y="2590800"/>
            <a:ext cx="600000" cy="1066800"/>
          </a:xfrm>
          <a:prstGeom prst="straightConnector1">
            <a:avLst/>
          </a:prstGeom>
          <a:noFill/>
          <a:ln cap="flat" cmpd="sng" w="57150">
            <a:solidFill>
              <a:srgbClr val="FF0000"/>
            </a:solidFill>
            <a:prstDash val="solid"/>
            <a:round/>
            <a:headEnd len="med" w="med" type="triangle"/>
            <a:tailEnd len="med" w="med" type="triangle"/>
          </a:ln>
        </p:spPr>
      </p:cxnSp>
      <p:sp>
        <p:nvSpPr>
          <p:cNvPr id="655" name="Google Shape;655;p55"/>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mkdir (Make Directory)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3715fd0d4a0_0_3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rm (Remove) </a:t>
            </a:r>
            <a:endParaRPr/>
          </a:p>
        </p:txBody>
      </p:sp>
      <p:sp>
        <p:nvSpPr>
          <p:cNvPr id="662" name="Google Shape;662;g3715fd0d4a0_0_34"/>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Remove files</a:t>
            </a:r>
            <a:endParaRPr b="0" u="none"/>
          </a:p>
        </p:txBody>
      </p:sp>
      <p:sp>
        <p:nvSpPr>
          <p:cNvPr id="663" name="Google Shape;663;g3715fd0d4a0_0_3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664" name="Google Shape;664;g3715fd0d4a0_0_34"/>
          <p:cNvSpPr txBox="1"/>
          <p:nvPr>
            <p:ph idx="1" type="body"/>
          </p:nvPr>
        </p:nvSpPr>
        <p:spPr>
          <a:xfrm>
            <a:off x="587125" y="6314656"/>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It doesn’t ask for a confirmation</a:t>
            </a:r>
            <a:endParaRPr b="0" u="none"/>
          </a:p>
        </p:txBody>
      </p:sp>
      <p:pic>
        <p:nvPicPr>
          <p:cNvPr descr="Attention line icon. Exclamation, hazard danger, warning in triangle symbol, outline style pictogram on white background. Construction sign for mobile concept or web design. Vector graphics. (proporcionado por Getty Images)" id="665" name="Google Shape;665;g3715fd0d4a0_0_34"/>
          <p:cNvPicPr preferRelativeResize="0"/>
          <p:nvPr/>
        </p:nvPicPr>
        <p:blipFill>
          <a:blip r:embed="rId3">
            <a:alphaModFix/>
          </a:blip>
          <a:stretch>
            <a:fillRect/>
          </a:stretch>
        </p:blipFill>
        <p:spPr>
          <a:xfrm>
            <a:off x="43775" y="6267224"/>
            <a:ext cx="543350" cy="543350"/>
          </a:xfrm>
          <a:prstGeom prst="rect">
            <a:avLst/>
          </a:prstGeom>
          <a:noFill/>
          <a:ln>
            <a:noFill/>
          </a:ln>
        </p:spPr>
      </p:pic>
      <p:pic>
        <p:nvPicPr>
          <p:cNvPr id="666" name="Google Shape;666;g3715fd0d4a0_0_34"/>
          <p:cNvPicPr preferRelativeResize="0"/>
          <p:nvPr/>
        </p:nvPicPr>
        <p:blipFill>
          <a:blip r:embed="rId4">
            <a:alphaModFix/>
          </a:blip>
          <a:stretch>
            <a:fillRect/>
          </a:stretch>
        </p:blipFill>
        <p:spPr>
          <a:xfrm>
            <a:off x="152400" y="2681369"/>
            <a:ext cx="8534400" cy="226609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id="671" name="Google Shape;671;p54"/>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672" name="Google Shape;672;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73" name="Google Shape;673;p54"/>
          <p:cNvSpPr/>
          <p:nvPr/>
        </p:nvSpPr>
        <p:spPr>
          <a:xfrm>
            <a:off x="2895600" y="2057400"/>
            <a:ext cx="381000" cy="4572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Google Shape;674;p54"/>
          <p:cNvSpPr txBox="1"/>
          <p:nvPr/>
        </p:nvSpPr>
        <p:spPr>
          <a:xfrm>
            <a:off x="1066800" y="2971800"/>
            <a:ext cx="6858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rm</a:t>
            </a:r>
            <a:endParaRPr sz="2800">
              <a:solidFill>
                <a:schemeClr val="lt1"/>
              </a:solidFill>
              <a:latin typeface="Calibri"/>
              <a:ea typeface="Calibri"/>
              <a:cs typeface="Calibri"/>
              <a:sym typeface="Calibri"/>
            </a:endParaRPr>
          </a:p>
        </p:txBody>
      </p:sp>
      <p:cxnSp>
        <p:nvCxnSpPr>
          <p:cNvPr id="675" name="Google Shape;675;p54"/>
          <p:cNvCxnSpPr>
            <a:stCxn id="674" idx="0"/>
            <a:endCxn id="673" idx="2"/>
          </p:cNvCxnSpPr>
          <p:nvPr/>
        </p:nvCxnSpPr>
        <p:spPr>
          <a:xfrm flipH="1" rot="10800000">
            <a:off x="1409700" y="2514600"/>
            <a:ext cx="1676400" cy="457200"/>
          </a:xfrm>
          <a:prstGeom prst="straightConnector1">
            <a:avLst/>
          </a:prstGeom>
          <a:noFill/>
          <a:ln cap="flat" cmpd="sng" w="57150">
            <a:solidFill>
              <a:srgbClr val="FF0000"/>
            </a:solidFill>
            <a:prstDash val="solid"/>
            <a:round/>
            <a:headEnd len="med" w="med" type="triangle"/>
            <a:tailEnd len="med" w="med" type="triangle"/>
          </a:ln>
        </p:spPr>
      </p:cxnSp>
      <p:sp>
        <p:nvSpPr>
          <p:cNvPr id="676" name="Google Shape;676;p5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rm (Remove)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3715fd0d4a0_0_45"/>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rmdir (Remove Directory) </a:t>
            </a:r>
            <a:endParaRPr/>
          </a:p>
        </p:txBody>
      </p:sp>
      <p:sp>
        <p:nvSpPr>
          <p:cNvPr id="683" name="Google Shape;683;g3715fd0d4a0_0_45"/>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Remove empty directories</a:t>
            </a:r>
            <a:endParaRPr b="0" u="none"/>
          </a:p>
        </p:txBody>
      </p:sp>
      <p:sp>
        <p:nvSpPr>
          <p:cNvPr id="684" name="Google Shape;684;g3715fd0d4a0_0_4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685" name="Google Shape;685;g3715fd0d4a0_0_45"/>
          <p:cNvSpPr txBox="1"/>
          <p:nvPr>
            <p:ph idx="1" type="body"/>
          </p:nvPr>
        </p:nvSpPr>
        <p:spPr>
          <a:xfrm>
            <a:off x="587125" y="6314656"/>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It doesn’t ask for a confirmation</a:t>
            </a:r>
            <a:endParaRPr b="0" u="none"/>
          </a:p>
        </p:txBody>
      </p:sp>
      <p:pic>
        <p:nvPicPr>
          <p:cNvPr descr="Attention line icon. Exclamation, hazard danger, warning in triangle symbol, outline style pictogram on white background. Construction sign for mobile concept or web design. Vector graphics. (proporcionado por Getty Images)" id="686" name="Google Shape;686;g3715fd0d4a0_0_45"/>
          <p:cNvPicPr preferRelativeResize="0"/>
          <p:nvPr/>
        </p:nvPicPr>
        <p:blipFill>
          <a:blip r:embed="rId3">
            <a:alphaModFix/>
          </a:blip>
          <a:stretch>
            <a:fillRect/>
          </a:stretch>
        </p:blipFill>
        <p:spPr>
          <a:xfrm>
            <a:off x="43775" y="6267224"/>
            <a:ext cx="543350" cy="543350"/>
          </a:xfrm>
          <a:prstGeom prst="rect">
            <a:avLst/>
          </a:prstGeom>
          <a:noFill/>
          <a:ln>
            <a:noFill/>
          </a:ln>
        </p:spPr>
      </p:pic>
      <p:pic>
        <p:nvPicPr>
          <p:cNvPr id="687" name="Google Shape;687;g3715fd0d4a0_0_45"/>
          <p:cNvPicPr preferRelativeResize="0"/>
          <p:nvPr/>
        </p:nvPicPr>
        <p:blipFill>
          <a:blip r:embed="rId4">
            <a:alphaModFix/>
          </a:blip>
          <a:stretch>
            <a:fillRect/>
          </a:stretch>
        </p:blipFill>
        <p:spPr>
          <a:xfrm>
            <a:off x="360675" y="2509680"/>
            <a:ext cx="8073734" cy="282168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92" name="Shape 692"/>
        <p:cNvGrpSpPr/>
        <p:nvPr/>
      </p:nvGrpSpPr>
      <p:grpSpPr>
        <a:xfrm>
          <a:off x="0" y="0"/>
          <a:ext cx="0" cy="0"/>
          <a:chOff x="0" y="0"/>
          <a:chExt cx="0" cy="0"/>
        </a:xfrm>
      </p:grpSpPr>
      <p:sp>
        <p:nvSpPr>
          <p:cNvPr id="693" name="Google Shape;693;g3715fd0d4a0_0_5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cp (Copy) </a:t>
            </a:r>
            <a:endParaRPr/>
          </a:p>
        </p:txBody>
      </p:sp>
      <p:sp>
        <p:nvSpPr>
          <p:cNvPr id="694" name="Google Shape;694;g3715fd0d4a0_0_56"/>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Copy a file</a:t>
            </a:r>
            <a:endParaRPr b="0" u="none"/>
          </a:p>
        </p:txBody>
      </p:sp>
      <p:sp>
        <p:nvSpPr>
          <p:cNvPr id="695" name="Google Shape;695;g3715fd0d4a0_0_5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96" name="Google Shape;696;g3715fd0d4a0_0_56"/>
          <p:cNvPicPr preferRelativeResize="0"/>
          <p:nvPr/>
        </p:nvPicPr>
        <p:blipFill>
          <a:blip r:embed="rId3">
            <a:alphaModFix/>
          </a:blip>
          <a:stretch>
            <a:fillRect/>
          </a:stretch>
        </p:blipFill>
        <p:spPr>
          <a:xfrm>
            <a:off x="536700" y="2691170"/>
            <a:ext cx="7454624" cy="2369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52"/>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02" name="Google Shape;70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03" name="Google Shape;703;p52"/>
          <p:cNvSpPr/>
          <p:nvPr/>
        </p:nvSpPr>
        <p:spPr>
          <a:xfrm>
            <a:off x="1047750" y="2090745"/>
            <a:ext cx="609600" cy="423855"/>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Google Shape;704;p52"/>
          <p:cNvSpPr txBox="1"/>
          <p:nvPr/>
        </p:nvSpPr>
        <p:spPr>
          <a:xfrm>
            <a:off x="1066800" y="2971800"/>
            <a:ext cx="6096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cp</a:t>
            </a:r>
            <a:endParaRPr sz="2800">
              <a:solidFill>
                <a:schemeClr val="lt1"/>
              </a:solidFill>
              <a:latin typeface="Calibri"/>
              <a:ea typeface="Calibri"/>
              <a:cs typeface="Calibri"/>
              <a:sym typeface="Calibri"/>
            </a:endParaRPr>
          </a:p>
        </p:txBody>
      </p:sp>
      <p:cxnSp>
        <p:nvCxnSpPr>
          <p:cNvPr id="705" name="Google Shape;705;p52"/>
          <p:cNvCxnSpPr>
            <a:stCxn id="704" idx="0"/>
            <a:endCxn id="703" idx="2"/>
          </p:cNvCxnSpPr>
          <p:nvPr/>
        </p:nvCxnSpPr>
        <p:spPr>
          <a:xfrm rot="10800000">
            <a:off x="1352400" y="2514600"/>
            <a:ext cx="19200" cy="457200"/>
          </a:xfrm>
          <a:prstGeom prst="straightConnector1">
            <a:avLst/>
          </a:prstGeom>
          <a:noFill/>
          <a:ln cap="flat" cmpd="sng" w="57150">
            <a:solidFill>
              <a:srgbClr val="FF0000"/>
            </a:solidFill>
            <a:prstDash val="solid"/>
            <a:round/>
            <a:headEnd len="med" w="med" type="triangle"/>
            <a:tailEnd len="med" w="med" type="triangle"/>
          </a:ln>
        </p:spPr>
      </p:cxnSp>
      <p:sp>
        <p:nvSpPr>
          <p:cNvPr id="706" name="Google Shape;706;p52"/>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cp (Copy)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50" name="Google Shape;150;p7"/>
          <p:cNvSpPr txBox="1"/>
          <p:nvPr>
            <p:ph idx="1" type="body"/>
          </p:nvPr>
        </p:nvSpPr>
        <p:spPr>
          <a:xfrm>
            <a:off x="467548" y="1916825"/>
            <a:ext cx="34392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Operating System (OS):</a:t>
            </a:r>
            <a:endParaRPr/>
          </a:p>
          <a:p>
            <a:pPr indent="-342900" lvl="0" marL="342900" rtl="0" algn="l">
              <a:spcBef>
                <a:spcPts val="400"/>
              </a:spcBef>
              <a:spcAft>
                <a:spcPts val="0"/>
              </a:spcAft>
              <a:buClr>
                <a:schemeClr val="dk1"/>
              </a:buClr>
              <a:buSzPts val="2000"/>
              <a:buChar char="•"/>
            </a:pPr>
            <a:r>
              <a:rPr lang="es-ES"/>
              <a:t>Software </a:t>
            </a:r>
            <a:r>
              <a:rPr b="0" lang="es-ES" u="none"/>
              <a:t>that manages computer hardware and software resources and provides common services for computer programs</a:t>
            </a:r>
            <a:endParaRPr/>
          </a:p>
          <a:p>
            <a:pPr indent="0" lvl="0" marL="0" rtl="0" algn="l">
              <a:spcBef>
                <a:spcPts val="400"/>
              </a:spcBef>
              <a:spcAft>
                <a:spcPts val="0"/>
              </a:spcAft>
              <a:buClr>
                <a:schemeClr val="dk1"/>
              </a:buClr>
              <a:buSzPts val="2000"/>
              <a:buNone/>
            </a:pPr>
            <a:r>
              <a:t/>
            </a:r>
            <a:endParaRPr b="0" u="none"/>
          </a:p>
        </p:txBody>
      </p:sp>
      <p:sp>
        <p:nvSpPr>
          <p:cNvPr id="151" name="Google Shape;15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152" name="Google Shape;152;p7"/>
          <p:cNvPicPr preferRelativeResize="0"/>
          <p:nvPr/>
        </p:nvPicPr>
        <p:blipFill rotWithShape="1">
          <a:blip r:embed="rId3">
            <a:alphaModFix/>
          </a:blip>
          <a:srcRect b="0" l="0" r="0" t="0"/>
          <a:stretch/>
        </p:blipFill>
        <p:spPr>
          <a:xfrm>
            <a:off x="5831166" y="1916832"/>
            <a:ext cx="2773282" cy="4104456"/>
          </a:xfrm>
          <a:prstGeom prst="rect">
            <a:avLst/>
          </a:prstGeom>
          <a:noFill/>
          <a:ln>
            <a:noFill/>
          </a:ln>
        </p:spPr>
      </p:pic>
      <p:pic>
        <p:nvPicPr>
          <p:cNvPr id="153" name="Google Shape;153;p7"/>
          <p:cNvPicPr preferRelativeResize="0"/>
          <p:nvPr/>
        </p:nvPicPr>
        <p:blipFill>
          <a:blip r:embed="rId4">
            <a:alphaModFix/>
          </a:blip>
          <a:stretch>
            <a:fillRect/>
          </a:stretch>
        </p:blipFill>
        <p:spPr>
          <a:xfrm>
            <a:off x="3906750" y="4836125"/>
            <a:ext cx="1753826" cy="1885350"/>
          </a:xfrm>
          <a:prstGeom prst="rect">
            <a:avLst/>
          </a:prstGeom>
          <a:noFill/>
          <a:ln>
            <a:noFill/>
          </a:ln>
        </p:spPr>
      </p:pic>
      <p:pic>
        <p:nvPicPr>
          <p:cNvPr id="154" name="Google Shape;154;p7"/>
          <p:cNvPicPr preferRelativeResize="0"/>
          <p:nvPr/>
        </p:nvPicPr>
        <p:blipFill>
          <a:blip r:embed="rId5">
            <a:alphaModFix/>
          </a:blip>
          <a:stretch>
            <a:fillRect/>
          </a:stretch>
        </p:blipFill>
        <p:spPr>
          <a:xfrm>
            <a:off x="5244566" y="3217316"/>
            <a:ext cx="644600" cy="644625"/>
          </a:xfrm>
          <a:prstGeom prst="rect">
            <a:avLst/>
          </a:prstGeom>
          <a:noFill/>
          <a:ln>
            <a:noFill/>
          </a:ln>
        </p:spPr>
      </p:pic>
      <p:pic>
        <p:nvPicPr>
          <p:cNvPr id="155" name="Google Shape;155;p7"/>
          <p:cNvPicPr preferRelativeResize="0"/>
          <p:nvPr/>
        </p:nvPicPr>
        <p:blipFill>
          <a:blip r:embed="rId6">
            <a:alphaModFix/>
          </a:blip>
          <a:stretch>
            <a:fillRect/>
          </a:stretch>
        </p:blipFill>
        <p:spPr>
          <a:xfrm>
            <a:off x="4330774" y="3217324"/>
            <a:ext cx="692143" cy="6446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11" name="Shape 711"/>
        <p:cNvGrpSpPr/>
        <p:nvPr/>
      </p:nvGrpSpPr>
      <p:grpSpPr>
        <a:xfrm>
          <a:off x="0" y="0"/>
          <a:ext cx="0" cy="0"/>
          <a:chOff x="0" y="0"/>
          <a:chExt cx="0" cy="0"/>
        </a:xfrm>
      </p:grpSpPr>
      <p:sp>
        <p:nvSpPr>
          <p:cNvPr id="712" name="Google Shape;712;g3715fd0d4a0_3_1"/>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mv (Move) </a:t>
            </a:r>
            <a:endParaRPr/>
          </a:p>
        </p:txBody>
      </p:sp>
      <p:sp>
        <p:nvSpPr>
          <p:cNvPr id="713" name="Google Shape;713;g3715fd0d4a0_3_1"/>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Rename a file or move it to another directory</a:t>
            </a:r>
            <a:endParaRPr b="0" u="none"/>
          </a:p>
        </p:txBody>
      </p:sp>
      <p:sp>
        <p:nvSpPr>
          <p:cNvPr id="714" name="Google Shape;714;g3715fd0d4a0_3_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grpSp>
        <p:nvGrpSpPr>
          <p:cNvPr id="715" name="Google Shape;715;g3715fd0d4a0_3_1"/>
          <p:cNvGrpSpPr/>
          <p:nvPr/>
        </p:nvGrpSpPr>
        <p:grpSpPr>
          <a:xfrm>
            <a:off x="152407" y="2517837"/>
            <a:ext cx="7915847" cy="3049564"/>
            <a:chOff x="152400" y="2517728"/>
            <a:chExt cx="5143500" cy="1981523"/>
          </a:xfrm>
        </p:grpSpPr>
        <p:pic>
          <p:nvPicPr>
            <p:cNvPr id="716" name="Google Shape;716;g3715fd0d4a0_3_1"/>
            <p:cNvPicPr preferRelativeResize="0"/>
            <p:nvPr/>
          </p:nvPicPr>
          <p:blipFill rotWithShape="1">
            <a:blip r:embed="rId3">
              <a:alphaModFix/>
            </a:blip>
            <a:srcRect b="41978" l="0" r="0" t="0"/>
            <a:stretch/>
          </p:blipFill>
          <p:spPr>
            <a:xfrm>
              <a:off x="152400" y="2517728"/>
              <a:ext cx="5143500" cy="1541900"/>
            </a:xfrm>
            <a:prstGeom prst="rect">
              <a:avLst/>
            </a:prstGeom>
            <a:noFill/>
            <a:ln>
              <a:noFill/>
            </a:ln>
          </p:spPr>
        </p:pic>
        <p:pic>
          <p:nvPicPr>
            <p:cNvPr id="717" name="Google Shape;717;g3715fd0d4a0_3_1"/>
            <p:cNvPicPr preferRelativeResize="0"/>
            <p:nvPr/>
          </p:nvPicPr>
          <p:blipFill rotWithShape="1">
            <a:blip r:embed="rId3">
              <a:alphaModFix/>
            </a:blip>
            <a:srcRect b="0" l="0" r="0" t="83122"/>
            <a:stretch/>
          </p:blipFill>
          <p:spPr>
            <a:xfrm>
              <a:off x="152400" y="4050751"/>
              <a:ext cx="5143500" cy="448500"/>
            </a:xfrm>
            <a:prstGeom prst="rect">
              <a:avLst/>
            </a:prstGeom>
            <a:noFill/>
            <a:ln>
              <a:noFill/>
            </a:ln>
          </p:spPr>
        </p:pic>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pic>
        <p:nvPicPr>
          <p:cNvPr id="722" name="Google Shape;722;p53"/>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23" name="Google Shape;723;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24" name="Google Shape;724;p53"/>
          <p:cNvSpPr/>
          <p:nvPr/>
        </p:nvSpPr>
        <p:spPr>
          <a:xfrm>
            <a:off x="1524000" y="2060415"/>
            <a:ext cx="623180" cy="267396"/>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5" name="Google Shape;725;p53"/>
          <p:cNvSpPr txBox="1"/>
          <p:nvPr/>
        </p:nvSpPr>
        <p:spPr>
          <a:xfrm>
            <a:off x="990600" y="2971800"/>
            <a:ext cx="7620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mv</a:t>
            </a:r>
            <a:endParaRPr/>
          </a:p>
        </p:txBody>
      </p:sp>
      <p:cxnSp>
        <p:nvCxnSpPr>
          <p:cNvPr id="726" name="Google Shape;726;p53"/>
          <p:cNvCxnSpPr>
            <a:stCxn id="725" idx="0"/>
            <a:endCxn id="724" idx="2"/>
          </p:cNvCxnSpPr>
          <p:nvPr/>
        </p:nvCxnSpPr>
        <p:spPr>
          <a:xfrm flipH="1" rot="10800000">
            <a:off x="1371600" y="2327700"/>
            <a:ext cx="464100" cy="644100"/>
          </a:xfrm>
          <a:prstGeom prst="straightConnector1">
            <a:avLst/>
          </a:prstGeom>
          <a:noFill/>
          <a:ln cap="flat" cmpd="sng" w="57150">
            <a:solidFill>
              <a:srgbClr val="FF0000"/>
            </a:solidFill>
            <a:prstDash val="solid"/>
            <a:round/>
            <a:headEnd len="med" w="med" type="triangle"/>
            <a:tailEnd len="med" w="med" type="triangle"/>
          </a:ln>
        </p:spPr>
      </p:cxnSp>
      <p:sp>
        <p:nvSpPr>
          <p:cNvPr id="727" name="Google Shape;727;p53"/>
          <p:cNvSpPr/>
          <p:nvPr/>
        </p:nvSpPr>
        <p:spPr>
          <a:xfrm>
            <a:off x="3200400" y="2049257"/>
            <a:ext cx="381000" cy="557107"/>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28" name="Google Shape;728;p53"/>
          <p:cNvCxnSpPr/>
          <p:nvPr/>
        </p:nvCxnSpPr>
        <p:spPr>
          <a:xfrm flipH="1" rot="10800000">
            <a:off x="1759390" y="2642003"/>
            <a:ext cx="1603689" cy="588174"/>
          </a:xfrm>
          <a:prstGeom prst="straightConnector1">
            <a:avLst/>
          </a:prstGeom>
          <a:noFill/>
          <a:ln cap="flat" cmpd="sng" w="57150">
            <a:solidFill>
              <a:srgbClr val="FF0000"/>
            </a:solidFill>
            <a:prstDash val="solid"/>
            <a:round/>
            <a:headEnd len="med" w="med" type="triangle"/>
            <a:tailEnd len="med" w="med" type="triangle"/>
          </a:ln>
        </p:spPr>
      </p:cxnSp>
      <p:sp>
        <p:nvSpPr>
          <p:cNvPr id="729" name="Google Shape;729;p53"/>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mv (Move)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34" name="Shape 734"/>
        <p:cNvGrpSpPr/>
        <p:nvPr/>
      </p:nvGrpSpPr>
      <p:grpSpPr>
        <a:xfrm>
          <a:off x="0" y="0"/>
          <a:ext cx="0" cy="0"/>
          <a:chOff x="0" y="0"/>
          <a:chExt cx="0" cy="0"/>
        </a:xfrm>
      </p:grpSpPr>
      <p:sp>
        <p:nvSpPr>
          <p:cNvPr id="735" name="Google Shape;735;g3715fd0d4a0_3_12"/>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history</a:t>
            </a:r>
            <a:endParaRPr/>
          </a:p>
        </p:txBody>
      </p:sp>
      <p:sp>
        <p:nvSpPr>
          <p:cNvPr id="736" name="Google Shape;736;g3715fd0d4a0_3_12"/>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Show history of commands used</a:t>
            </a:r>
            <a:endParaRPr b="0" u="none"/>
          </a:p>
        </p:txBody>
      </p:sp>
      <p:sp>
        <p:nvSpPr>
          <p:cNvPr id="737" name="Google Shape;737;g3715fd0d4a0_3_1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738" name="Google Shape;738;g3715fd0d4a0_3_12"/>
          <p:cNvPicPr preferRelativeResize="0"/>
          <p:nvPr/>
        </p:nvPicPr>
        <p:blipFill rotWithShape="1">
          <a:blip r:embed="rId3">
            <a:alphaModFix/>
          </a:blip>
          <a:srcRect b="0" l="0" r="0" t="18593"/>
          <a:stretch/>
        </p:blipFill>
        <p:spPr>
          <a:xfrm>
            <a:off x="562600" y="2699375"/>
            <a:ext cx="4709250" cy="365100"/>
          </a:xfrm>
          <a:prstGeom prst="rect">
            <a:avLst/>
          </a:prstGeom>
          <a:noFill/>
          <a:ln>
            <a:noFill/>
          </a:ln>
        </p:spPr>
      </p:pic>
      <p:pic>
        <p:nvPicPr>
          <p:cNvPr id="739" name="Google Shape;739;g3715fd0d4a0_3_12"/>
          <p:cNvPicPr preferRelativeResize="0"/>
          <p:nvPr/>
        </p:nvPicPr>
        <p:blipFill>
          <a:blip r:embed="rId4">
            <a:alphaModFix/>
          </a:blip>
          <a:stretch>
            <a:fillRect/>
          </a:stretch>
        </p:blipFill>
        <p:spPr>
          <a:xfrm>
            <a:off x="562600" y="3064475"/>
            <a:ext cx="6429900" cy="2164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id="744" name="Google Shape;744;p56"/>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45" name="Google Shape;745;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46" name="Google Shape;746;p56"/>
          <p:cNvSpPr/>
          <p:nvPr/>
        </p:nvSpPr>
        <p:spPr>
          <a:xfrm>
            <a:off x="4953000" y="2286000"/>
            <a:ext cx="483040" cy="304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56"/>
          <p:cNvSpPr txBox="1"/>
          <p:nvPr/>
        </p:nvSpPr>
        <p:spPr>
          <a:xfrm>
            <a:off x="2444530" y="3657600"/>
            <a:ext cx="144167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history</a:t>
            </a:r>
            <a:endParaRPr sz="2800">
              <a:solidFill>
                <a:schemeClr val="lt1"/>
              </a:solidFill>
              <a:latin typeface="Calibri"/>
              <a:ea typeface="Calibri"/>
              <a:cs typeface="Calibri"/>
              <a:sym typeface="Calibri"/>
            </a:endParaRPr>
          </a:p>
        </p:txBody>
      </p:sp>
      <p:cxnSp>
        <p:nvCxnSpPr>
          <p:cNvPr id="748" name="Google Shape;748;p56"/>
          <p:cNvCxnSpPr>
            <a:stCxn id="747" idx="0"/>
            <a:endCxn id="746" idx="2"/>
          </p:cNvCxnSpPr>
          <p:nvPr/>
        </p:nvCxnSpPr>
        <p:spPr>
          <a:xfrm flipH="1" rot="10800000">
            <a:off x="3165365" y="2590800"/>
            <a:ext cx="2029200" cy="1066800"/>
          </a:xfrm>
          <a:prstGeom prst="straightConnector1">
            <a:avLst/>
          </a:prstGeom>
          <a:noFill/>
          <a:ln cap="flat" cmpd="sng" w="57150">
            <a:solidFill>
              <a:srgbClr val="FF0000"/>
            </a:solidFill>
            <a:prstDash val="solid"/>
            <a:round/>
            <a:headEnd len="med" w="med" type="triangle"/>
            <a:tailEnd len="med" w="med" type="triangle"/>
          </a:ln>
        </p:spPr>
      </p:cxnSp>
      <p:cxnSp>
        <p:nvCxnSpPr>
          <p:cNvPr id="749" name="Google Shape;749;p56"/>
          <p:cNvCxnSpPr/>
          <p:nvPr/>
        </p:nvCxnSpPr>
        <p:spPr>
          <a:xfrm rot="10800000">
            <a:off x="6444208" y="3789040"/>
            <a:ext cx="0" cy="472316"/>
          </a:xfrm>
          <a:prstGeom prst="straightConnector1">
            <a:avLst/>
          </a:prstGeom>
          <a:noFill/>
          <a:ln cap="flat" cmpd="sng" w="76200">
            <a:solidFill>
              <a:srgbClr val="4A7DBA"/>
            </a:solidFill>
            <a:prstDash val="solid"/>
            <a:round/>
            <a:headEnd len="sm" w="sm" type="none"/>
            <a:tailEnd len="med" w="med" type="triangle"/>
          </a:ln>
        </p:spPr>
      </p:cxnSp>
      <p:cxnSp>
        <p:nvCxnSpPr>
          <p:cNvPr id="750" name="Google Shape;750;p56"/>
          <p:cNvCxnSpPr/>
          <p:nvPr/>
        </p:nvCxnSpPr>
        <p:spPr>
          <a:xfrm>
            <a:off x="6444208" y="4413756"/>
            <a:ext cx="0" cy="527412"/>
          </a:xfrm>
          <a:prstGeom prst="straightConnector1">
            <a:avLst/>
          </a:prstGeom>
          <a:noFill/>
          <a:ln cap="flat" cmpd="sng" w="76200">
            <a:solidFill>
              <a:srgbClr val="4A7DBA"/>
            </a:solidFill>
            <a:prstDash val="solid"/>
            <a:round/>
            <a:headEnd len="sm" w="sm" type="none"/>
            <a:tailEnd len="med" w="med" type="triangle"/>
          </a:ln>
        </p:spPr>
      </p:cxnSp>
      <p:sp>
        <p:nvSpPr>
          <p:cNvPr id="751" name="Google Shape;751;p5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history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56" name="Shape 756"/>
        <p:cNvGrpSpPr/>
        <p:nvPr/>
      </p:nvGrpSpPr>
      <p:grpSpPr>
        <a:xfrm>
          <a:off x="0" y="0"/>
          <a:ext cx="0" cy="0"/>
          <a:chOff x="0" y="0"/>
          <a:chExt cx="0" cy="0"/>
        </a:xfrm>
      </p:grpSpPr>
      <p:sp>
        <p:nvSpPr>
          <p:cNvPr id="757" name="Google Shape;757;g3715fd0d4a0_3_53"/>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less (Historial) </a:t>
            </a:r>
            <a:endParaRPr/>
          </a:p>
        </p:txBody>
      </p:sp>
      <p:sp>
        <p:nvSpPr>
          <p:cNvPr id="758" name="Google Shape;758;g3715fd0d4a0_3_53"/>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Show content of a file</a:t>
            </a:r>
            <a:endParaRPr b="0" u="none"/>
          </a:p>
        </p:txBody>
      </p:sp>
      <p:sp>
        <p:nvSpPr>
          <p:cNvPr id="759" name="Google Shape;759;g3715fd0d4a0_3_5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760" name="Google Shape;760;g3715fd0d4a0_3_53"/>
          <p:cNvPicPr preferRelativeResize="0"/>
          <p:nvPr/>
        </p:nvPicPr>
        <p:blipFill>
          <a:blip r:embed="rId3">
            <a:alphaModFix/>
          </a:blip>
          <a:stretch>
            <a:fillRect/>
          </a:stretch>
        </p:blipFill>
        <p:spPr>
          <a:xfrm>
            <a:off x="585350" y="2567221"/>
            <a:ext cx="6878625" cy="22447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65" name="Shape 765"/>
        <p:cNvGrpSpPr/>
        <p:nvPr/>
      </p:nvGrpSpPr>
      <p:grpSpPr>
        <a:xfrm>
          <a:off x="0" y="0"/>
          <a:ext cx="0" cy="0"/>
          <a:chOff x="0" y="0"/>
          <a:chExt cx="0" cy="0"/>
        </a:xfrm>
      </p:grpSpPr>
      <p:sp>
        <p:nvSpPr>
          <p:cNvPr id="766" name="Google Shape;766;g3715fd0d4a0_3_68"/>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nano</a:t>
            </a:r>
            <a:endParaRPr/>
          </a:p>
        </p:txBody>
      </p:sp>
      <p:sp>
        <p:nvSpPr>
          <p:cNvPr id="767" name="Google Shape;767;g3715fd0d4a0_3_68"/>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Text editor</a:t>
            </a:r>
            <a:endParaRPr b="0" u="none"/>
          </a:p>
        </p:txBody>
      </p:sp>
      <p:sp>
        <p:nvSpPr>
          <p:cNvPr id="768" name="Google Shape;768;g3715fd0d4a0_3_6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769" name="Google Shape;769;g3715fd0d4a0_3_68"/>
          <p:cNvPicPr preferRelativeResize="0"/>
          <p:nvPr/>
        </p:nvPicPr>
        <p:blipFill>
          <a:blip r:embed="rId3">
            <a:alphaModFix/>
          </a:blip>
          <a:stretch>
            <a:fillRect/>
          </a:stretch>
        </p:blipFill>
        <p:spPr>
          <a:xfrm>
            <a:off x="1166750" y="2365318"/>
            <a:ext cx="4857500" cy="2588025"/>
          </a:xfrm>
          <a:prstGeom prst="rect">
            <a:avLst/>
          </a:prstGeom>
          <a:noFill/>
          <a:ln>
            <a:noFill/>
          </a:ln>
        </p:spPr>
      </p:pic>
      <p:sp>
        <p:nvSpPr>
          <p:cNvPr id="770" name="Google Shape;770;g3715fd0d4a0_3_68"/>
          <p:cNvSpPr txBox="1"/>
          <p:nvPr>
            <p:ph idx="1" type="body"/>
          </p:nvPr>
        </p:nvSpPr>
        <p:spPr>
          <a:xfrm>
            <a:off x="1113300" y="5430600"/>
            <a:ext cx="4787400" cy="925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Save: ctrl+o &gt; Intro</a:t>
            </a:r>
            <a:endParaRPr b="0" u="none"/>
          </a:p>
          <a:p>
            <a:pPr indent="0" lvl="0" marL="0" rtl="0" algn="l">
              <a:spcBef>
                <a:spcPts val="360"/>
              </a:spcBef>
              <a:spcAft>
                <a:spcPts val="0"/>
              </a:spcAft>
              <a:buNone/>
            </a:pPr>
            <a:r>
              <a:rPr b="0" lang="es-ES" u="none"/>
              <a:t>Exit: ctrl+x</a:t>
            </a:r>
            <a:endParaRPr b="0" u="none"/>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a:t>
            </a:r>
            <a:endParaRPr/>
          </a:p>
        </p:txBody>
      </p:sp>
      <p:sp>
        <p:nvSpPr>
          <p:cNvPr id="777" name="Google Shape;777;p5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000"/>
              <a:buNone/>
            </a:pPr>
            <a:r>
              <a:t/>
            </a:r>
            <a:endParaRPr b="0" u="none"/>
          </a:p>
          <a:p>
            <a:pPr indent="0" lvl="0" marL="0" rtl="0" algn="ctr">
              <a:spcBef>
                <a:spcPts val="560"/>
              </a:spcBef>
              <a:spcAft>
                <a:spcPts val="0"/>
              </a:spcAft>
              <a:buClr>
                <a:schemeClr val="dk1"/>
              </a:buClr>
              <a:buSzPts val="2800"/>
              <a:buNone/>
            </a:pPr>
            <a:r>
              <a:rPr lang="es-ES" sz="2800" u="none"/>
              <a:t>REMEMBER:</a:t>
            </a:r>
            <a:endParaRPr/>
          </a:p>
          <a:p>
            <a:pPr indent="0" lvl="0" marL="0" rtl="0" algn="ctr">
              <a:spcBef>
                <a:spcPts val="560"/>
              </a:spcBef>
              <a:spcAft>
                <a:spcPts val="0"/>
              </a:spcAft>
              <a:buClr>
                <a:schemeClr val="dk1"/>
              </a:buClr>
              <a:buSzPts val="2800"/>
              <a:buNone/>
            </a:pPr>
            <a:r>
              <a:t/>
            </a:r>
            <a:endParaRPr sz="2800" u="none"/>
          </a:p>
          <a:p>
            <a:pPr indent="0" lvl="0" marL="0" rtl="0" algn="ctr">
              <a:spcBef>
                <a:spcPts val="560"/>
              </a:spcBef>
              <a:spcAft>
                <a:spcPts val="0"/>
              </a:spcAft>
              <a:buClr>
                <a:schemeClr val="dk1"/>
              </a:buClr>
              <a:buSzPts val="2800"/>
              <a:buNone/>
            </a:pPr>
            <a:r>
              <a:rPr lang="es-ES" sz="2800" u="none"/>
              <a:t>TAB is your friend!</a:t>
            </a:r>
            <a:endParaRPr/>
          </a:p>
          <a:p>
            <a:pPr indent="0" lvl="0" marL="0" rtl="0" algn="ctr">
              <a:spcBef>
                <a:spcPts val="560"/>
              </a:spcBef>
              <a:spcAft>
                <a:spcPts val="0"/>
              </a:spcAft>
              <a:buClr>
                <a:schemeClr val="dk1"/>
              </a:buClr>
              <a:buSzPts val="2800"/>
              <a:buNone/>
            </a:pPr>
            <a:r>
              <a:t/>
            </a:r>
            <a:endParaRPr sz="2800" u="none"/>
          </a:p>
          <a:p>
            <a:pPr indent="0" lvl="0" marL="0" rtl="0" algn="ctr">
              <a:spcBef>
                <a:spcPts val="560"/>
              </a:spcBef>
              <a:spcAft>
                <a:spcPts val="0"/>
              </a:spcAft>
              <a:buClr>
                <a:schemeClr val="dk1"/>
              </a:buClr>
              <a:buSzPts val="2800"/>
              <a:buNone/>
            </a:pPr>
            <a:r>
              <a:rPr lang="es-ES" sz="2800" u="none"/>
              <a:t>Hit it to autocomplete a command, file, path or get suggestion to do it</a:t>
            </a:r>
            <a:endParaRPr/>
          </a:p>
        </p:txBody>
      </p:sp>
      <p:sp>
        <p:nvSpPr>
          <p:cNvPr id="778" name="Google Shape;778;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g344e220f39a_0_7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785" name="Google Shape;785;g344e220f39a_0_7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786" name="Google Shape;786;g344e220f39a_0_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87" name="Google Shape;787;g344e220f39a_0_70"/>
          <p:cNvSpPr/>
          <p:nvPr/>
        </p:nvSpPr>
        <p:spPr>
          <a:xfrm>
            <a:off x="457200" y="3252550"/>
            <a:ext cx="4254300" cy="4242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g344e220f39a_0_13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794" name="Google Shape;794;g344e220f39a_0_130"/>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30200" lvl="0" marL="342900" rtl="0" algn="l">
              <a:lnSpc>
                <a:spcPct val="150000"/>
              </a:lnSpc>
              <a:spcBef>
                <a:spcPts val="400"/>
              </a:spcBef>
              <a:spcAft>
                <a:spcPts val="0"/>
              </a:spcAft>
              <a:buSzPts val="1800"/>
              <a:buAutoNum type="arabicPeriod"/>
            </a:pPr>
            <a:r>
              <a:rPr b="0" lang="es-ES" u="none"/>
              <a:t>Pipes</a:t>
            </a:r>
            <a:endParaRPr b="0" u="none"/>
          </a:p>
        </p:txBody>
      </p:sp>
      <p:sp>
        <p:nvSpPr>
          <p:cNvPr id="795" name="Google Shape;795;g344e220f39a_0_1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96" name="Google Shape;796;g344e220f39a_0_130"/>
          <p:cNvSpPr/>
          <p:nvPr/>
        </p:nvSpPr>
        <p:spPr>
          <a:xfrm>
            <a:off x="457200" y="182817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5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4.1. Command Line Syntax</a:t>
            </a:r>
            <a:endParaRPr/>
          </a:p>
        </p:txBody>
      </p:sp>
      <p:sp>
        <p:nvSpPr>
          <p:cNvPr id="803" name="Google Shape;803;p59"/>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Linux command line follows a simple syntax common to every command and program you can execute on it:</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Command [options o parameters] [arguments]</a:t>
            </a:r>
            <a:endParaRPr/>
          </a:p>
          <a:p>
            <a:pPr indent="0" lvl="0" marL="0" rtl="0" algn="l">
              <a:spcBef>
                <a:spcPts val="400"/>
              </a:spcBef>
              <a:spcAft>
                <a:spcPts val="0"/>
              </a:spcAft>
              <a:buClr>
                <a:schemeClr val="dk1"/>
              </a:buClr>
              <a:buSzPts val="2000"/>
              <a:buNone/>
            </a:pPr>
            <a:r>
              <a:t/>
            </a:r>
            <a:endParaRPr b="0" u="none"/>
          </a:p>
          <a:p>
            <a:pPr indent="-342900" lvl="0" marL="342900" rtl="0" algn="l">
              <a:spcBef>
                <a:spcPts val="400"/>
              </a:spcBef>
              <a:spcAft>
                <a:spcPts val="0"/>
              </a:spcAft>
              <a:buClr>
                <a:schemeClr val="dk1"/>
              </a:buClr>
              <a:buSzPts val="2000"/>
              <a:buChar char="•"/>
            </a:pPr>
            <a:r>
              <a:rPr b="0" lang="es-ES" u="none"/>
              <a:t>Options are characters or words preceded by a dash (`ls -la`). They change the way a program works by default.</a:t>
            </a:r>
            <a:endParaRPr/>
          </a:p>
          <a:p>
            <a:pPr indent="-342900" lvl="0" marL="342900" rtl="0" algn="l">
              <a:spcBef>
                <a:spcPts val="400"/>
              </a:spcBef>
              <a:spcAft>
                <a:spcPts val="0"/>
              </a:spcAft>
              <a:buClr>
                <a:schemeClr val="dk1"/>
              </a:buClr>
              <a:buSzPts val="2000"/>
              <a:buChar char="•"/>
            </a:pPr>
            <a:r>
              <a:rPr b="0" lang="es-ES" u="none"/>
              <a:t>Arguments are other parameters that the program may need to run. The most common ones usually are the input files.</a:t>
            </a:r>
            <a:endParaRPr/>
          </a:p>
          <a:p>
            <a:pPr indent="-342900" lvl="0" marL="342900" rtl="0" algn="l">
              <a:spcBef>
                <a:spcPts val="400"/>
              </a:spcBef>
              <a:spcAft>
                <a:spcPts val="0"/>
              </a:spcAft>
              <a:buClr>
                <a:schemeClr val="dk1"/>
              </a:buClr>
              <a:buSzPts val="2000"/>
              <a:buChar char="•"/>
            </a:pPr>
            <a:r>
              <a:rPr b="0" lang="es-ES" u="none"/>
              <a:t>REMEMBER: most programs have a –h or --help option which displays a short description and usage guide.</a:t>
            </a:r>
            <a:endParaRPr/>
          </a:p>
        </p:txBody>
      </p:sp>
      <p:sp>
        <p:nvSpPr>
          <p:cNvPr id="804" name="Google Shape;80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62" name="Google Shape;162;p8"/>
          <p:cNvSpPr txBox="1"/>
          <p:nvPr>
            <p:ph idx="1" type="body"/>
          </p:nvPr>
        </p:nvSpPr>
        <p:spPr>
          <a:xfrm>
            <a:off x="467550" y="1916824"/>
            <a:ext cx="5363700" cy="49413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2000"/>
              <a:buNone/>
            </a:pPr>
            <a:r>
              <a:rPr lang="es-ES"/>
              <a:t>Operating System (OS):</a:t>
            </a:r>
            <a:endParaRPr/>
          </a:p>
          <a:p>
            <a:pPr indent="-342900" lvl="0" marL="342900" rtl="0" algn="l">
              <a:spcBef>
                <a:spcPts val="400"/>
              </a:spcBef>
              <a:spcAft>
                <a:spcPts val="0"/>
              </a:spcAft>
              <a:buClr>
                <a:schemeClr val="dk1"/>
              </a:buClr>
              <a:buSzPts val="2000"/>
              <a:buChar char="•"/>
            </a:pPr>
            <a:r>
              <a:rPr b="0" lang="es-ES" u="none"/>
              <a:t>Software that manages</a:t>
            </a:r>
            <a:endParaRPr b="0" u="none"/>
          </a:p>
          <a:p>
            <a:pPr indent="0" lvl="0" marL="0" rtl="0" algn="l">
              <a:spcBef>
                <a:spcPts val="400"/>
              </a:spcBef>
              <a:spcAft>
                <a:spcPts val="0"/>
              </a:spcAft>
              <a:buNone/>
            </a:pPr>
            <a:r>
              <a:t/>
            </a:r>
            <a:endParaRPr b="0" u="none"/>
          </a:p>
          <a:p>
            <a:pPr indent="0" lvl="0" marL="0" rtl="0" algn="l">
              <a:spcBef>
                <a:spcPts val="400"/>
              </a:spcBef>
              <a:spcAft>
                <a:spcPts val="0"/>
              </a:spcAft>
              <a:buClr>
                <a:schemeClr val="dk1"/>
              </a:buClr>
              <a:buSzPts val="2000"/>
              <a:buNone/>
            </a:pPr>
            <a:r>
              <a:rPr lang="es-ES"/>
              <a:t>Functions:</a:t>
            </a:r>
            <a:endParaRPr/>
          </a:p>
          <a:p>
            <a:pPr indent="-342900" lvl="0" marL="342900" rtl="0" algn="l">
              <a:spcBef>
                <a:spcPts val="400"/>
              </a:spcBef>
              <a:spcAft>
                <a:spcPts val="0"/>
              </a:spcAft>
              <a:buClr>
                <a:schemeClr val="dk1"/>
              </a:buClr>
              <a:buSzPts val="2000"/>
              <a:buChar char="•"/>
            </a:pPr>
            <a:r>
              <a:rPr b="0" lang="es-ES" u="none"/>
              <a:t>Program execution and control (launch, manage, and supervises running programs)</a:t>
            </a:r>
            <a:endParaRPr/>
          </a:p>
          <a:p>
            <a:pPr indent="-342900" lvl="0" marL="342900" rtl="0" algn="l">
              <a:spcBef>
                <a:spcPts val="400"/>
              </a:spcBef>
              <a:spcAft>
                <a:spcPts val="0"/>
              </a:spcAft>
              <a:buClr>
                <a:schemeClr val="dk1"/>
              </a:buClr>
              <a:buSzPts val="2000"/>
              <a:buChar char="•"/>
            </a:pPr>
            <a:r>
              <a:rPr b="0" lang="es-ES" u="none"/>
              <a:t>Peripheral management</a:t>
            </a:r>
            <a:r>
              <a:rPr b="0" lang="es-ES" u="none"/>
              <a:t> (controls devices like keyboard, mouse, screen, printer, USB…)</a:t>
            </a:r>
            <a:endParaRPr/>
          </a:p>
          <a:p>
            <a:pPr indent="-342900" lvl="0" marL="342900" rtl="0" algn="l">
              <a:spcBef>
                <a:spcPts val="400"/>
              </a:spcBef>
              <a:spcAft>
                <a:spcPts val="0"/>
              </a:spcAft>
              <a:buClr>
                <a:schemeClr val="dk1"/>
              </a:buClr>
              <a:buSzPts val="2000"/>
              <a:buChar char="•"/>
            </a:pPr>
            <a:r>
              <a:rPr b="0" lang="es-ES" u="none"/>
              <a:t>User and permission management (creates users, assigns roles, and controls access to files and system functions)</a:t>
            </a:r>
            <a:endParaRPr/>
          </a:p>
          <a:p>
            <a:pPr indent="-342900" lvl="0" marL="342900" rtl="0" algn="l">
              <a:spcBef>
                <a:spcPts val="400"/>
              </a:spcBef>
              <a:spcAft>
                <a:spcPts val="0"/>
              </a:spcAft>
              <a:buClr>
                <a:schemeClr val="dk1"/>
              </a:buClr>
              <a:buSzPts val="2000"/>
              <a:buChar char="•"/>
            </a:pPr>
            <a:r>
              <a:rPr b="0" lang="es-ES" u="none"/>
              <a:t>Error and security management (detects system or hardware failures and protects against unauthorized access)</a:t>
            </a:r>
            <a:endParaRPr/>
          </a:p>
        </p:txBody>
      </p:sp>
      <p:sp>
        <p:nvSpPr>
          <p:cNvPr id="163" name="Google Shape;16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164" name="Google Shape;164;p8"/>
          <p:cNvPicPr preferRelativeResize="0"/>
          <p:nvPr/>
        </p:nvPicPr>
        <p:blipFill rotWithShape="1">
          <a:blip r:embed="rId3">
            <a:alphaModFix/>
          </a:blip>
          <a:srcRect b="0" l="0" r="0" t="0"/>
          <a:stretch/>
        </p:blipFill>
        <p:spPr>
          <a:xfrm>
            <a:off x="5831166" y="1916832"/>
            <a:ext cx="2773282" cy="410445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3715fd0d4a0_3_7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4.1. Command Line Syntax</a:t>
            </a:r>
            <a:endParaRPr/>
          </a:p>
        </p:txBody>
      </p:sp>
      <p:sp>
        <p:nvSpPr>
          <p:cNvPr id="811" name="Google Shape;811;g3715fd0d4a0_3_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grpSp>
        <p:nvGrpSpPr>
          <p:cNvPr id="812" name="Google Shape;812;g3715fd0d4a0_3_78"/>
          <p:cNvGrpSpPr/>
          <p:nvPr/>
        </p:nvGrpSpPr>
        <p:grpSpPr>
          <a:xfrm>
            <a:off x="523503" y="1983449"/>
            <a:ext cx="7930137" cy="4016093"/>
            <a:chOff x="152400" y="1637097"/>
            <a:chExt cx="3299000" cy="1670727"/>
          </a:xfrm>
        </p:grpSpPr>
        <p:pic>
          <p:nvPicPr>
            <p:cNvPr id="813" name="Google Shape;813;g3715fd0d4a0_3_78"/>
            <p:cNvPicPr preferRelativeResize="0"/>
            <p:nvPr/>
          </p:nvPicPr>
          <p:blipFill rotWithShape="1">
            <a:blip r:embed="rId3">
              <a:alphaModFix/>
            </a:blip>
            <a:srcRect b="72749" l="0" r="0" t="0"/>
            <a:stretch/>
          </p:blipFill>
          <p:spPr>
            <a:xfrm>
              <a:off x="152400" y="1637097"/>
              <a:ext cx="3299000" cy="1381200"/>
            </a:xfrm>
            <a:prstGeom prst="rect">
              <a:avLst/>
            </a:prstGeom>
            <a:noFill/>
            <a:ln>
              <a:noFill/>
            </a:ln>
          </p:spPr>
        </p:pic>
        <p:pic>
          <p:nvPicPr>
            <p:cNvPr id="814" name="Google Shape;814;g3715fd0d4a0_3_78"/>
            <p:cNvPicPr preferRelativeResize="0"/>
            <p:nvPr/>
          </p:nvPicPr>
          <p:blipFill rotWithShape="1">
            <a:blip r:embed="rId3">
              <a:alphaModFix/>
            </a:blip>
            <a:srcRect b="57842" l="0" r="0" t="38476"/>
            <a:stretch/>
          </p:blipFill>
          <p:spPr>
            <a:xfrm>
              <a:off x="152400" y="3018300"/>
              <a:ext cx="3299000" cy="186551"/>
            </a:xfrm>
            <a:prstGeom prst="rect">
              <a:avLst/>
            </a:prstGeom>
            <a:noFill/>
            <a:ln>
              <a:noFill/>
            </a:ln>
          </p:spPr>
        </p:pic>
        <p:pic>
          <p:nvPicPr>
            <p:cNvPr id="815" name="Google Shape;815;g3715fd0d4a0_3_78"/>
            <p:cNvPicPr preferRelativeResize="0"/>
            <p:nvPr/>
          </p:nvPicPr>
          <p:blipFill rotWithShape="1">
            <a:blip r:embed="rId3">
              <a:alphaModFix/>
            </a:blip>
            <a:srcRect b="18455" l="0" r="0" t="79512"/>
            <a:stretch/>
          </p:blipFill>
          <p:spPr>
            <a:xfrm>
              <a:off x="152400" y="3204850"/>
              <a:ext cx="3299000" cy="102974"/>
            </a:xfrm>
            <a:prstGeom prst="rect">
              <a:avLst/>
            </a:prstGeom>
            <a:noFill/>
            <a:ln>
              <a:noFill/>
            </a:ln>
          </p:spPr>
        </p:pic>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g3715fd0d4a0_3_8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4.1. Command Line Syntax</a:t>
            </a:r>
            <a:endParaRPr/>
          </a:p>
        </p:txBody>
      </p:sp>
      <p:sp>
        <p:nvSpPr>
          <p:cNvPr id="822" name="Google Shape;822;g3715fd0d4a0_3_8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823" name="Google Shape;823;g3715fd0d4a0_3_89"/>
          <p:cNvPicPr preferRelativeResize="0"/>
          <p:nvPr/>
        </p:nvPicPr>
        <p:blipFill>
          <a:blip r:embed="rId3">
            <a:alphaModFix/>
          </a:blip>
          <a:stretch>
            <a:fillRect/>
          </a:stretch>
        </p:blipFill>
        <p:spPr>
          <a:xfrm>
            <a:off x="536700" y="2691170"/>
            <a:ext cx="7454624" cy="2369575"/>
          </a:xfrm>
          <a:prstGeom prst="rect">
            <a:avLst/>
          </a:prstGeom>
          <a:noFill/>
          <a:ln>
            <a:noFill/>
          </a:ln>
        </p:spPr>
      </p:pic>
      <p:sp>
        <p:nvSpPr>
          <p:cNvPr id="824" name="Google Shape;824;g3715fd0d4a0_3_89"/>
          <p:cNvSpPr/>
          <p:nvPr/>
        </p:nvSpPr>
        <p:spPr>
          <a:xfrm rot="-5400000">
            <a:off x="6489400" y="2382500"/>
            <a:ext cx="343800" cy="1892700"/>
          </a:xfrm>
          <a:prstGeom prst="rightBrace">
            <a:avLst>
              <a:gd fmla="val 50000" name="adj1"/>
              <a:gd fmla="val 50000" name="adj2"/>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25" name="Google Shape;825;g3715fd0d4a0_3_89"/>
          <p:cNvSpPr/>
          <p:nvPr/>
        </p:nvSpPr>
        <p:spPr>
          <a:xfrm rot="-5400000">
            <a:off x="4917150" y="2777075"/>
            <a:ext cx="272100" cy="1200000"/>
          </a:xfrm>
          <a:prstGeom prst="rightBrace">
            <a:avLst>
              <a:gd fmla="val 50000" name="adj1"/>
              <a:gd fmla="val 50000" name="adj2"/>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26" name="Google Shape;826;g3715fd0d4a0_3_89"/>
          <p:cNvSpPr txBox="1"/>
          <p:nvPr>
            <p:ph idx="1" type="body"/>
          </p:nvPr>
        </p:nvSpPr>
        <p:spPr>
          <a:xfrm>
            <a:off x="4648200" y="2794200"/>
            <a:ext cx="4812000" cy="4824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solidFill>
                  <a:srgbClr val="9FC3FF"/>
                </a:solidFill>
              </a:rPr>
              <a:t>From         To</a:t>
            </a:r>
            <a:endParaRPr b="0" u="none">
              <a:solidFill>
                <a:srgbClr val="9FC3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g344e220f39a_0_13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833" name="Google Shape;833;g344e220f39a_0_138"/>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p:txBody>
      </p:sp>
      <p:sp>
        <p:nvSpPr>
          <p:cNvPr id="834" name="Google Shape;834;g344e220f39a_0_1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35" name="Google Shape;835;g344e220f39a_0_138"/>
          <p:cNvSpPr/>
          <p:nvPr/>
        </p:nvSpPr>
        <p:spPr>
          <a:xfrm>
            <a:off x="457200" y="23161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g344e220f39a_0_8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4.2. Input</a:t>
            </a:r>
            <a:endParaRPr/>
          </a:p>
        </p:txBody>
      </p:sp>
      <p:sp>
        <p:nvSpPr>
          <p:cNvPr id="842" name="Google Shape;842;g344e220f39a_0_86"/>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Standard Input (stdin): The data a command receives.</a:t>
            </a:r>
            <a:endParaRPr b="0" u="none"/>
          </a:p>
        </p:txBody>
      </p:sp>
      <p:sp>
        <p:nvSpPr>
          <p:cNvPr id="843" name="Google Shape;843;g344e220f39a_0_8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844" name="Google Shape;844;g344e220f39a_0_86"/>
          <p:cNvPicPr preferRelativeResize="0"/>
          <p:nvPr/>
        </p:nvPicPr>
        <p:blipFill>
          <a:blip r:embed="rId3">
            <a:alphaModFix/>
          </a:blip>
          <a:stretch>
            <a:fillRect/>
          </a:stretch>
        </p:blipFill>
        <p:spPr>
          <a:xfrm>
            <a:off x="1433925" y="2686784"/>
            <a:ext cx="5985175" cy="3041380"/>
          </a:xfrm>
          <a:prstGeom prst="rect">
            <a:avLst/>
          </a:prstGeom>
          <a:noFill/>
          <a:ln>
            <a:noFill/>
          </a:ln>
        </p:spPr>
      </p:pic>
      <p:sp>
        <p:nvSpPr>
          <p:cNvPr id="845" name="Google Shape;845;g344e220f39a_0_86"/>
          <p:cNvSpPr/>
          <p:nvPr/>
        </p:nvSpPr>
        <p:spPr>
          <a:xfrm>
            <a:off x="5269675" y="2783275"/>
            <a:ext cx="1360800" cy="3465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46" name="Google Shape;846;g344e220f39a_0_86"/>
          <p:cNvSpPr/>
          <p:nvPr/>
        </p:nvSpPr>
        <p:spPr>
          <a:xfrm>
            <a:off x="1578950" y="389997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47" name="Google Shape;847;g344e220f39a_0_86"/>
          <p:cNvSpPr/>
          <p:nvPr/>
        </p:nvSpPr>
        <p:spPr>
          <a:xfrm>
            <a:off x="1578950" y="451312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48" name="Google Shape;848;g344e220f39a_0_86"/>
          <p:cNvSpPr/>
          <p:nvPr/>
        </p:nvSpPr>
        <p:spPr>
          <a:xfrm>
            <a:off x="2584850" y="1918200"/>
            <a:ext cx="1039500" cy="383700"/>
          </a:xfrm>
          <a:prstGeom prst="rect">
            <a:avLst/>
          </a:prstGeom>
          <a:noFill/>
          <a:ln cap="flat" cmpd="sng" w="28575">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g344e220f39a_0_14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855" name="Google Shape;855;g344e220f39a_0_146"/>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p:txBody>
      </p:sp>
      <p:sp>
        <p:nvSpPr>
          <p:cNvPr id="856" name="Google Shape;856;g344e220f39a_0_1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57" name="Google Shape;857;g344e220f39a_0_146"/>
          <p:cNvSpPr/>
          <p:nvPr/>
        </p:nvSpPr>
        <p:spPr>
          <a:xfrm>
            <a:off x="457200" y="28495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g344e220f39a_0_93"/>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4.3. Output</a:t>
            </a:r>
            <a:endParaRPr/>
          </a:p>
        </p:txBody>
      </p:sp>
      <p:sp>
        <p:nvSpPr>
          <p:cNvPr id="864" name="Google Shape;864;g344e220f39a_0_93"/>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Standard Output</a:t>
            </a:r>
            <a:r>
              <a:rPr b="0" lang="es-ES" u="none"/>
              <a:t> </a:t>
            </a:r>
            <a:r>
              <a:rPr b="0" lang="es-ES" u="none"/>
              <a:t>(</a:t>
            </a:r>
            <a:r>
              <a:rPr b="0" lang="es-ES" u="none"/>
              <a:t>stdout</a:t>
            </a:r>
            <a:r>
              <a:rPr b="0" lang="es-ES" u="none"/>
              <a:t>): data a command sends back as a result.</a:t>
            </a:r>
            <a:endParaRPr b="0" u="none"/>
          </a:p>
          <a:p>
            <a:pPr indent="0" lvl="0" marL="0" rtl="0" algn="l">
              <a:spcBef>
                <a:spcPts val="360"/>
              </a:spcBef>
              <a:spcAft>
                <a:spcPts val="0"/>
              </a:spcAft>
              <a:buNone/>
            </a:pPr>
            <a:r>
              <a:t/>
            </a:r>
            <a:endParaRPr b="0" u="none"/>
          </a:p>
          <a:p>
            <a:pPr indent="0" lvl="0" marL="0" rtl="0" algn="l">
              <a:spcBef>
                <a:spcPts val="360"/>
              </a:spcBef>
              <a:spcAft>
                <a:spcPts val="0"/>
              </a:spcAft>
              <a:buNone/>
            </a:pPr>
            <a:r>
              <a:rPr b="0" lang="es-ES" u="none"/>
              <a:t>By default, it is printed to the screen.</a:t>
            </a:r>
            <a:endParaRPr b="0" u="none"/>
          </a:p>
        </p:txBody>
      </p:sp>
      <p:sp>
        <p:nvSpPr>
          <p:cNvPr id="865" name="Google Shape;865;g344e220f39a_0_9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866" name="Google Shape;866;g344e220f39a_0_93"/>
          <p:cNvPicPr preferRelativeResize="0"/>
          <p:nvPr/>
        </p:nvPicPr>
        <p:blipFill>
          <a:blip r:embed="rId3">
            <a:alphaModFix/>
          </a:blip>
          <a:stretch>
            <a:fillRect/>
          </a:stretch>
        </p:blipFill>
        <p:spPr>
          <a:xfrm>
            <a:off x="1409200" y="3429009"/>
            <a:ext cx="5985175" cy="3041380"/>
          </a:xfrm>
          <a:prstGeom prst="rect">
            <a:avLst/>
          </a:prstGeom>
          <a:noFill/>
          <a:ln>
            <a:noFill/>
          </a:ln>
        </p:spPr>
      </p:pic>
      <p:sp>
        <p:nvSpPr>
          <p:cNvPr id="867" name="Google Shape;867;g344e220f39a_0_93"/>
          <p:cNvSpPr/>
          <p:nvPr/>
        </p:nvSpPr>
        <p:spPr>
          <a:xfrm>
            <a:off x="1702650" y="3822375"/>
            <a:ext cx="2391900" cy="5691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68" name="Google Shape;868;g344e220f39a_0_93"/>
          <p:cNvSpPr/>
          <p:nvPr/>
        </p:nvSpPr>
        <p:spPr>
          <a:xfrm>
            <a:off x="2782800" y="1834750"/>
            <a:ext cx="1138500" cy="5691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69" name="Google Shape;869;g344e220f39a_0_93"/>
          <p:cNvSpPr/>
          <p:nvPr/>
        </p:nvSpPr>
        <p:spPr>
          <a:xfrm>
            <a:off x="1644300" y="491887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70" name="Google Shape;870;g344e220f39a_0_93"/>
          <p:cNvSpPr/>
          <p:nvPr/>
        </p:nvSpPr>
        <p:spPr>
          <a:xfrm>
            <a:off x="1644300" y="546712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g3715fd0d4a0_3_125"/>
          <p:cNvSpPr txBox="1"/>
          <p:nvPr>
            <p:ph idx="1" type="body"/>
          </p:nvPr>
        </p:nvSpPr>
        <p:spPr>
          <a:xfrm>
            <a:off x="457200" y="1916830"/>
            <a:ext cx="8229600" cy="1053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stdin            stdout</a:t>
            </a:r>
            <a:endParaRPr b="0" u="none"/>
          </a:p>
        </p:txBody>
      </p:sp>
      <p:sp>
        <p:nvSpPr>
          <p:cNvPr id="877" name="Google Shape;877;g3715fd0d4a0_3_125"/>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Input/</a:t>
            </a:r>
            <a:r>
              <a:rPr lang="es-ES"/>
              <a:t>Output</a:t>
            </a:r>
            <a:endParaRPr/>
          </a:p>
        </p:txBody>
      </p:sp>
      <p:sp>
        <p:nvSpPr>
          <p:cNvPr id="878" name="Google Shape;878;g3715fd0d4a0_3_125"/>
          <p:cNvSpPr txBox="1"/>
          <p:nvPr>
            <p:ph idx="12" type="sldNum"/>
          </p:nvPr>
        </p:nvSpPr>
        <p:spPr>
          <a:xfrm>
            <a:off x="5410200" y="56705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879" name="Google Shape;879;g3715fd0d4a0_3_125"/>
          <p:cNvPicPr preferRelativeResize="0"/>
          <p:nvPr/>
        </p:nvPicPr>
        <p:blipFill>
          <a:blip r:embed="rId3">
            <a:alphaModFix/>
          </a:blip>
          <a:stretch>
            <a:fillRect/>
          </a:stretch>
        </p:blipFill>
        <p:spPr>
          <a:xfrm>
            <a:off x="266200" y="2743209"/>
            <a:ext cx="5985175" cy="3041380"/>
          </a:xfrm>
          <a:prstGeom prst="rect">
            <a:avLst/>
          </a:prstGeom>
          <a:noFill/>
          <a:ln>
            <a:noFill/>
          </a:ln>
        </p:spPr>
      </p:pic>
      <p:sp>
        <p:nvSpPr>
          <p:cNvPr id="880" name="Google Shape;880;g3715fd0d4a0_3_125"/>
          <p:cNvSpPr/>
          <p:nvPr/>
        </p:nvSpPr>
        <p:spPr>
          <a:xfrm>
            <a:off x="559650" y="3136575"/>
            <a:ext cx="2391900" cy="5691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1" name="Google Shape;881;g3715fd0d4a0_3_125"/>
          <p:cNvSpPr/>
          <p:nvPr/>
        </p:nvSpPr>
        <p:spPr>
          <a:xfrm>
            <a:off x="501300" y="423307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2" name="Google Shape;882;g3715fd0d4a0_3_125"/>
          <p:cNvSpPr/>
          <p:nvPr/>
        </p:nvSpPr>
        <p:spPr>
          <a:xfrm>
            <a:off x="501300" y="478132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3" name="Google Shape;883;g3715fd0d4a0_3_125"/>
          <p:cNvSpPr/>
          <p:nvPr/>
        </p:nvSpPr>
        <p:spPr>
          <a:xfrm>
            <a:off x="4126675" y="2859475"/>
            <a:ext cx="1360800" cy="3465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4" name="Google Shape;884;g3715fd0d4a0_3_125"/>
          <p:cNvSpPr/>
          <p:nvPr/>
        </p:nvSpPr>
        <p:spPr>
          <a:xfrm>
            <a:off x="435950" y="397617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5" name="Google Shape;885;g3715fd0d4a0_3_125"/>
          <p:cNvSpPr/>
          <p:nvPr/>
        </p:nvSpPr>
        <p:spPr>
          <a:xfrm>
            <a:off x="435950" y="458932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6" name="Google Shape;886;g3715fd0d4a0_3_125"/>
          <p:cNvSpPr/>
          <p:nvPr/>
        </p:nvSpPr>
        <p:spPr>
          <a:xfrm>
            <a:off x="2782800" y="1910950"/>
            <a:ext cx="1138500" cy="3837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7" name="Google Shape;887;g3715fd0d4a0_3_125"/>
          <p:cNvSpPr/>
          <p:nvPr/>
        </p:nvSpPr>
        <p:spPr>
          <a:xfrm>
            <a:off x="457200" y="1927450"/>
            <a:ext cx="1039500" cy="383700"/>
          </a:xfrm>
          <a:prstGeom prst="rect">
            <a:avLst/>
          </a:prstGeom>
          <a:noFill/>
          <a:ln cap="flat" cmpd="sng" w="28575">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g344e220f39a_0_15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894" name="Google Shape;894;g344e220f39a_0_154"/>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p:txBody>
      </p:sp>
      <p:sp>
        <p:nvSpPr>
          <p:cNvPr id="895" name="Google Shape;895;g344e220f39a_0_1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96" name="Google Shape;896;g344e220f39a_0_154"/>
          <p:cNvSpPr/>
          <p:nvPr/>
        </p:nvSpPr>
        <p:spPr>
          <a:xfrm>
            <a:off x="457200" y="33829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g344e220f39a_0_0"/>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a:t>
            </a:r>
            <a:r>
              <a:rPr lang="es-ES"/>
              <a:t>Redirect</a:t>
            </a:r>
            <a:endParaRPr/>
          </a:p>
        </p:txBody>
      </p:sp>
      <p:sp>
        <p:nvSpPr>
          <p:cNvPr id="903" name="Google Shape;903;g344e220f39a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04" name="Google Shape;904;g344e220f39a_0_0"/>
          <p:cNvPicPr preferRelativeResize="0"/>
          <p:nvPr/>
        </p:nvPicPr>
        <p:blipFill>
          <a:blip r:embed="rId3">
            <a:alphaModFix/>
          </a:blip>
          <a:stretch>
            <a:fillRect/>
          </a:stretch>
        </p:blipFill>
        <p:spPr>
          <a:xfrm>
            <a:off x="189500" y="2799903"/>
            <a:ext cx="7851300" cy="1566775"/>
          </a:xfrm>
          <a:prstGeom prst="rect">
            <a:avLst/>
          </a:prstGeom>
          <a:noFill/>
          <a:ln>
            <a:noFill/>
          </a:ln>
        </p:spPr>
      </p:pic>
      <p:sp>
        <p:nvSpPr>
          <p:cNvPr id="905" name="Google Shape;905;g344e220f39a_0_0"/>
          <p:cNvSpPr txBox="1"/>
          <p:nvPr>
            <p:ph idx="1" type="body"/>
          </p:nvPr>
        </p:nvSpPr>
        <p:spPr>
          <a:xfrm>
            <a:off x="457200" y="19168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Redirect stdout (&gt;)</a:t>
            </a:r>
            <a:endParaRPr b="0" u="none"/>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3715fd0d4a0_3_161"/>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Redirect</a:t>
            </a:r>
            <a:endParaRPr/>
          </a:p>
        </p:txBody>
      </p:sp>
      <p:sp>
        <p:nvSpPr>
          <p:cNvPr id="912" name="Google Shape;912;g3715fd0d4a0_3_16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13" name="Google Shape;913;g3715fd0d4a0_3_161"/>
          <p:cNvPicPr preferRelativeResize="0"/>
          <p:nvPr/>
        </p:nvPicPr>
        <p:blipFill>
          <a:blip r:embed="rId3">
            <a:alphaModFix/>
          </a:blip>
          <a:stretch>
            <a:fillRect/>
          </a:stretch>
        </p:blipFill>
        <p:spPr>
          <a:xfrm>
            <a:off x="218338" y="2416429"/>
            <a:ext cx="8707325" cy="2878000"/>
          </a:xfrm>
          <a:prstGeom prst="rect">
            <a:avLst/>
          </a:prstGeom>
          <a:noFill/>
          <a:ln>
            <a:noFill/>
          </a:ln>
        </p:spPr>
      </p:pic>
      <p:sp>
        <p:nvSpPr>
          <p:cNvPr id="914" name="Google Shape;914;g3715fd0d4a0_3_161"/>
          <p:cNvSpPr txBox="1"/>
          <p:nvPr>
            <p:ph idx="1" type="body"/>
          </p:nvPr>
        </p:nvSpPr>
        <p:spPr>
          <a:xfrm>
            <a:off x="457200" y="17603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Redirect stdout at the end (&gt;&gt;)</a:t>
            </a:r>
            <a:endParaRPr b="0" u="non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71" name="Google Shape;171;p9"/>
          <p:cNvSpPr txBox="1"/>
          <p:nvPr>
            <p:ph idx="1" type="body"/>
          </p:nvPr>
        </p:nvSpPr>
        <p:spPr>
          <a:xfrm>
            <a:off x="601216" y="1916832"/>
            <a:ext cx="5050904"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Basic structure of an OS:</a:t>
            </a:r>
            <a:endParaRPr/>
          </a:p>
          <a:p>
            <a:pPr indent="0" lvl="0" marL="0" rtl="0" algn="l">
              <a:spcBef>
                <a:spcPts val="400"/>
              </a:spcBef>
              <a:spcAft>
                <a:spcPts val="0"/>
              </a:spcAft>
              <a:buClr>
                <a:schemeClr val="dk1"/>
              </a:buClr>
              <a:buSzPts val="2000"/>
              <a:buNone/>
            </a:pPr>
            <a:r>
              <a:t/>
            </a:r>
            <a:endParaRPr b="0" u="none"/>
          </a:p>
        </p:txBody>
      </p:sp>
      <p:sp>
        <p:nvSpPr>
          <p:cNvPr id="172" name="Google Shape;17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173" name="Google Shape;173;p9"/>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174" name="Google Shape;174;p9"/>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175" name="Google Shape;175;p9"/>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176" name="Google Shape;176;p9"/>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177" name="Google Shape;177;p9"/>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g3715fd0d4a0_3_169"/>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Redirect</a:t>
            </a:r>
            <a:endParaRPr/>
          </a:p>
        </p:txBody>
      </p:sp>
      <p:sp>
        <p:nvSpPr>
          <p:cNvPr id="921" name="Google Shape;921;g3715fd0d4a0_3_16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22" name="Google Shape;922;g3715fd0d4a0_3_169"/>
          <p:cNvPicPr preferRelativeResize="0"/>
          <p:nvPr/>
        </p:nvPicPr>
        <p:blipFill>
          <a:blip r:embed="rId3">
            <a:alphaModFix/>
          </a:blip>
          <a:stretch>
            <a:fillRect/>
          </a:stretch>
        </p:blipFill>
        <p:spPr>
          <a:xfrm>
            <a:off x="350325" y="2627067"/>
            <a:ext cx="7567025" cy="1603875"/>
          </a:xfrm>
          <a:prstGeom prst="rect">
            <a:avLst/>
          </a:prstGeom>
          <a:noFill/>
          <a:ln>
            <a:noFill/>
          </a:ln>
        </p:spPr>
      </p:pic>
      <p:sp>
        <p:nvSpPr>
          <p:cNvPr id="923" name="Google Shape;923;g3715fd0d4a0_3_169"/>
          <p:cNvSpPr txBox="1"/>
          <p:nvPr>
            <p:ph idx="1" type="body"/>
          </p:nvPr>
        </p:nvSpPr>
        <p:spPr>
          <a:xfrm>
            <a:off x="457200" y="17603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Input from file</a:t>
            </a:r>
            <a:r>
              <a:rPr b="0" lang="es-ES" u="none"/>
              <a:t> (&lt;)</a:t>
            </a:r>
            <a:endParaRPr b="0" u="none"/>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g3715fd0d4a0_3_180"/>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Redirect</a:t>
            </a:r>
            <a:endParaRPr/>
          </a:p>
        </p:txBody>
      </p:sp>
      <p:sp>
        <p:nvSpPr>
          <p:cNvPr id="930" name="Google Shape;930;g3715fd0d4a0_3_18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931" name="Google Shape;931;g3715fd0d4a0_3_180"/>
          <p:cNvSpPr txBox="1"/>
          <p:nvPr>
            <p:ph idx="1" type="body"/>
          </p:nvPr>
        </p:nvSpPr>
        <p:spPr>
          <a:xfrm>
            <a:off x="457200" y="17603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Redirect error log</a:t>
            </a:r>
            <a:r>
              <a:rPr b="0" lang="es-ES" u="none"/>
              <a:t> (2&gt;)</a:t>
            </a:r>
            <a:endParaRPr b="0" u="none"/>
          </a:p>
        </p:txBody>
      </p:sp>
      <p:pic>
        <p:nvPicPr>
          <p:cNvPr id="932" name="Google Shape;932;g3715fd0d4a0_3_180"/>
          <p:cNvPicPr preferRelativeResize="0"/>
          <p:nvPr/>
        </p:nvPicPr>
        <p:blipFill>
          <a:blip r:embed="rId3">
            <a:alphaModFix/>
          </a:blip>
          <a:stretch>
            <a:fillRect/>
          </a:stretch>
        </p:blipFill>
        <p:spPr>
          <a:xfrm>
            <a:off x="233063" y="2972126"/>
            <a:ext cx="8677876" cy="18968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g3715fd0d4a0_3_189"/>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Redirect</a:t>
            </a:r>
            <a:endParaRPr/>
          </a:p>
        </p:txBody>
      </p:sp>
      <p:sp>
        <p:nvSpPr>
          <p:cNvPr id="939" name="Google Shape;939;g3715fd0d4a0_3_18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940" name="Google Shape;940;g3715fd0d4a0_3_189"/>
          <p:cNvSpPr txBox="1"/>
          <p:nvPr>
            <p:ph idx="1" type="body"/>
          </p:nvPr>
        </p:nvSpPr>
        <p:spPr>
          <a:xfrm>
            <a:off x="457200" y="1760325"/>
            <a:ext cx="55671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Redirect error log and output (2&gt;&amp;1)</a:t>
            </a:r>
            <a:endParaRPr b="0" u="none"/>
          </a:p>
        </p:txBody>
      </p:sp>
      <p:pic>
        <p:nvPicPr>
          <p:cNvPr id="941" name="Google Shape;941;g3715fd0d4a0_3_189"/>
          <p:cNvPicPr preferRelativeResize="0"/>
          <p:nvPr/>
        </p:nvPicPr>
        <p:blipFill>
          <a:blip r:embed="rId3">
            <a:alphaModFix/>
          </a:blip>
          <a:stretch>
            <a:fillRect/>
          </a:stretch>
        </p:blipFill>
        <p:spPr>
          <a:xfrm>
            <a:off x="201875" y="2692050"/>
            <a:ext cx="8872224" cy="13896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g3715fd0d4a0_3_15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948" name="Google Shape;948;g3715fd0d4a0_3_151"/>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p:txBody>
      </p:sp>
      <p:sp>
        <p:nvSpPr>
          <p:cNvPr id="949" name="Google Shape;949;g3715fd0d4a0_3_1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950" name="Google Shape;950;g3715fd0d4a0_3_151"/>
          <p:cNvSpPr/>
          <p:nvPr/>
        </p:nvSpPr>
        <p:spPr>
          <a:xfrm>
            <a:off x="457200" y="38401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g3715fd0d4a0_3_14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4.5. Pipes</a:t>
            </a:r>
            <a:endParaRPr/>
          </a:p>
        </p:txBody>
      </p:sp>
      <p:sp>
        <p:nvSpPr>
          <p:cNvPr id="957" name="Google Shape;957;g3715fd0d4a0_3_144"/>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Connect stdout from a command to stdin of another command</a:t>
            </a:r>
            <a:endParaRPr b="0" u="none"/>
          </a:p>
        </p:txBody>
      </p:sp>
      <p:sp>
        <p:nvSpPr>
          <p:cNvPr id="958" name="Google Shape;958;g3715fd0d4a0_3_14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59" name="Google Shape;959;g3715fd0d4a0_3_144"/>
          <p:cNvPicPr preferRelativeResize="0"/>
          <p:nvPr/>
        </p:nvPicPr>
        <p:blipFill>
          <a:blip r:embed="rId3">
            <a:alphaModFix/>
          </a:blip>
          <a:stretch>
            <a:fillRect/>
          </a:stretch>
        </p:blipFill>
        <p:spPr>
          <a:xfrm>
            <a:off x="1092500" y="2628125"/>
            <a:ext cx="7073724" cy="679812"/>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g3715fd0d4a0_3_21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4.5. Pipes</a:t>
            </a:r>
            <a:endParaRPr/>
          </a:p>
        </p:txBody>
      </p:sp>
      <p:sp>
        <p:nvSpPr>
          <p:cNvPr id="966" name="Google Shape;966;g3715fd0d4a0_3_216"/>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Connect stdout from a command to stdin of another command</a:t>
            </a:r>
            <a:endParaRPr b="0" u="none"/>
          </a:p>
        </p:txBody>
      </p:sp>
      <p:sp>
        <p:nvSpPr>
          <p:cNvPr id="967" name="Google Shape;967;g3715fd0d4a0_3_2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68" name="Google Shape;968;g3715fd0d4a0_3_216"/>
          <p:cNvPicPr preferRelativeResize="0"/>
          <p:nvPr/>
        </p:nvPicPr>
        <p:blipFill>
          <a:blip r:embed="rId3">
            <a:alphaModFix/>
          </a:blip>
          <a:stretch>
            <a:fillRect/>
          </a:stretch>
        </p:blipFill>
        <p:spPr>
          <a:xfrm>
            <a:off x="1092500" y="2628125"/>
            <a:ext cx="7073724" cy="679812"/>
          </a:xfrm>
          <a:prstGeom prst="rect">
            <a:avLst/>
          </a:prstGeom>
          <a:noFill/>
          <a:ln>
            <a:noFill/>
          </a:ln>
        </p:spPr>
      </p:pic>
      <p:pic>
        <p:nvPicPr>
          <p:cNvPr id="969" name="Google Shape;969;g3715fd0d4a0_3_216"/>
          <p:cNvPicPr preferRelativeResize="0"/>
          <p:nvPr/>
        </p:nvPicPr>
        <p:blipFill>
          <a:blip r:embed="rId4">
            <a:alphaModFix/>
          </a:blip>
          <a:stretch>
            <a:fillRect/>
          </a:stretch>
        </p:blipFill>
        <p:spPr>
          <a:xfrm>
            <a:off x="898928" y="3429000"/>
            <a:ext cx="7950825" cy="26152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g3715fd0d4a0_3_225"/>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4.5. Pipes</a:t>
            </a:r>
            <a:endParaRPr/>
          </a:p>
        </p:txBody>
      </p:sp>
      <p:sp>
        <p:nvSpPr>
          <p:cNvPr id="976" name="Google Shape;976;g3715fd0d4a0_3_225"/>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Connect stdout from a command to stdin of another command</a:t>
            </a:r>
            <a:endParaRPr b="0" u="none"/>
          </a:p>
        </p:txBody>
      </p:sp>
      <p:sp>
        <p:nvSpPr>
          <p:cNvPr id="977" name="Google Shape;977;g3715fd0d4a0_3_2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78" name="Google Shape;978;g3715fd0d4a0_3_225"/>
          <p:cNvPicPr preferRelativeResize="0"/>
          <p:nvPr/>
        </p:nvPicPr>
        <p:blipFill>
          <a:blip r:embed="rId3">
            <a:alphaModFix/>
          </a:blip>
          <a:stretch>
            <a:fillRect/>
          </a:stretch>
        </p:blipFill>
        <p:spPr>
          <a:xfrm>
            <a:off x="1092500" y="2628125"/>
            <a:ext cx="7073724" cy="679812"/>
          </a:xfrm>
          <a:prstGeom prst="rect">
            <a:avLst/>
          </a:prstGeom>
          <a:noFill/>
          <a:ln>
            <a:noFill/>
          </a:ln>
        </p:spPr>
      </p:pic>
      <p:pic>
        <p:nvPicPr>
          <p:cNvPr id="979" name="Google Shape;979;g3715fd0d4a0_3_225"/>
          <p:cNvPicPr preferRelativeResize="0"/>
          <p:nvPr/>
        </p:nvPicPr>
        <p:blipFill>
          <a:blip r:embed="rId4">
            <a:alphaModFix/>
          </a:blip>
          <a:stretch>
            <a:fillRect/>
          </a:stretch>
        </p:blipFill>
        <p:spPr>
          <a:xfrm>
            <a:off x="1002602" y="3532500"/>
            <a:ext cx="7253532" cy="25992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g3715fd0d4a0_3_199"/>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4.5. Pipes</a:t>
            </a:r>
            <a:endParaRPr/>
          </a:p>
        </p:txBody>
      </p:sp>
      <p:sp>
        <p:nvSpPr>
          <p:cNvPr id="986" name="Google Shape;986;g3715fd0d4a0_3_19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87" name="Google Shape;987;g3715fd0d4a0_3_199"/>
          <p:cNvPicPr preferRelativeResize="0"/>
          <p:nvPr/>
        </p:nvPicPr>
        <p:blipFill>
          <a:blip r:embed="rId3">
            <a:alphaModFix/>
          </a:blip>
          <a:stretch>
            <a:fillRect/>
          </a:stretch>
        </p:blipFill>
        <p:spPr>
          <a:xfrm>
            <a:off x="535850" y="2243251"/>
            <a:ext cx="7733351" cy="30882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g344e220f39a_0_6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994" name="Google Shape;994;g344e220f39a_0_62"/>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995" name="Google Shape;995;g344e220f39a_0_6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996" name="Google Shape;996;g344e220f39a_0_62"/>
          <p:cNvSpPr/>
          <p:nvPr/>
        </p:nvSpPr>
        <p:spPr>
          <a:xfrm>
            <a:off x="457200" y="3709750"/>
            <a:ext cx="4254300" cy="4242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g344e220f39a_0_2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 Linux users and privileges</a:t>
            </a:r>
            <a:endParaRPr/>
          </a:p>
        </p:txBody>
      </p:sp>
      <p:sp>
        <p:nvSpPr>
          <p:cNvPr id="1003" name="Google Shape;1003;g344e220f39a_0_23"/>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Users</a:t>
            </a:r>
            <a:endParaRPr b="0" u="none"/>
          </a:p>
          <a:p>
            <a:pPr indent="-330200" lvl="0" marL="342900" rtl="0" algn="l">
              <a:lnSpc>
                <a:spcPct val="150000"/>
              </a:lnSpc>
              <a:spcBef>
                <a:spcPts val="400"/>
              </a:spcBef>
              <a:spcAft>
                <a:spcPts val="0"/>
              </a:spcAft>
              <a:buSzPts val="1800"/>
              <a:buAutoNum type="arabicPeriod"/>
            </a:pPr>
            <a:r>
              <a:rPr b="0" lang="es-ES" u="none"/>
              <a:t>Permissions</a:t>
            </a:r>
            <a:endParaRPr b="0" u="none"/>
          </a:p>
          <a:p>
            <a:pPr indent="-330200" lvl="0" marL="342900" rtl="0" algn="l">
              <a:lnSpc>
                <a:spcPct val="150000"/>
              </a:lnSpc>
              <a:spcBef>
                <a:spcPts val="400"/>
              </a:spcBef>
              <a:spcAft>
                <a:spcPts val="0"/>
              </a:spcAft>
              <a:buSzPts val="1800"/>
              <a:buAutoNum type="arabicPeriod"/>
            </a:pPr>
            <a:r>
              <a:rPr b="0" lang="es-ES" u="none"/>
              <a:t>Change permissions</a:t>
            </a:r>
            <a:endParaRPr b="0" u="none"/>
          </a:p>
        </p:txBody>
      </p:sp>
      <p:sp>
        <p:nvSpPr>
          <p:cNvPr id="1004" name="Google Shape;1004;g344e220f39a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05" name="Google Shape;1005;g344e220f39a_0_23"/>
          <p:cNvSpPr/>
          <p:nvPr/>
        </p:nvSpPr>
        <p:spPr>
          <a:xfrm>
            <a:off x="391775" y="18344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84" name="Google Shape;18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85" name="Google Shape;185;p10"/>
          <p:cNvSpPr/>
          <p:nvPr/>
        </p:nvSpPr>
        <p:spPr>
          <a:xfrm>
            <a:off x="3563888" y="4221088"/>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186" name="Google Shape;186;p10"/>
          <p:cNvSpPr txBox="1"/>
          <p:nvPr/>
        </p:nvSpPr>
        <p:spPr>
          <a:xfrm>
            <a:off x="766614" y="5051792"/>
            <a:ext cx="7837834" cy="9694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900">
                <a:solidFill>
                  <a:schemeClr val="dk1"/>
                </a:solidFill>
                <a:latin typeface="Consolas"/>
                <a:ea typeface="Consolas"/>
                <a:cs typeface="Consolas"/>
                <a:sym typeface="Consolas"/>
              </a:rPr>
              <a:t>It is the foundational layer of an OS. It functions at a basic level, communicating with hardware and managing resources.</a:t>
            </a:r>
            <a:endParaRPr sz="1900">
              <a:solidFill>
                <a:schemeClr val="dk1"/>
              </a:solidFill>
              <a:latin typeface="Consolas"/>
              <a:ea typeface="Consolas"/>
              <a:cs typeface="Consolas"/>
              <a:sym typeface="Consola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3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.1. Linux Users</a:t>
            </a:r>
            <a:endParaRPr/>
          </a:p>
        </p:txBody>
      </p:sp>
      <p:sp>
        <p:nvSpPr>
          <p:cNvPr id="1012" name="Google Shape;1012;p35"/>
          <p:cNvSpPr txBox="1"/>
          <p:nvPr>
            <p:ph idx="1" type="body"/>
          </p:nvPr>
        </p:nvSpPr>
        <p:spPr>
          <a:xfrm>
            <a:off x="457200" y="1916824"/>
            <a:ext cx="8229600" cy="4540500"/>
          </a:xfrm>
          <a:prstGeom prst="rect">
            <a:avLst/>
          </a:prstGeom>
          <a:noFill/>
          <a:ln>
            <a:noFill/>
          </a:ln>
        </p:spPr>
        <p:txBody>
          <a:bodyPr anchorCtr="0" anchor="t" bIns="45700" lIns="91425" spcFirstLastPara="1" rIns="91425" wrap="square" tIns="45700">
            <a:normAutofit fontScale="47500"/>
          </a:bodyPr>
          <a:lstStyle/>
          <a:p>
            <a:pPr indent="-276225" lvl="0" marL="342900" rtl="0" algn="l">
              <a:lnSpc>
                <a:spcPct val="150000"/>
              </a:lnSpc>
              <a:spcBef>
                <a:spcPts val="400"/>
              </a:spcBef>
              <a:spcAft>
                <a:spcPts val="0"/>
              </a:spcAft>
              <a:buClr>
                <a:schemeClr val="dk1"/>
              </a:buClr>
              <a:buSzPct val="100000"/>
              <a:buChar char="•"/>
            </a:pPr>
            <a:r>
              <a:rPr b="0" lang="es-ES" u="none"/>
              <a:t>Access entity to system resources</a:t>
            </a:r>
            <a:endParaRPr b="0" u="none"/>
          </a:p>
          <a:p>
            <a:pPr indent="-270192" lvl="0" marL="342900" rtl="0" algn="l">
              <a:lnSpc>
                <a:spcPct val="150000"/>
              </a:lnSpc>
              <a:spcBef>
                <a:spcPts val="400"/>
              </a:spcBef>
              <a:spcAft>
                <a:spcPts val="0"/>
              </a:spcAft>
              <a:buSzPct val="90000"/>
              <a:buChar char="•"/>
            </a:pPr>
            <a:r>
              <a:rPr b="0" lang="es-ES" u="none"/>
              <a:t>Each user has:</a:t>
            </a:r>
            <a:endParaRPr b="0" u="none"/>
          </a:p>
          <a:p>
            <a:pPr indent="-225742" lvl="1" marL="742950" rtl="0" algn="l">
              <a:lnSpc>
                <a:spcPct val="150000"/>
              </a:lnSpc>
              <a:spcBef>
                <a:spcPts val="400"/>
              </a:spcBef>
              <a:spcAft>
                <a:spcPts val="0"/>
              </a:spcAft>
              <a:buSzPct val="90000"/>
              <a:buChar char="–"/>
            </a:pPr>
            <a:r>
              <a:rPr lang="es-ES"/>
              <a:t>A username</a:t>
            </a:r>
            <a:endParaRPr/>
          </a:p>
          <a:p>
            <a:pPr indent="-225742" lvl="1" marL="742950" rtl="0" algn="l">
              <a:lnSpc>
                <a:spcPct val="150000"/>
              </a:lnSpc>
              <a:spcBef>
                <a:spcPts val="400"/>
              </a:spcBef>
              <a:spcAft>
                <a:spcPts val="0"/>
              </a:spcAft>
              <a:buSzPct val="90000"/>
              <a:buChar char="–"/>
            </a:pPr>
            <a:r>
              <a:rPr lang="es-ES"/>
              <a:t>A user identifier (UID)</a:t>
            </a:r>
            <a:endParaRPr/>
          </a:p>
          <a:p>
            <a:pPr indent="-225742" lvl="1" marL="742950" rtl="0" algn="l">
              <a:lnSpc>
                <a:spcPct val="150000"/>
              </a:lnSpc>
              <a:spcBef>
                <a:spcPts val="400"/>
              </a:spcBef>
              <a:spcAft>
                <a:spcPts val="0"/>
              </a:spcAft>
              <a:buSzPct val="90000"/>
              <a:buChar char="–"/>
            </a:pPr>
            <a:r>
              <a:rPr lang="es-ES"/>
              <a:t>A primary group (GID)</a:t>
            </a:r>
            <a:endParaRPr/>
          </a:p>
          <a:p>
            <a:pPr indent="-225742" lvl="1" marL="742950" rtl="0" algn="l">
              <a:lnSpc>
                <a:spcPct val="150000"/>
              </a:lnSpc>
              <a:spcBef>
                <a:spcPts val="400"/>
              </a:spcBef>
              <a:spcAft>
                <a:spcPts val="0"/>
              </a:spcAft>
              <a:buSzPct val="90000"/>
              <a:buChar char="–"/>
            </a:pPr>
            <a:r>
              <a:rPr lang="es-ES"/>
              <a:t>A home directory (for example, /home/user)</a:t>
            </a:r>
            <a:endParaRPr/>
          </a:p>
          <a:p>
            <a:pPr indent="-225742" lvl="1" marL="742950" rtl="0" algn="l">
              <a:lnSpc>
                <a:spcPct val="150000"/>
              </a:lnSpc>
              <a:spcBef>
                <a:spcPts val="400"/>
              </a:spcBef>
              <a:spcAft>
                <a:spcPts val="0"/>
              </a:spcAft>
              <a:buSzPct val="90000"/>
              <a:buChar char="–"/>
            </a:pPr>
            <a:r>
              <a:rPr lang="es-ES"/>
              <a:t>A command-line interpreter (shell, such as /bin/bash)</a:t>
            </a:r>
            <a:endParaRPr/>
          </a:p>
          <a:p>
            <a:pPr indent="-282892" lvl="0" marL="342900" rtl="0" algn="l">
              <a:lnSpc>
                <a:spcPct val="150000"/>
              </a:lnSpc>
              <a:spcBef>
                <a:spcPts val="400"/>
              </a:spcBef>
              <a:spcAft>
                <a:spcPts val="0"/>
              </a:spcAft>
              <a:buSzPct val="90000"/>
              <a:buChar char="•"/>
            </a:pPr>
            <a:r>
              <a:rPr b="0" lang="es-ES" u="none"/>
              <a:t>Type of </a:t>
            </a:r>
            <a:r>
              <a:rPr b="0" lang="es-ES" u="none"/>
              <a:t>entities</a:t>
            </a:r>
            <a:r>
              <a:rPr b="0" lang="es-ES" u="none"/>
              <a:t>:</a:t>
            </a:r>
            <a:endParaRPr b="0" u="none"/>
          </a:p>
          <a:p>
            <a:pPr indent="-225742" lvl="1" marL="742950" rtl="0" algn="l">
              <a:lnSpc>
                <a:spcPct val="150000"/>
              </a:lnSpc>
              <a:spcBef>
                <a:spcPts val="400"/>
              </a:spcBef>
              <a:spcAft>
                <a:spcPts val="0"/>
              </a:spcAft>
              <a:buSzPct val="90000"/>
              <a:buChar char="–"/>
            </a:pPr>
            <a:r>
              <a:rPr lang="es-ES"/>
              <a:t>Normal user:</a:t>
            </a:r>
            <a:endParaRPr/>
          </a:p>
          <a:p>
            <a:pPr indent="-168592" lvl="2" marL="1143000" rtl="0" algn="l">
              <a:lnSpc>
                <a:spcPct val="150000"/>
              </a:lnSpc>
              <a:spcBef>
                <a:spcPts val="400"/>
              </a:spcBef>
              <a:spcAft>
                <a:spcPts val="0"/>
              </a:spcAft>
              <a:buSzPct val="90000"/>
              <a:buChar char="•"/>
            </a:pPr>
            <a:r>
              <a:rPr lang="es-ES"/>
              <a:t>Limited access</a:t>
            </a:r>
            <a:endParaRPr/>
          </a:p>
          <a:p>
            <a:pPr indent="-168592" lvl="2" marL="1143000" rtl="0" algn="l">
              <a:lnSpc>
                <a:spcPct val="150000"/>
              </a:lnSpc>
              <a:spcBef>
                <a:spcPts val="400"/>
              </a:spcBef>
              <a:spcAft>
                <a:spcPts val="0"/>
              </a:spcAft>
              <a:buSzPct val="90000"/>
              <a:buChar char="•"/>
            </a:pPr>
            <a:r>
              <a:rPr lang="es-ES"/>
              <a:t>Only modify owner files</a:t>
            </a:r>
            <a:endParaRPr/>
          </a:p>
          <a:p>
            <a:pPr indent="-225742" lvl="1" marL="742950" rtl="0" algn="l">
              <a:lnSpc>
                <a:spcPct val="150000"/>
              </a:lnSpc>
              <a:spcBef>
                <a:spcPts val="400"/>
              </a:spcBef>
              <a:spcAft>
                <a:spcPts val="0"/>
              </a:spcAft>
              <a:buSzPct val="90000"/>
              <a:buChar char="–"/>
            </a:pPr>
            <a:r>
              <a:rPr lang="es-ES"/>
              <a:t>Root user:</a:t>
            </a:r>
            <a:endParaRPr/>
          </a:p>
          <a:p>
            <a:pPr indent="-168592" lvl="2" marL="1143000" rtl="0" algn="l">
              <a:lnSpc>
                <a:spcPct val="150000"/>
              </a:lnSpc>
              <a:spcBef>
                <a:spcPts val="400"/>
              </a:spcBef>
              <a:spcAft>
                <a:spcPts val="0"/>
              </a:spcAft>
              <a:buSzPct val="90000"/>
              <a:buChar char="•"/>
            </a:pPr>
            <a:r>
              <a:rPr lang="es-ES"/>
              <a:t>Sysadmin</a:t>
            </a:r>
            <a:endParaRPr/>
          </a:p>
          <a:p>
            <a:pPr indent="-168592" lvl="2" marL="1143000" rtl="0" algn="l">
              <a:lnSpc>
                <a:spcPct val="150000"/>
              </a:lnSpc>
              <a:spcBef>
                <a:spcPts val="400"/>
              </a:spcBef>
              <a:spcAft>
                <a:spcPts val="0"/>
              </a:spcAft>
              <a:buSzPct val="90000"/>
              <a:buChar char="•"/>
            </a:pPr>
            <a:r>
              <a:rPr lang="es-ES"/>
              <a:t>Total access</a:t>
            </a:r>
            <a:endParaRPr/>
          </a:p>
          <a:p>
            <a:pPr indent="-168592" lvl="2" marL="1143000" rtl="0" algn="l">
              <a:lnSpc>
                <a:spcPct val="150000"/>
              </a:lnSpc>
              <a:spcBef>
                <a:spcPts val="400"/>
              </a:spcBef>
              <a:spcAft>
                <a:spcPts val="0"/>
              </a:spcAft>
              <a:buSzPct val="90000"/>
              <a:buChar char="•"/>
            </a:pPr>
            <a:r>
              <a:rPr lang="es-ES"/>
              <a:t>Un/Install software</a:t>
            </a:r>
            <a:endParaRPr/>
          </a:p>
          <a:p>
            <a:pPr indent="-225742" lvl="1" marL="742950" rtl="0" algn="l">
              <a:lnSpc>
                <a:spcPct val="150000"/>
              </a:lnSpc>
              <a:spcBef>
                <a:spcPts val="400"/>
              </a:spcBef>
              <a:spcAft>
                <a:spcPts val="0"/>
              </a:spcAft>
              <a:buSzPct val="90000"/>
              <a:buChar char="–"/>
            </a:pPr>
            <a:r>
              <a:rPr lang="es-ES"/>
              <a:t>Groups:</a:t>
            </a:r>
            <a:endParaRPr/>
          </a:p>
          <a:p>
            <a:pPr indent="-168592" lvl="2" marL="1143000" rtl="0" algn="l">
              <a:lnSpc>
                <a:spcPct val="150000"/>
              </a:lnSpc>
              <a:spcBef>
                <a:spcPts val="400"/>
              </a:spcBef>
              <a:spcAft>
                <a:spcPts val="0"/>
              </a:spcAft>
              <a:buSzPct val="90000"/>
              <a:buChar char="•"/>
            </a:pPr>
            <a:r>
              <a:rPr lang="es-ES"/>
              <a:t>Group of users to manage </a:t>
            </a:r>
            <a:r>
              <a:rPr lang="es-ES"/>
              <a:t>collective</a:t>
            </a:r>
            <a:r>
              <a:rPr lang="es-ES"/>
              <a:t> permissions.</a:t>
            </a:r>
            <a:endParaRPr/>
          </a:p>
        </p:txBody>
      </p:sp>
      <p:sp>
        <p:nvSpPr>
          <p:cNvPr id="1013" name="Google Shape;101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g3715fd0d4a0_3_24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5.1. Linux Users</a:t>
            </a:r>
            <a:endParaRPr/>
          </a:p>
        </p:txBody>
      </p:sp>
      <p:sp>
        <p:nvSpPr>
          <p:cNvPr id="1020" name="Google Shape;1020;g3715fd0d4a0_3_243"/>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b="0" lang="es-ES" u="none"/>
              <a:t>Users</a:t>
            </a:r>
            <a:r>
              <a:rPr lang="es-ES" u="none"/>
              <a:t> </a:t>
            </a:r>
            <a:r>
              <a:rPr b="0" lang="es-ES" u="none"/>
              <a:t>can be linked to a person or computer process</a:t>
            </a:r>
            <a:endParaRPr/>
          </a:p>
          <a:p>
            <a:pPr indent="-342900" lvl="0" marL="342900" rtl="0" algn="l">
              <a:lnSpc>
                <a:spcPct val="150000"/>
              </a:lnSpc>
              <a:spcBef>
                <a:spcPts val="400"/>
              </a:spcBef>
              <a:spcAft>
                <a:spcPts val="0"/>
              </a:spcAft>
              <a:buClr>
                <a:schemeClr val="dk1"/>
              </a:buClr>
              <a:buSzPts val="2000"/>
              <a:buChar char="•"/>
            </a:pPr>
            <a:r>
              <a:rPr b="0" lang="es-ES" u="none"/>
              <a:t>Every user may belong to one ore more groups</a:t>
            </a:r>
            <a:endParaRPr/>
          </a:p>
          <a:p>
            <a:pPr indent="-342900" lvl="0" marL="342900" rtl="0" algn="l">
              <a:lnSpc>
                <a:spcPct val="150000"/>
              </a:lnSpc>
              <a:spcBef>
                <a:spcPts val="400"/>
              </a:spcBef>
              <a:spcAft>
                <a:spcPts val="0"/>
              </a:spcAft>
              <a:buClr>
                <a:schemeClr val="dk1"/>
              </a:buClr>
              <a:buSzPts val="2000"/>
              <a:buChar char="•"/>
            </a:pPr>
            <a:r>
              <a:rPr b="0" lang="es-ES" u="none"/>
              <a:t>Every user may has a home folder inside /home</a:t>
            </a:r>
            <a:endParaRPr/>
          </a:p>
          <a:p>
            <a:pPr indent="-342900" lvl="0" marL="342900" rtl="0" algn="l">
              <a:lnSpc>
                <a:spcPct val="150000"/>
              </a:lnSpc>
              <a:spcBef>
                <a:spcPts val="400"/>
              </a:spcBef>
              <a:spcAft>
                <a:spcPts val="0"/>
              </a:spcAft>
              <a:buClr>
                <a:schemeClr val="dk1"/>
              </a:buClr>
              <a:buSzPts val="2000"/>
              <a:buChar char="•"/>
            </a:pPr>
            <a:r>
              <a:rPr b="0" lang="es-ES" u="none"/>
              <a:t>Users own the files they create, directly or indirectly</a:t>
            </a:r>
            <a:endParaRPr/>
          </a:p>
          <a:p>
            <a:pPr indent="-342900" lvl="0" marL="342900" rtl="0" algn="l">
              <a:lnSpc>
                <a:spcPct val="150000"/>
              </a:lnSpc>
              <a:spcBef>
                <a:spcPts val="400"/>
              </a:spcBef>
              <a:spcAft>
                <a:spcPts val="0"/>
              </a:spcAft>
              <a:buClr>
                <a:schemeClr val="dk1"/>
              </a:buClr>
              <a:buSzPts val="2000"/>
              <a:buChar char="•"/>
            </a:pPr>
            <a:r>
              <a:rPr b="0" lang="es-ES" u="none"/>
              <a:t>Users can change permissions on files they own</a:t>
            </a:r>
            <a:endParaRPr/>
          </a:p>
          <a:p>
            <a:pPr indent="-342900" lvl="0" marL="342900" rtl="0" algn="l">
              <a:lnSpc>
                <a:spcPct val="150000"/>
              </a:lnSpc>
              <a:spcBef>
                <a:spcPts val="400"/>
              </a:spcBef>
              <a:spcAft>
                <a:spcPts val="0"/>
              </a:spcAft>
              <a:buClr>
                <a:schemeClr val="dk1"/>
              </a:buClr>
              <a:buSzPts val="2000"/>
              <a:buChar char="•"/>
            </a:pPr>
            <a:r>
              <a:rPr b="0" lang="es-ES" u="none"/>
              <a:t>Users also own processes they execute</a:t>
            </a:r>
            <a:endParaRPr/>
          </a:p>
          <a:p>
            <a:pPr indent="-342900" lvl="0" marL="342900" rtl="0" algn="l">
              <a:lnSpc>
                <a:spcPct val="150000"/>
              </a:lnSpc>
              <a:spcBef>
                <a:spcPts val="400"/>
              </a:spcBef>
              <a:spcAft>
                <a:spcPts val="0"/>
              </a:spcAft>
              <a:buClr>
                <a:schemeClr val="dk1"/>
              </a:buClr>
              <a:buSzPts val="2000"/>
              <a:buChar char="•"/>
            </a:pPr>
            <a:r>
              <a:rPr b="0" lang="es-ES" u="none"/>
              <a:t>Root rules over them all</a:t>
            </a:r>
            <a:endParaRPr/>
          </a:p>
          <a:p>
            <a:pPr indent="-342900" lvl="0" marL="342900" rtl="0" algn="l">
              <a:lnSpc>
                <a:spcPct val="150000"/>
              </a:lnSpc>
              <a:spcBef>
                <a:spcPts val="400"/>
              </a:spcBef>
              <a:spcAft>
                <a:spcPts val="0"/>
              </a:spcAft>
              <a:buClr>
                <a:schemeClr val="dk1"/>
              </a:buClr>
              <a:buSzPts val="2000"/>
              <a:buChar char="•"/>
            </a:pPr>
            <a:r>
              <a:rPr b="0" lang="es-ES" u="none"/>
              <a:t>Root home folder is in /root</a:t>
            </a:r>
            <a:endParaRPr/>
          </a:p>
        </p:txBody>
      </p:sp>
      <p:sp>
        <p:nvSpPr>
          <p:cNvPr id="1021" name="Google Shape;1021;g3715fd0d4a0_3_2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g344e220f39a_0_3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 Linux users and privileges</a:t>
            </a:r>
            <a:endParaRPr/>
          </a:p>
        </p:txBody>
      </p:sp>
      <p:sp>
        <p:nvSpPr>
          <p:cNvPr id="1028" name="Google Shape;1028;g344e220f39a_0_39"/>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Users</a:t>
            </a:r>
            <a:endParaRPr b="0" u="none"/>
          </a:p>
          <a:p>
            <a:pPr indent="-330200" lvl="0" marL="342900" rtl="0" algn="l">
              <a:lnSpc>
                <a:spcPct val="150000"/>
              </a:lnSpc>
              <a:spcBef>
                <a:spcPts val="400"/>
              </a:spcBef>
              <a:spcAft>
                <a:spcPts val="0"/>
              </a:spcAft>
              <a:buSzPts val="1800"/>
              <a:buAutoNum type="arabicPeriod"/>
            </a:pPr>
            <a:r>
              <a:rPr b="0" lang="es-ES" u="none"/>
              <a:t>Permissions</a:t>
            </a:r>
            <a:endParaRPr b="0" u="none"/>
          </a:p>
          <a:p>
            <a:pPr indent="-330200" lvl="0" marL="342900" rtl="0" algn="l">
              <a:lnSpc>
                <a:spcPct val="150000"/>
              </a:lnSpc>
              <a:spcBef>
                <a:spcPts val="400"/>
              </a:spcBef>
              <a:spcAft>
                <a:spcPts val="0"/>
              </a:spcAft>
              <a:buSzPts val="1800"/>
              <a:buAutoNum type="arabicPeriod"/>
            </a:pPr>
            <a:r>
              <a:rPr b="0" lang="es-ES" u="none"/>
              <a:t>Change permissions</a:t>
            </a:r>
            <a:endParaRPr b="0" u="none"/>
          </a:p>
        </p:txBody>
      </p:sp>
      <p:sp>
        <p:nvSpPr>
          <p:cNvPr id="1029" name="Google Shape;1029;g344e220f39a_0_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30" name="Google Shape;1030;g344e220f39a_0_39"/>
          <p:cNvSpPr/>
          <p:nvPr/>
        </p:nvSpPr>
        <p:spPr>
          <a:xfrm>
            <a:off x="391775" y="23678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037" name="Google Shape;1037;p44"/>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b="0" lang="es-ES" u="none"/>
              <a:t>To view file permissions and ownership on files and directories, use the </a:t>
            </a:r>
            <a:r>
              <a:rPr lang="es-ES" u="none"/>
              <a:t>ls -l</a:t>
            </a:r>
            <a:r>
              <a:rPr b="0" lang="es-ES" u="none"/>
              <a:t> command. For example:</a:t>
            </a:r>
            <a:endParaRPr/>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`drwxrwxr-x` are the permissions</a:t>
            </a:r>
            <a:endParaRPr/>
          </a:p>
          <a:p>
            <a:pPr indent="0" lvl="0" marL="0" rtl="0" algn="l">
              <a:spcBef>
                <a:spcPts val="400"/>
              </a:spcBef>
              <a:spcAft>
                <a:spcPts val="0"/>
              </a:spcAft>
              <a:buClr>
                <a:schemeClr val="dk1"/>
              </a:buClr>
              <a:buSzPts val="2000"/>
              <a:buNone/>
            </a:pPr>
            <a:r>
              <a:rPr b="0" lang="es-ES" u="none"/>
              <a:t>`2` is the number of files or directories</a:t>
            </a:r>
            <a:endParaRPr/>
          </a:p>
          <a:p>
            <a:pPr indent="0" lvl="0" marL="0" rtl="0" algn="l">
              <a:spcBef>
                <a:spcPts val="400"/>
              </a:spcBef>
              <a:spcAft>
                <a:spcPts val="0"/>
              </a:spcAft>
              <a:buClr>
                <a:schemeClr val="dk1"/>
              </a:buClr>
              <a:buSzPts val="2000"/>
              <a:buNone/>
            </a:pPr>
            <a:r>
              <a:rPr b="0" lang="es-ES" u="none"/>
              <a:t>`user` is the owner</a:t>
            </a:r>
            <a:endParaRPr/>
          </a:p>
          <a:p>
            <a:pPr indent="0" lvl="0" marL="0" rtl="0" algn="l">
              <a:spcBef>
                <a:spcPts val="400"/>
              </a:spcBef>
              <a:spcAft>
                <a:spcPts val="0"/>
              </a:spcAft>
              <a:buClr>
                <a:schemeClr val="dk1"/>
              </a:buClr>
              <a:buSzPts val="2000"/>
              <a:buNone/>
            </a:pPr>
            <a:r>
              <a:rPr b="0" lang="es-ES" u="none"/>
              <a:t>`user` is the group</a:t>
            </a:r>
            <a:endParaRPr/>
          </a:p>
          <a:p>
            <a:pPr indent="0" lvl="0" marL="0" rtl="0" algn="l">
              <a:spcBef>
                <a:spcPts val="400"/>
              </a:spcBef>
              <a:spcAft>
                <a:spcPts val="0"/>
              </a:spcAft>
              <a:buClr>
                <a:schemeClr val="dk1"/>
              </a:buClr>
              <a:buSzPts val="2000"/>
              <a:buNone/>
            </a:pPr>
            <a:r>
              <a:rPr b="0" lang="es-ES" u="none"/>
              <a:t>`4096` is the size in bytes</a:t>
            </a:r>
            <a:endParaRPr/>
          </a:p>
          <a:p>
            <a:pPr indent="0" lvl="0" marL="0" rtl="0" algn="l">
              <a:spcBef>
                <a:spcPts val="400"/>
              </a:spcBef>
              <a:spcAft>
                <a:spcPts val="0"/>
              </a:spcAft>
              <a:buClr>
                <a:schemeClr val="dk1"/>
              </a:buClr>
              <a:buSzPts val="2000"/>
              <a:buNone/>
            </a:pPr>
            <a:r>
              <a:rPr b="0" lang="es-ES" u="none"/>
              <a:t>`Jan  9 10:11` is the date/time of last access</a:t>
            </a:r>
            <a:endParaRPr/>
          </a:p>
          <a:p>
            <a:pPr indent="0" lvl="0" marL="0" rtl="0" algn="l">
              <a:spcBef>
                <a:spcPts val="400"/>
              </a:spcBef>
              <a:spcAft>
                <a:spcPts val="0"/>
              </a:spcAft>
              <a:buClr>
                <a:schemeClr val="dk1"/>
              </a:buClr>
              <a:buSzPts val="2000"/>
              <a:buNone/>
            </a:pPr>
            <a:r>
              <a:rPr b="0" lang="es-ES" u="none"/>
              <a:t>`documents` is the directory</a:t>
            </a:r>
            <a:endParaRPr b="0" u="none"/>
          </a:p>
        </p:txBody>
      </p:sp>
      <p:sp>
        <p:nvSpPr>
          <p:cNvPr id="1038" name="Google Shape;1038;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039" name="Google Shape;1039;p44"/>
          <p:cNvPicPr preferRelativeResize="0"/>
          <p:nvPr/>
        </p:nvPicPr>
        <p:blipFill>
          <a:blip r:embed="rId3">
            <a:alphaModFix/>
          </a:blip>
          <a:stretch>
            <a:fillRect/>
          </a:stretch>
        </p:blipFill>
        <p:spPr>
          <a:xfrm>
            <a:off x="585375" y="2811975"/>
            <a:ext cx="7776174" cy="3053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3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5.2. Linux Permissions</a:t>
            </a:r>
            <a:endParaRPr/>
          </a:p>
        </p:txBody>
      </p:sp>
      <p:sp>
        <p:nvSpPr>
          <p:cNvPr id="1046" name="Google Shape;1046;p3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b="0" lang="es-ES" u="none"/>
              <a:t>Permissions are the “rights” to act on a file or directory. There are only 3 basic permissions:</a:t>
            </a:r>
            <a:endParaRPr/>
          </a:p>
          <a:p>
            <a:pPr indent="0" lvl="0" marL="0" rtl="0" algn="l">
              <a:spcBef>
                <a:spcPts val="185"/>
              </a:spcBef>
              <a:spcAft>
                <a:spcPts val="0"/>
              </a:spcAft>
              <a:buClr>
                <a:schemeClr val="dk1"/>
              </a:buClr>
              <a:buSzPct val="100000"/>
              <a:buNone/>
            </a:pPr>
            <a:r>
              <a:t/>
            </a:r>
            <a:endParaRPr b="0" sz="1000" u="none"/>
          </a:p>
          <a:p>
            <a:pPr indent="-342900" lvl="0" marL="342900" rtl="0" algn="l">
              <a:spcBef>
                <a:spcPts val="370"/>
              </a:spcBef>
              <a:spcAft>
                <a:spcPts val="0"/>
              </a:spcAft>
              <a:buClr>
                <a:schemeClr val="dk1"/>
              </a:buClr>
              <a:buSzPct val="100000"/>
              <a:buChar char="•"/>
            </a:pPr>
            <a:r>
              <a:rPr lang="es-ES" u="none"/>
              <a:t>Read (r)</a:t>
            </a:r>
            <a:r>
              <a:rPr b="0" lang="es-ES" u="none"/>
              <a:t> - allows the contents of the file to be viewed. A read permission on a directory allows you to list the contents of a directory.</a:t>
            </a:r>
            <a:endParaRPr/>
          </a:p>
          <a:p>
            <a:pPr indent="-278320" lvl="0" marL="342900" rtl="0" algn="l">
              <a:spcBef>
                <a:spcPts val="203"/>
              </a:spcBef>
              <a:spcAft>
                <a:spcPts val="0"/>
              </a:spcAft>
              <a:buClr>
                <a:schemeClr val="dk1"/>
              </a:buClr>
              <a:buSzPct val="100000"/>
              <a:buNone/>
            </a:pPr>
            <a:r>
              <a:t/>
            </a:r>
            <a:endParaRPr b="0" sz="1100" u="none"/>
          </a:p>
          <a:p>
            <a:pPr indent="-342900" lvl="0" marL="342900" rtl="0" algn="l">
              <a:spcBef>
                <a:spcPts val="370"/>
              </a:spcBef>
              <a:spcAft>
                <a:spcPts val="0"/>
              </a:spcAft>
              <a:buClr>
                <a:schemeClr val="dk1"/>
              </a:buClr>
              <a:buSzPct val="100000"/>
              <a:buChar char="•"/>
            </a:pPr>
            <a:r>
              <a:rPr lang="es-ES" u="none"/>
              <a:t>Write (w)</a:t>
            </a:r>
            <a:r>
              <a:rPr b="0" lang="es-ES" u="none"/>
              <a:t> - allows you to modify the contents of that file. For a directory, the write permission allows you to edit the contents of a directory.</a:t>
            </a:r>
            <a:endParaRPr/>
          </a:p>
          <a:p>
            <a:pPr indent="-278320" lvl="0" marL="342900" rtl="0" algn="l">
              <a:spcBef>
                <a:spcPts val="203"/>
              </a:spcBef>
              <a:spcAft>
                <a:spcPts val="0"/>
              </a:spcAft>
              <a:buClr>
                <a:schemeClr val="dk1"/>
              </a:buClr>
              <a:buSzPct val="100000"/>
              <a:buNone/>
            </a:pPr>
            <a:r>
              <a:t/>
            </a:r>
            <a:endParaRPr b="0" sz="1100" u="none"/>
          </a:p>
          <a:p>
            <a:pPr indent="-342900" lvl="0" marL="342900" rtl="0" algn="l">
              <a:spcBef>
                <a:spcPts val="370"/>
              </a:spcBef>
              <a:spcAft>
                <a:spcPts val="0"/>
              </a:spcAft>
              <a:buClr>
                <a:schemeClr val="dk1"/>
              </a:buClr>
              <a:buSzPct val="100000"/>
              <a:buChar char="•"/>
            </a:pPr>
            <a:r>
              <a:rPr lang="es-ES" u="none"/>
              <a:t>Execute (x)</a:t>
            </a:r>
            <a:r>
              <a:rPr b="0" lang="es-ES" u="none"/>
              <a:t> - for a file, the executable permission allows you to run the file and execute a program or script. For a directory, the execute permission allows you to enter the directory and make it your current working directory (pwd or “.”).</a:t>
            </a:r>
            <a:endParaRPr b="0" u="none"/>
          </a:p>
        </p:txBody>
      </p:sp>
      <p:sp>
        <p:nvSpPr>
          <p:cNvPr id="1047" name="Google Shape;104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3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A file’s rights can only be modified by the owner of the file, the group owning the file and the root</a:t>
            </a:r>
            <a:endParaRPr b="0" u="none"/>
          </a:p>
          <a:p>
            <a:pPr indent="-342900" lvl="0" marL="342900" rtl="0" algn="l">
              <a:spcBef>
                <a:spcPts val="400"/>
              </a:spcBef>
              <a:spcAft>
                <a:spcPts val="0"/>
              </a:spcAft>
              <a:buClr>
                <a:schemeClr val="dk1"/>
              </a:buClr>
              <a:buSzPts val="2000"/>
              <a:buChar char="•"/>
            </a:pPr>
            <a:r>
              <a:rPr b="0" lang="es-ES" u="none"/>
              <a:t>The system stores this right information in a 9 bits sequence.</a:t>
            </a:r>
            <a:endParaRPr b="0" u="none"/>
          </a:p>
          <a:p>
            <a:pPr indent="-342900" lvl="0" marL="342900" rtl="0" algn="l">
              <a:spcBef>
                <a:spcPts val="400"/>
              </a:spcBef>
              <a:spcAft>
                <a:spcPts val="0"/>
              </a:spcAft>
              <a:buClr>
                <a:schemeClr val="dk1"/>
              </a:buClr>
              <a:buSzPts val="2000"/>
              <a:buChar char="•"/>
            </a:pPr>
            <a:r>
              <a:rPr b="0" lang="es-ES" u="none"/>
              <a:t>This sequence has a sequence of 3 elements for each 3 groups:</a:t>
            </a:r>
            <a:endParaRPr b="0" u="none"/>
          </a:p>
          <a:p>
            <a:pPr indent="0" lvl="0" marL="0" rtl="0" algn="l">
              <a:spcBef>
                <a:spcPts val="400"/>
              </a:spcBef>
              <a:spcAft>
                <a:spcPts val="0"/>
              </a:spcAft>
              <a:buClr>
                <a:schemeClr val="dk1"/>
              </a:buClr>
              <a:buSzPts val="2000"/>
              <a:buNone/>
            </a:pPr>
            <a:r>
              <a:rPr b="0" lang="es-ES" u="none"/>
              <a:t> </a:t>
            </a:r>
            <a:endParaRPr b="0" u="none"/>
          </a:p>
        </p:txBody>
      </p:sp>
      <p:sp>
        <p:nvSpPr>
          <p:cNvPr id="1054" name="Google Shape;105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grpSp>
        <p:nvGrpSpPr>
          <p:cNvPr id="1055" name="Google Shape;1055;p37"/>
          <p:cNvGrpSpPr/>
          <p:nvPr/>
        </p:nvGrpSpPr>
        <p:grpSpPr>
          <a:xfrm>
            <a:off x="1259632" y="4005064"/>
            <a:ext cx="7567889" cy="2068221"/>
            <a:chOff x="829050" y="3713998"/>
            <a:chExt cx="7567889" cy="2068221"/>
          </a:xfrm>
        </p:grpSpPr>
        <p:sp>
          <p:nvSpPr>
            <p:cNvPr id="1056" name="Google Shape;1056;p37"/>
            <p:cNvSpPr txBox="1"/>
            <p:nvPr/>
          </p:nvSpPr>
          <p:spPr>
            <a:xfrm>
              <a:off x="1334743" y="4578094"/>
              <a:ext cx="1006475"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600">
                  <a:solidFill>
                    <a:schemeClr val="dk1"/>
                  </a:solidFill>
                  <a:latin typeface="Arial"/>
                  <a:ea typeface="Arial"/>
                  <a:cs typeface="Arial"/>
                  <a:sym typeface="Arial"/>
                </a:rPr>
                <a:t>Owner</a:t>
              </a:r>
              <a:endParaRPr sz="1600">
                <a:solidFill>
                  <a:schemeClr val="dk1"/>
                </a:solidFill>
                <a:latin typeface="Arial"/>
                <a:ea typeface="Arial"/>
                <a:cs typeface="Arial"/>
                <a:sym typeface="Arial"/>
              </a:endParaRPr>
            </a:p>
          </p:txBody>
        </p:sp>
        <p:sp>
          <p:nvSpPr>
            <p:cNvPr id="1057" name="Google Shape;1057;p37"/>
            <p:cNvSpPr/>
            <p:nvPr/>
          </p:nvSpPr>
          <p:spPr>
            <a:xfrm>
              <a:off x="973203" y="4266438"/>
              <a:ext cx="539750" cy="203835"/>
            </a:xfrm>
            <a:custGeom>
              <a:rect b="b" l="l" r="r" t="t"/>
              <a:pathLst>
                <a:path extrusionOk="0" h="203835" w="539750">
                  <a:moveTo>
                    <a:pt x="539366" y="0"/>
                  </a:moveTo>
                  <a:lnTo>
                    <a:pt x="0" y="13044"/>
                  </a:lnTo>
                  <a:lnTo>
                    <a:pt x="698" y="32537"/>
                  </a:lnTo>
                  <a:lnTo>
                    <a:pt x="1952" y="50547"/>
                  </a:lnTo>
                  <a:lnTo>
                    <a:pt x="8468" y="92241"/>
                  </a:lnTo>
                  <a:lnTo>
                    <a:pt x="254001" y="109160"/>
                  </a:lnTo>
                  <a:lnTo>
                    <a:pt x="257644" y="114331"/>
                  </a:lnTo>
                  <a:lnTo>
                    <a:pt x="268117" y="167142"/>
                  </a:lnTo>
                  <a:lnTo>
                    <a:pt x="269747" y="203363"/>
                  </a:lnTo>
                  <a:lnTo>
                    <a:pt x="270446" y="183870"/>
                  </a:lnTo>
                  <a:lnTo>
                    <a:pt x="275643" y="135662"/>
                  </a:lnTo>
                  <a:lnTo>
                    <a:pt x="523490" y="107427"/>
                  </a:lnTo>
                  <a:lnTo>
                    <a:pt x="526728" y="103238"/>
                  </a:lnTo>
                  <a:lnTo>
                    <a:pt x="536689" y="56642"/>
                  </a:lnTo>
                  <a:lnTo>
                    <a:pt x="539049" y="20258"/>
                  </a:lnTo>
                  <a:lnTo>
                    <a:pt x="53936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p37"/>
            <p:cNvSpPr/>
            <p:nvPr/>
          </p:nvSpPr>
          <p:spPr>
            <a:xfrm>
              <a:off x="1369969" y="4389500"/>
              <a:ext cx="683217" cy="188594"/>
            </a:xfrm>
            <a:custGeom>
              <a:rect b="b" l="l" r="r" t="t"/>
              <a:pathLst>
                <a:path extrusionOk="0" h="203835" w="539750">
                  <a:moveTo>
                    <a:pt x="539366" y="0"/>
                  </a:moveTo>
                  <a:lnTo>
                    <a:pt x="538137" y="39254"/>
                  </a:lnTo>
                  <a:lnTo>
                    <a:pt x="532425" y="85219"/>
                  </a:lnTo>
                  <a:lnTo>
                    <a:pt x="287656" y="108203"/>
                  </a:lnTo>
                  <a:lnTo>
                    <a:pt x="284280" y="110092"/>
                  </a:lnTo>
                  <a:lnTo>
                    <a:pt x="273451" y="149676"/>
                  </a:lnTo>
                  <a:lnTo>
                    <a:pt x="269747" y="203363"/>
                  </a:lnTo>
                  <a:lnTo>
                    <a:pt x="269301" y="184998"/>
                  </a:lnTo>
                  <a:lnTo>
                    <a:pt x="263865" y="135662"/>
                  </a:lnTo>
                  <a:lnTo>
                    <a:pt x="17908" y="108203"/>
                  </a:lnTo>
                  <a:lnTo>
                    <a:pt x="14532" y="106315"/>
                  </a:lnTo>
                  <a:lnTo>
                    <a:pt x="3703" y="66731"/>
                  </a:lnTo>
                  <a:lnTo>
                    <a:pt x="698"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9" name="Google Shape;1059;p37"/>
            <p:cNvSpPr/>
            <p:nvPr/>
          </p:nvSpPr>
          <p:spPr>
            <a:xfrm>
              <a:off x="2197202" y="4357482"/>
              <a:ext cx="647700" cy="220612"/>
            </a:xfrm>
            <a:custGeom>
              <a:rect b="b" l="l" r="r" t="t"/>
              <a:pathLst>
                <a:path extrusionOk="0" h="203835" w="539750">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0" name="Google Shape;1060;p37"/>
            <p:cNvSpPr txBox="1"/>
            <p:nvPr/>
          </p:nvSpPr>
          <p:spPr>
            <a:xfrm>
              <a:off x="2152097" y="4578094"/>
              <a:ext cx="1485265" cy="243656"/>
            </a:xfrm>
            <a:prstGeom prst="rect">
              <a:avLst/>
            </a:prstGeom>
            <a:noFill/>
            <a:ln>
              <a:noFill/>
            </a:ln>
          </p:spPr>
          <p:txBody>
            <a:bodyPr anchorCtr="0" anchor="t" bIns="0" lIns="0" spcFirstLastPara="1" rIns="0" wrap="square" tIns="0">
              <a:spAutoFit/>
            </a:bodyPr>
            <a:lstStyle/>
            <a:p>
              <a:pPr indent="0" lvl="0" marL="12700" marR="0" rtl="0" algn="l">
                <a:lnSpc>
                  <a:spcPct val="119375"/>
                </a:lnSpc>
                <a:spcBef>
                  <a:spcPts val="0"/>
                </a:spcBef>
                <a:spcAft>
                  <a:spcPts val="0"/>
                </a:spcAft>
                <a:buNone/>
              </a:pPr>
              <a:r>
                <a:rPr lang="es-ES" sz="1600">
                  <a:solidFill>
                    <a:schemeClr val="dk1"/>
                  </a:solidFill>
                  <a:latin typeface="Arial"/>
                  <a:ea typeface="Arial"/>
                  <a:cs typeface="Arial"/>
                  <a:sym typeface="Arial"/>
                </a:rPr>
                <a:t>Group</a:t>
              </a:r>
              <a:r>
                <a:rPr lang="es-ES" sz="1600">
                  <a:solidFill>
                    <a:schemeClr val="dk1"/>
                  </a:solidFill>
                  <a:latin typeface="Times New Roman"/>
                  <a:ea typeface="Times New Roman"/>
                  <a:cs typeface="Times New Roman"/>
                  <a:sym typeface="Times New Roman"/>
                </a:rPr>
                <a:t>      </a:t>
              </a:r>
              <a:r>
                <a:rPr lang="es-ES" sz="1600">
                  <a:solidFill>
                    <a:schemeClr val="dk1"/>
                  </a:solidFill>
                  <a:latin typeface="Arial"/>
                  <a:ea typeface="Arial"/>
                  <a:cs typeface="Arial"/>
                  <a:sym typeface="Arial"/>
                </a:rPr>
                <a:t>Ohter</a:t>
              </a:r>
              <a:endParaRPr sz="1600">
                <a:solidFill>
                  <a:schemeClr val="dk1"/>
                </a:solidFill>
                <a:latin typeface="Arial"/>
                <a:ea typeface="Arial"/>
                <a:cs typeface="Arial"/>
                <a:sym typeface="Arial"/>
              </a:endParaRPr>
            </a:p>
          </p:txBody>
        </p:sp>
        <p:sp>
          <p:nvSpPr>
            <p:cNvPr id="1061" name="Google Shape;1061;p37"/>
            <p:cNvSpPr/>
            <p:nvPr/>
          </p:nvSpPr>
          <p:spPr>
            <a:xfrm>
              <a:off x="6035932" y="4251197"/>
              <a:ext cx="1728470" cy="203835"/>
            </a:xfrm>
            <a:custGeom>
              <a:rect b="b" l="l" r="r" t="t"/>
              <a:pathLst>
                <a:path extrusionOk="0" h="203835" w="1728470">
                  <a:moveTo>
                    <a:pt x="1728085" y="0"/>
                  </a:moveTo>
                  <a:lnTo>
                    <a:pt x="0" y="13045"/>
                  </a:lnTo>
                  <a:lnTo>
                    <a:pt x="703" y="32538"/>
                  </a:lnTo>
                  <a:lnTo>
                    <a:pt x="1964" y="50548"/>
                  </a:lnTo>
                  <a:lnTo>
                    <a:pt x="8498" y="92241"/>
                  </a:lnTo>
                  <a:lnTo>
                    <a:pt x="848341" y="109160"/>
                  </a:lnTo>
                  <a:lnTo>
                    <a:pt x="851974" y="114331"/>
                  </a:lnTo>
                  <a:lnTo>
                    <a:pt x="862466" y="167142"/>
                  </a:lnTo>
                  <a:lnTo>
                    <a:pt x="864107" y="203362"/>
                  </a:lnTo>
                  <a:lnTo>
                    <a:pt x="864811" y="183869"/>
                  </a:lnTo>
                  <a:lnTo>
                    <a:pt x="870029" y="135662"/>
                  </a:lnTo>
                  <a:lnTo>
                    <a:pt x="1712203" y="107427"/>
                  </a:lnTo>
                  <a:lnTo>
                    <a:pt x="1715441" y="103237"/>
                  </a:lnTo>
                  <a:lnTo>
                    <a:pt x="1725407" y="56641"/>
                  </a:lnTo>
                  <a:lnTo>
                    <a:pt x="1727768" y="20258"/>
                  </a:lnTo>
                  <a:lnTo>
                    <a:pt x="172808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2" name="Google Shape;1062;p37"/>
            <p:cNvSpPr/>
            <p:nvPr/>
          </p:nvSpPr>
          <p:spPr>
            <a:xfrm>
              <a:off x="6380437" y="4251197"/>
              <a:ext cx="1728470" cy="203835"/>
            </a:xfrm>
            <a:custGeom>
              <a:rect b="b" l="l" r="r" t="t"/>
              <a:pathLst>
                <a:path extrusionOk="0" h="203835" w="1728470">
                  <a:moveTo>
                    <a:pt x="1728085" y="0"/>
                  </a:moveTo>
                  <a:lnTo>
                    <a:pt x="1726855" y="39253"/>
                  </a:lnTo>
                  <a:lnTo>
                    <a:pt x="1721140" y="85218"/>
                  </a:lnTo>
                  <a:lnTo>
                    <a:pt x="882021" y="108203"/>
                  </a:lnTo>
                  <a:lnTo>
                    <a:pt x="878662" y="110092"/>
                  </a:lnTo>
                  <a:lnTo>
                    <a:pt x="867831" y="149676"/>
                  </a:lnTo>
                  <a:lnTo>
                    <a:pt x="864107" y="203362"/>
                  </a:lnTo>
                  <a:lnTo>
                    <a:pt x="863657" y="184997"/>
                  </a:lnTo>
                  <a:lnTo>
                    <a:pt x="858196"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3" name="Google Shape;1063;p37"/>
            <p:cNvSpPr txBox="1"/>
            <p:nvPr/>
          </p:nvSpPr>
          <p:spPr>
            <a:xfrm>
              <a:off x="7046557" y="4578094"/>
              <a:ext cx="702310"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600">
                  <a:solidFill>
                    <a:schemeClr val="dk1"/>
                  </a:solidFill>
                  <a:latin typeface="Arial"/>
                  <a:ea typeface="Arial"/>
                  <a:cs typeface="Arial"/>
                  <a:sym typeface="Arial"/>
                </a:rPr>
                <a:t>File</a:t>
              </a:r>
              <a:endParaRPr sz="1600">
                <a:solidFill>
                  <a:schemeClr val="dk1"/>
                </a:solidFill>
                <a:latin typeface="Arial"/>
                <a:ea typeface="Arial"/>
                <a:cs typeface="Arial"/>
                <a:sym typeface="Arial"/>
              </a:endParaRPr>
            </a:p>
          </p:txBody>
        </p:sp>
        <p:sp>
          <p:nvSpPr>
            <p:cNvPr id="1064" name="Google Shape;1064;p37"/>
            <p:cNvSpPr/>
            <p:nvPr/>
          </p:nvSpPr>
          <p:spPr>
            <a:xfrm>
              <a:off x="5077522" y="4299966"/>
              <a:ext cx="1114425" cy="203835"/>
            </a:xfrm>
            <a:custGeom>
              <a:rect b="b" l="l" r="r" t="t"/>
              <a:pathLst>
                <a:path extrusionOk="0" h="203835" w="1114425">
                  <a:moveTo>
                    <a:pt x="1113913" y="0"/>
                  </a:moveTo>
                  <a:lnTo>
                    <a:pt x="1112683" y="39253"/>
                  </a:lnTo>
                  <a:lnTo>
                    <a:pt x="1106968" y="85218"/>
                  </a:lnTo>
                  <a:lnTo>
                    <a:pt x="574935" y="108203"/>
                  </a:lnTo>
                  <a:lnTo>
                    <a:pt x="571576" y="110092"/>
                  </a:lnTo>
                  <a:lnTo>
                    <a:pt x="560745" y="149676"/>
                  </a:lnTo>
                  <a:lnTo>
                    <a:pt x="557021" y="203362"/>
                  </a:lnTo>
                  <a:lnTo>
                    <a:pt x="556571" y="184997"/>
                  </a:lnTo>
                  <a:lnTo>
                    <a:pt x="551110"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5" name="Google Shape;1065;p37"/>
            <p:cNvSpPr txBox="1"/>
            <p:nvPr/>
          </p:nvSpPr>
          <p:spPr>
            <a:xfrm>
              <a:off x="5353608" y="4650102"/>
              <a:ext cx="588010"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600">
                  <a:solidFill>
                    <a:schemeClr val="dk1"/>
                  </a:solidFill>
                  <a:latin typeface="Arial"/>
                  <a:ea typeface="Arial"/>
                  <a:cs typeface="Arial"/>
                  <a:sym typeface="Arial"/>
                </a:rPr>
                <a:t>Group</a:t>
              </a:r>
              <a:endParaRPr sz="1600">
                <a:solidFill>
                  <a:schemeClr val="dk1"/>
                </a:solidFill>
                <a:latin typeface="Arial"/>
                <a:ea typeface="Arial"/>
                <a:cs typeface="Arial"/>
                <a:sym typeface="Arial"/>
              </a:endParaRPr>
            </a:p>
          </p:txBody>
        </p:sp>
        <p:sp>
          <p:nvSpPr>
            <p:cNvPr id="1066" name="Google Shape;1066;p37"/>
            <p:cNvSpPr/>
            <p:nvPr/>
          </p:nvSpPr>
          <p:spPr>
            <a:xfrm>
              <a:off x="3254632" y="4296917"/>
              <a:ext cx="1223645" cy="203835"/>
            </a:xfrm>
            <a:custGeom>
              <a:rect b="b" l="l" r="r" t="t"/>
              <a:pathLst>
                <a:path extrusionOk="0" h="203835" w="1223645">
                  <a:moveTo>
                    <a:pt x="1223641" y="0"/>
                  </a:moveTo>
                  <a:lnTo>
                    <a:pt x="0" y="13045"/>
                  </a:lnTo>
                  <a:lnTo>
                    <a:pt x="703" y="32538"/>
                  </a:lnTo>
                  <a:lnTo>
                    <a:pt x="1964" y="50548"/>
                  </a:lnTo>
                  <a:lnTo>
                    <a:pt x="8498" y="92241"/>
                  </a:lnTo>
                  <a:lnTo>
                    <a:pt x="596119" y="109160"/>
                  </a:lnTo>
                  <a:lnTo>
                    <a:pt x="599752" y="114331"/>
                  </a:lnTo>
                  <a:lnTo>
                    <a:pt x="610244" y="167142"/>
                  </a:lnTo>
                  <a:lnTo>
                    <a:pt x="611885" y="203362"/>
                  </a:lnTo>
                  <a:lnTo>
                    <a:pt x="612589" y="183869"/>
                  </a:lnTo>
                  <a:lnTo>
                    <a:pt x="617807" y="135662"/>
                  </a:lnTo>
                  <a:lnTo>
                    <a:pt x="1207759" y="107427"/>
                  </a:lnTo>
                  <a:lnTo>
                    <a:pt x="1210997" y="103237"/>
                  </a:lnTo>
                  <a:lnTo>
                    <a:pt x="1220963" y="56641"/>
                  </a:lnTo>
                  <a:lnTo>
                    <a:pt x="1223324" y="20258"/>
                  </a:lnTo>
                  <a:lnTo>
                    <a:pt x="122364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7" name="Google Shape;1067;p37"/>
            <p:cNvSpPr/>
            <p:nvPr/>
          </p:nvSpPr>
          <p:spPr>
            <a:xfrm>
              <a:off x="3709861" y="4296917"/>
              <a:ext cx="1223645" cy="203835"/>
            </a:xfrm>
            <a:custGeom>
              <a:rect b="b" l="l" r="r" t="t"/>
              <a:pathLst>
                <a:path extrusionOk="0" h="203835" w="1223645">
                  <a:moveTo>
                    <a:pt x="1223641" y="0"/>
                  </a:moveTo>
                  <a:lnTo>
                    <a:pt x="1222411" y="39253"/>
                  </a:lnTo>
                  <a:lnTo>
                    <a:pt x="1216696" y="85218"/>
                  </a:lnTo>
                  <a:lnTo>
                    <a:pt x="629799" y="108203"/>
                  </a:lnTo>
                  <a:lnTo>
                    <a:pt x="626440" y="110092"/>
                  </a:lnTo>
                  <a:lnTo>
                    <a:pt x="615609" y="149676"/>
                  </a:lnTo>
                  <a:lnTo>
                    <a:pt x="611885" y="203362"/>
                  </a:lnTo>
                  <a:lnTo>
                    <a:pt x="611435" y="184997"/>
                  </a:lnTo>
                  <a:lnTo>
                    <a:pt x="605974"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8" name="Google Shape;1068;p37"/>
            <p:cNvSpPr txBox="1"/>
            <p:nvPr/>
          </p:nvSpPr>
          <p:spPr>
            <a:xfrm>
              <a:off x="3999039" y="4578094"/>
              <a:ext cx="1006475"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600">
                  <a:solidFill>
                    <a:schemeClr val="dk1"/>
                  </a:solidFill>
                  <a:latin typeface="Arial"/>
                  <a:ea typeface="Arial"/>
                  <a:cs typeface="Arial"/>
                  <a:sym typeface="Arial"/>
                </a:rPr>
                <a:t>Owner</a:t>
              </a:r>
              <a:endParaRPr sz="1600">
                <a:solidFill>
                  <a:schemeClr val="dk1"/>
                </a:solidFill>
                <a:latin typeface="Arial"/>
                <a:ea typeface="Arial"/>
                <a:cs typeface="Arial"/>
                <a:sym typeface="Arial"/>
              </a:endParaRPr>
            </a:p>
          </p:txBody>
        </p:sp>
        <p:sp>
          <p:nvSpPr>
            <p:cNvPr id="1069" name="Google Shape;1069;p37"/>
            <p:cNvSpPr/>
            <p:nvPr/>
          </p:nvSpPr>
          <p:spPr>
            <a:xfrm>
              <a:off x="2989290" y="4357482"/>
              <a:ext cx="585070" cy="220612"/>
            </a:xfrm>
            <a:custGeom>
              <a:rect b="b" l="l" r="r" t="t"/>
              <a:pathLst>
                <a:path extrusionOk="0" h="203835" w="539750">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0" name="Google Shape;1070;p37"/>
            <p:cNvSpPr/>
            <p:nvPr/>
          </p:nvSpPr>
          <p:spPr>
            <a:xfrm rot="1105365">
              <a:off x="3519707" y="5120177"/>
              <a:ext cx="1155065" cy="379095"/>
            </a:xfrm>
            <a:custGeom>
              <a:rect b="b" l="l" r="r" t="t"/>
              <a:pathLst>
                <a:path extrusionOk="0" h="379095" w="1155064">
                  <a:moveTo>
                    <a:pt x="56828" y="32715"/>
                  </a:moveTo>
                  <a:lnTo>
                    <a:pt x="37635" y="37378"/>
                  </a:lnTo>
                  <a:lnTo>
                    <a:pt x="51096" y="51717"/>
                  </a:lnTo>
                  <a:lnTo>
                    <a:pt x="1149339" y="378762"/>
                  </a:lnTo>
                  <a:lnTo>
                    <a:pt x="1154948" y="359782"/>
                  </a:lnTo>
                  <a:lnTo>
                    <a:pt x="56828" y="32715"/>
                  </a:lnTo>
                  <a:close/>
                </a:path>
                <a:path extrusionOk="0" h="379095" w="1155064">
                  <a:moveTo>
                    <a:pt x="107441" y="0"/>
                  </a:moveTo>
                  <a:lnTo>
                    <a:pt x="0" y="26157"/>
                  </a:lnTo>
                  <a:lnTo>
                    <a:pt x="75681" y="106929"/>
                  </a:lnTo>
                  <a:lnTo>
                    <a:pt x="81930" y="107060"/>
                  </a:lnTo>
                  <a:lnTo>
                    <a:pt x="85984" y="103369"/>
                  </a:lnTo>
                  <a:lnTo>
                    <a:pt x="89915" y="99559"/>
                  </a:lnTo>
                  <a:lnTo>
                    <a:pt x="90159" y="93344"/>
                  </a:lnTo>
                  <a:lnTo>
                    <a:pt x="51096" y="51717"/>
                  </a:lnTo>
                  <a:lnTo>
                    <a:pt x="16001" y="41266"/>
                  </a:lnTo>
                  <a:lnTo>
                    <a:pt x="21579" y="22216"/>
                  </a:lnTo>
                  <a:lnTo>
                    <a:pt x="100039" y="22216"/>
                  </a:lnTo>
                  <a:lnTo>
                    <a:pt x="106801" y="20573"/>
                  </a:lnTo>
                  <a:lnTo>
                    <a:pt x="112135" y="19168"/>
                  </a:lnTo>
                  <a:lnTo>
                    <a:pt x="115458" y="13834"/>
                  </a:lnTo>
                  <a:lnTo>
                    <a:pt x="114178" y="8500"/>
                  </a:lnTo>
                  <a:lnTo>
                    <a:pt x="112897" y="3297"/>
                  </a:lnTo>
                  <a:lnTo>
                    <a:pt x="107441" y="0"/>
                  </a:lnTo>
                  <a:close/>
                </a:path>
                <a:path extrusionOk="0" h="379095" w="1155064">
                  <a:moveTo>
                    <a:pt x="21579" y="22216"/>
                  </a:moveTo>
                  <a:lnTo>
                    <a:pt x="16001" y="41266"/>
                  </a:lnTo>
                  <a:lnTo>
                    <a:pt x="51096" y="51717"/>
                  </a:lnTo>
                  <a:lnTo>
                    <a:pt x="41408" y="41397"/>
                  </a:lnTo>
                  <a:lnTo>
                    <a:pt x="21092" y="41397"/>
                  </a:lnTo>
                  <a:lnTo>
                    <a:pt x="26029" y="25014"/>
                  </a:lnTo>
                  <a:lnTo>
                    <a:pt x="30974" y="25014"/>
                  </a:lnTo>
                  <a:lnTo>
                    <a:pt x="21579" y="22216"/>
                  </a:lnTo>
                  <a:close/>
                </a:path>
                <a:path extrusionOk="0" h="379095" w="1155064">
                  <a:moveTo>
                    <a:pt x="26029" y="25014"/>
                  </a:moveTo>
                  <a:lnTo>
                    <a:pt x="21092" y="41397"/>
                  </a:lnTo>
                  <a:lnTo>
                    <a:pt x="37635" y="37378"/>
                  </a:lnTo>
                  <a:lnTo>
                    <a:pt x="26029" y="25014"/>
                  </a:lnTo>
                  <a:close/>
                </a:path>
                <a:path extrusionOk="0" h="379095" w="1155064">
                  <a:moveTo>
                    <a:pt x="37635" y="37378"/>
                  </a:moveTo>
                  <a:lnTo>
                    <a:pt x="21092" y="41397"/>
                  </a:lnTo>
                  <a:lnTo>
                    <a:pt x="41408" y="41397"/>
                  </a:lnTo>
                  <a:lnTo>
                    <a:pt x="37635" y="37378"/>
                  </a:lnTo>
                  <a:close/>
                </a:path>
                <a:path extrusionOk="0" h="379095" w="1155064">
                  <a:moveTo>
                    <a:pt x="30974" y="25014"/>
                  </a:moveTo>
                  <a:lnTo>
                    <a:pt x="26029" y="25014"/>
                  </a:lnTo>
                  <a:lnTo>
                    <a:pt x="37635" y="37378"/>
                  </a:lnTo>
                  <a:lnTo>
                    <a:pt x="56828" y="32715"/>
                  </a:lnTo>
                  <a:lnTo>
                    <a:pt x="30974" y="25014"/>
                  </a:lnTo>
                  <a:close/>
                </a:path>
                <a:path extrusionOk="0" h="379095" w="1155064">
                  <a:moveTo>
                    <a:pt x="100039" y="22216"/>
                  </a:moveTo>
                  <a:lnTo>
                    <a:pt x="21579" y="22216"/>
                  </a:lnTo>
                  <a:lnTo>
                    <a:pt x="56828" y="32715"/>
                  </a:lnTo>
                  <a:lnTo>
                    <a:pt x="100039" y="2221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1" name="Google Shape;1071;p37"/>
            <p:cNvSpPr txBox="1"/>
            <p:nvPr/>
          </p:nvSpPr>
          <p:spPr>
            <a:xfrm>
              <a:off x="4768472" y="5505220"/>
              <a:ext cx="2131695"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800">
                  <a:solidFill>
                    <a:schemeClr val="dk1"/>
                  </a:solidFill>
                  <a:latin typeface="Arial"/>
                  <a:ea typeface="Arial"/>
                  <a:cs typeface="Arial"/>
                  <a:sym typeface="Arial"/>
                </a:rPr>
                <a:t>Permissions</a:t>
              </a:r>
              <a:endParaRPr sz="1800">
                <a:solidFill>
                  <a:schemeClr val="dk1"/>
                </a:solidFill>
                <a:latin typeface="Arial"/>
                <a:ea typeface="Arial"/>
                <a:cs typeface="Arial"/>
                <a:sym typeface="Arial"/>
              </a:endParaRPr>
            </a:p>
          </p:txBody>
        </p:sp>
        <p:sp>
          <p:nvSpPr>
            <p:cNvPr id="1072" name="Google Shape;1072;p37"/>
            <p:cNvSpPr/>
            <p:nvPr/>
          </p:nvSpPr>
          <p:spPr>
            <a:xfrm>
              <a:off x="1302394" y="3713998"/>
              <a:ext cx="2333991" cy="1312545"/>
            </a:xfrm>
            <a:custGeom>
              <a:rect b="b" l="l" r="r" t="t"/>
              <a:pathLst>
                <a:path extrusionOk="0" h="1312545" w="2807335">
                  <a:moveTo>
                    <a:pt x="0" y="218693"/>
                  </a:moveTo>
                  <a:lnTo>
                    <a:pt x="6356" y="166140"/>
                  </a:lnTo>
                  <a:lnTo>
                    <a:pt x="24411" y="118193"/>
                  </a:lnTo>
                  <a:lnTo>
                    <a:pt x="52645" y="76372"/>
                  </a:lnTo>
                  <a:lnTo>
                    <a:pt x="89538" y="42196"/>
                  </a:lnTo>
                  <a:lnTo>
                    <a:pt x="133570" y="17186"/>
                  </a:lnTo>
                  <a:lnTo>
                    <a:pt x="183221" y="2862"/>
                  </a:lnTo>
                  <a:lnTo>
                    <a:pt x="218693" y="0"/>
                  </a:lnTo>
                  <a:lnTo>
                    <a:pt x="2588513" y="0"/>
                  </a:lnTo>
                  <a:lnTo>
                    <a:pt x="2641072" y="6356"/>
                  </a:lnTo>
                  <a:lnTo>
                    <a:pt x="2689021" y="24411"/>
                  </a:lnTo>
                  <a:lnTo>
                    <a:pt x="2730842" y="52645"/>
                  </a:lnTo>
                  <a:lnTo>
                    <a:pt x="2765015" y="89538"/>
                  </a:lnTo>
                  <a:lnTo>
                    <a:pt x="2790023" y="133570"/>
                  </a:lnTo>
                  <a:lnTo>
                    <a:pt x="2804345" y="183221"/>
                  </a:lnTo>
                  <a:lnTo>
                    <a:pt x="2807207" y="218693"/>
                  </a:lnTo>
                  <a:lnTo>
                    <a:pt x="2807207" y="1093469"/>
                  </a:lnTo>
                  <a:lnTo>
                    <a:pt x="2800852" y="1146023"/>
                  </a:lnTo>
                  <a:lnTo>
                    <a:pt x="2782799" y="1193970"/>
                  </a:lnTo>
                  <a:lnTo>
                    <a:pt x="2754568" y="1235791"/>
                  </a:lnTo>
                  <a:lnTo>
                    <a:pt x="2717676" y="1269967"/>
                  </a:lnTo>
                  <a:lnTo>
                    <a:pt x="2673644" y="1294977"/>
                  </a:lnTo>
                  <a:lnTo>
                    <a:pt x="2623989" y="1309301"/>
                  </a:lnTo>
                  <a:lnTo>
                    <a:pt x="2588513" y="1312163"/>
                  </a:lnTo>
                  <a:lnTo>
                    <a:pt x="218693" y="1312163"/>
                  </a:lnTo>
                  <a:lnTo>
                    <a:pt x="166140" y="1305807"/>
                  </a:lnTo>
                  <a:lnTo>
                    <a:pt x="118193" y="1287752"/>
                  </a:lnTo>
                  <a:lnTo>
                    <a:pt x="76372" y="1259518"/>
                  </a:lnTo>
                  <a:lnTo>
                    <a:pt x="42196" y="1222625"/>
                  </a:lnTo>
                  <a:lnTo>
                    <a:pt x="17186" y="1178593"/>
                  </a:lnTo>
                  <a:lnTo>
                    <a:pt x="2862" y="1128942"/>
                  </a:lnTo>
                  <a:lnTo>
                    <a:pt x="0" y="1093469"/>
                  </a:lnTo>
                  <a:lnTo>
                    <a:pt x="0" y="21869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3" name="Google Shape;1073;p37"/>
            <p:cNvSpPr txBox="1"/>
            <p:nvPr/>
          </p:nvSpPr>
          <p:spPr>
            <a:xfrm>
              <a:off x="829050" y="3910858"/>
              <a:ext cx="30703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  -  rwx   rwx   rwx</a:t>
              </a:r>
              <a:endParaRPr sz="2800">
                <a:solidFill>
                  <a:schemeClr val="dk1"/>
                </a:solidFill>
                <a:latin typeface="Calibri"/>
                <a:ea typeface="Calibri"/>
                <a:cs typeface="Calibri"/>
                <a:sym typeface="Calibri"/>
              </a:endParaRPr>
            </a:p>
          </p:txBody>
        </p:sp>
        <p:sp>
          <p:nvSpPr>
            <p:cNvPr id="1074" name="Google Shape;1074;p37"/>
            <p:cNvSpPr txBox="1"/>
            <p:nvPr/>
          </p:nvSpPr>
          <p:spPr>
            <a:xfrm>
              <a:off x="3599286" y="3883631"/>
              <a:ext cx="16942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 alumno</a:t>
              </a:r>
              <a:endParaRPr/>
            </a:p>
          </p:txBody>
        </p:sp>
        <p:sp>
          <p:nvSpPr>
            <p:cNvPr id="1075" name="Google Shape;1075;p37"/>
            <p:cNvSpPr txBox="1"/>
            <p:nvPr/>
          </p:nvSpPr>
          <p:spPr>
            <a:xfrm>
              <a:off x="4868547" y="3875060"/>
              <a:ext cx="152854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 alumno</a:t>
              </a:r>
              <a:endParaRPr/>
            </a:p>
          </p:txBody>
        </p:sp>
        <p:sp>
          <p:nvSpPr>
            <p:cNvPr id="1076" name="Google Shape;1076;p37"/>
            <p:cNvSpPr txBox="1"/>
            <p:nvPr/>
          </p:nvSpPr>
          <p:spPr>
            <a:xfrm>
              <a:off x="6324053" y="3875532"/>
              <a:ext cx="20728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fichero.txt</a:t>
              </a:r>
              <a:endParaRPr sz="2800">
                <a:solidFill>
                  <a:schemeClr val="dk1"/>
                </a:solidFill>
                <a:latin typeface="Calibri"/>
                <a:ea typeface="Calibri"/>
                <a:cs typeface="Calibri"/>
                <a:sym typeface="Calibri"/>
              </a:endParaRPr>
            </a:p>
          </p:txBody>
        </p:sp>
      </p:grpSp>
      <p:sp>
        <p:nvSpPr>
          <p:cNvPr id="1077" name="Google Shape;1077;p3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cxnSp>
        <p:nvCxnSpPr>
          <p:cNvPr id="1078" name="Google Shape;1078;p37"/>
          <p:cNvCxnSpPr/>
          <p:nvPr/>
        </p:nvCxnSpPr>
        <p:spPr>
          <a:xfrm rot="10800000">
            <a:off x="1524000" y="4746098"/>
            <a:ext cx="0" cy="854692"/>
          </a:xfrm>
          <a:prstGeom prst="straightConnector1">
            <a:avLst/>
          </a:prstGeom>
          <a:noFill/>
          <a:ln cap="flat" cmpd="sng" w="19050">
            <a:solidFill>
              <a:schemeClr val="dk1"/>
            </a:solidFill>
            <a:prstDash val="solid"/>
            <a:round/>
            <a:headEnd len="sm" w="sm" type="none"/>
            <a:tailEnd len="med" w="med" type="triangle"/>
          </a:ln>
        </p:spPr>
      </p:cxnSp>
      <p:sp>
        <p:nvSpPr>
          <p:cNvPr id="1079" name="Google Shape;1079;p37"/>
          <p:cNvSpPr txBox="1"/>
          <p:nvPr/>
        </p:nvSpPr>
        <p:spPr>
          <a:xfrm>
            <a:off x="1202714" y="5657786"/>
            <a:ext cx="2131695"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800">
                <a:solidFill>
                  <a:schemeClr val="dk1"/>
                </a:solidFill>
                <a:latin typeface="Arial"/>
                <a:ea typeface="Arial"/>
                <a:cs typeface="Arial"/>
                <a:sym typeface="Arial"/>
              </a:rPr>
              <a:t>File type</a:t>
            </a:r>
            <a:endParaRPr sz="1800">
              <a:solidFill>
                <a:schemeClr val="dk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38"/>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1: /opt directory</a:t>
            </a:r>
            <a:endParaRPr b="0" u="none"/>
          </a:p>
        </p:txBody>
      </p:sp>
      <p:sp>
        <p:nvSpPr>
          <p:cNvPr id="1086" name="Google Shape;108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87" name="Google Shape;1087;p3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93" name="Google Shape;1093;p3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094" name="Google Shape;1094;p39"/>
          <p:cNvSpPr/>
          <p:nvPr/>
        </p:nvSpPr>
        <p:spPr>
          <a:xfrm>
            <a:off x="3576118" y="4099092"/>
            <a:ext cx="4120081" cy="134613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Directorio que contiene software adicional. En nuestro caso aquí se realiza la instalación de software bioinformático</a:t>
            </a:r>
            <a:endParaRPr sz="1800">
              <a:solidFill>
                <a:schemeClr val="dk1"/>
              </a:solidFill>
              <a:latin typeface="Consolas"/>
              <a:ea typeface="Consolas"/>
              <a:cs typeface="Consolas"/>
              <a:sym typeface="Consolas"/>
            </a:endParaRPr>
          </a:p>
        </p:txBody>
      </p:sp>
      <p:cxnSp>
        <p:nvCxnSpPr>
          <p:cNvPr id="1095" name="Google Shape;1095;p39"/>
          <p:cNvCxnSpPr/>
          <p:nvPr/>
        </p:nvCxnSpPr>
        <p:spPr>
          <a:xfrm rot="10800000">
            <a:off x="2590919" y="4191000"/>
            <a:ext cx="985200" cy="228600"/>
          </a:xfrm>
          <a:prstGeom prst="bentConnector3">
            <a:avLst>
              <a:gd fmla="val 50000" name="adj1"/>
            </a:avLst>
          </a:prstGeom>
          <a:noFill/>
          <a:ln cap="flat" cmpd="sng" w="28575">
            <a:solidFill>
              <a:schemeClr val="dk1"/>
            </a:solidFill>
            <a:prstDash val="solid"/>
            <a:round/>
            <a:headEnd len="med" w="med" type="oval"/>
            <a:tailEnd len="med" w="med" type="triangle"/>
          </a:ln>
        </p:spPr>
      </p:cxnSp>
      <p:pic>
        <p:nvPicPr>
          <p:cNvPr descr="Resultado de imagen de linux file system" id="1096" name="Google Shape;1096;p39"/>
          <p:cNvPicPr preferRelativeResize="0"/>
          <p:nvPr/>
        </p:nvPicPr>
        <p:blipFill rotWithShape="1">
          <a:blip r:embed="rId3">
            <a:alphaModFix/>
          </a:blip>
          <a:srcRect b="14881" l="83112" r="0" t="23817"/>
          <a:stretch/>
        </p:blipFill>
        <p:spPr>
          <a:xfrm>
            <a:off x="895916" y="2183244"/>
            <a:ext cx="1689602" cy="3380653"/>
          </a:xfrm>
          <a:prstGeom prst="rect">
            <a:avLst/>
          </a:prstGeom>
          <a:noFill/>
          <a:ln>
            <a:noFill/>
          </a:ln>
        </p:spPr>
      </p:pic>
      <p:sp>
        <p:nvSpPr>
          <p:cNvPr id="1097" name="Google Shape;1097;p39"/>
          <p:cNvSpPr/>
          <p:nvPr/>
        </p:nvSpPr>
        <p:spPr>
          <a:xfrm>
            <a:off x="755576" y="3819816"/>
            <a:ext cx="1829942" cy="558552"/>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40"/>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1: /opt directory:</a:t>
            </a:r>
            <a:endParaRPr/>
          </a:p>
          <a:p>
            <a:pPr indent="-158750" lvl="1" marL="742950" rtl="0" algn="l">
              <a:spcBef>
                <a:spcPts val="400"/>
              </a:spcBef>
              <a:spcAft>
                <a:spcPts val="0"/>
              </a:spcAft>
              <a:buClr>
                <a:schemeClr val="dk1"/>
              </a:buClr>
              <a:buSzPts val="2000"/>
              <a:buNone/>
            </a:pPr>
            <a:r>
              <a:t/>
            </a:r>
            <a:endParaRPr b="0" u="none"/>
          </a:p>
          <a:p>
            <a:pPr indent="0" lvl="2" marL="914400" rtl="0" algn="l">
              <a:spcBef>
                <a:spcPts val="400"/>
              </a:spcBef>
              <a:spcAft>
                <a:spcPts val="0"/>
              </a:spcAft>
              <a:buClr>
                <a:schemeClr val="dk1"/>
              </a:buClr>
              <a:buSzPts val="2000"/>
              <a:buNone/>
            </a:pPr>
            <a:r>
              <a:rPr lang="es-ES"/>
              <a:t>drwxr-xr-x	root	root	opt</a:t>
            </a:r>
            <a:endParaRPr/>
          </a:p>
          <a:p>
            <a:pPr indent="0" lvl="2" marL="914400" rtl="0" algn="l">
              <a:spcBef>
                <a:spcPts val="400"/>
              </a:spcBef>
              <a:spcAft>
                <a:spcPts val="0"/>
              </a:spcAft>
              <a:buClr>
                <a:schemeClr val="dk1"/>
              </a:buClr>
              <a:buSzPts val="2000"/>
              <a:buNone/>
            </a:pPr>
            <a:r>
              <a:t/>
            </a:r>
            <a:endParaRPr/>
          </a:p>
          <a:p>
            <a:pPr indent="-228600" lvl="2" marL="1143000" rtl="0" algn="l">
              <a:spcBef>
                <a:spcPts val="400"/>
              </a:spcBef>
              <a:spcAft>
                <a:spcPts val="0"/>
              </a:spcAft>
              <a:buClr>
                <a:schemeClr val="dk1"/>
              </a:buClr>
              <a:buSzPts val="2000"/>
              <a:buChar char="•"/>
            </a:pPr>
            <a:r>
              <a:rPr lang="es-ES"/>
              <a:t>Owner (root) can read, write and execute</a:t>
            </a:r>
            <a:endParaRPr/>
          </a:p>
          <a:p>
            <a:pPr indent="-228600" lvl="2" marL="1143000" rtl="0" algn="l">
              <a:spcBef>
                <a:spcPts val="400"/>
              </a:spcBef>
              <a:spcAft>
                <a:spcPts val="0"/>
              </a:spcAft>
              <a:buClr>
                <a:schemeClr val="dk1"/>
              </a:buClr>
              <a:buSzPts val="2000"/>
              <a:buChar char="•"/>
            </a:pPr>
            <a:r>
              <a:rPr lang="es-ES"/>
              <a:t>Group (root) and rest can only read and execute</a:t>
            </a:r>
            <a:endParaRPr/>
          </a:p>
          <a:p>
            <a:pPr indent="-158750" lvl="1" marL="742950" rtl="0" algn="l">
              <a:spcBef>
                <a:spcPts val="400"/>
              </a:spcBef>
              <a:spcAft>
                <a:spcPts val="0"/>
              </a:spcAft>
              <a:buClr>
                <a:schemeClr val="dk1"/>
              </a:buClr>
              <a:buSzPts val="2000"/>
              <a:buNone/>
            </a:pPr>
            <a:r>
              <a:t/>
            </a:r>
            <a:endParaRPr b="0" u="none"/>
          </a:p>
        </p:txBody>
      </p:sp>
      <p:sp>
        <p:nvSpPr>
          <p:cNvPr id="1104" name="Google Shape;110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05" name="Google Shape;1105;p4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06" name="Google Shape;1106;p40"/>
          <p:cNvSpPr/>
          <p:nvPr/>
        </p:nvSpPr>
        <p:spPr>
          <a:xfrm>
            <a:off x="1187624" y="2924944"/>
            <a:ext cx="475252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41"/>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2: </a:t>
            </a:r>
            <a:r>
              <a:rPr lang="es-ES"/>
              <a:t>personal directory </a:t>
            </a:r>
            <a:r>
              <a:rPr b="0" lang="es-ES" u="none"/>
              <a:t>:   /home/alumno</a:t>
            </a:r>
            <a:endParaRPr b="0" u="none"/>
          </a:p>
          <a:p>
            <a:pPr indent="-158750" lvl="1" marL="742950" rtl="0" algn="l">
              <a:spcBef>
                <a:spcPts val="400"/>
              </a:spcBef>
              <a:spcAft>
                <a:spcPts val="0"/>
              </a:spcAft>
              <a:buClr>
                <a:schemeClr val="dk1"/>
              </a:buClr>
              <a:buSzPts val="2000"/>
              <a:buNone/>
            </a:pPr>
            <a:r>
              <a:t/>
            </a:r>
            <a:endParaRPr b="0" u="none"/>
          </a:p>
          <a:p>
            <a:pPr indent="0" lvl="2" marL="914400" rtl="0" algn="l">
              <a:spcBef>
                <a:spcPts val="400"/>
              </a:spcBef>
              <a:spcAft>
                <a:spcPts val="0"/>
              </a:spcAft>
              <a:buClr>
                <a:schemeClr val="dk1"/>
              </a:buClr>
              <a:buSzPts val="2000"/>
              <a:buNone/>
            </a:pPr>
            <a:r>
              <a:rPr lang="es-ES"/>
              <a:t>drwx------  alumno  clase  alumno</a:t>
            </a:r>
            <a:endParaRPr/>
          </a:p>
          <a:p>
            <a:pPr indent="0" lvl="2" marL="914400" rtl="0" algn="l">
              <a:spcBef>
                <a:spcPts val="400"/>
              </a:spcBef>
              <a:spcAft>
                <a:spcPts val="0"/>
              </a:spcAft>
              <a:buClr>
                <a:schemeClr val="dk1"/>
              </a:buClr>
              <a:buSzPts val="2000"/>
              <a:buNone/>
            </a:pPr>
            <a:r>
              <a:t/>
            </a:r>
            <a:endParaRPr/>
          </a:p>
          <a:p>
            <a:pPr indent="-228600" lvl="2" marL="1143000" rtl="0" algn="l">
              <a:spcBef>
                <a:spcPts val="400"/>
              </a:spcBef>
              <a:spcAft>
                <a:spcPts val="0"/>
              </a:spcAft>
              <a:buClr>
                <a:schemeClr val="dk1"/>
              </a:buClr>
              <a:buSzPts val="2000"/>
              <a:buChar char="•"/>
            </a:pPr>
            <a:r>
              <a:rPr lang="es-ES"/>
              <a:t>Owner (alumno) can read, modify and access the directory</a:t>
            </a:r>
            <a:endParaRPr/>
          </a:p>
          <a:p>
            <a:pPr indent="-228600" lvl="2" marL="1143000" rtl="0" algn="l">
              <a:spcBef>
                <a:spcPts val="400"/>
              </a:spcBef>
              <a:spcAft>
                <a:spcPts val="0"/>
              </a:spcAft>
              <a:buClr>
                <a:schemeClr val="dk1"/>
              </a:buClr>
              <a:buSzPts val="2000"/>
              <a:buChar char="•"/>
            </a:pPr>
            <a:r>
              <a:rPr lang="es-ES"/>
              <a:t>Group (clase) and rest can’t do anything</a:t>
            </a:r>
            <a:endParaRPr/>
          </a:p>
          <a:p>
            <a:pPr indent="-158750" lvl="1" marL="742950" rtl="0" algn="l">
              <a:spcBef>
                <a:spcPts val="400"/>
              </a:spcBef>
              <a:spcAft>
                <a:spcPts val="0"/>
              </a:spcAft>
              <a:buClr>
                <a:schemeClr val="dk1"/>
              </a:buClr>
              <a:buSzPts val="2000"/>
              <a:buNone/>
            </a:pPr>
            <a:r>
              <a:t/>
            </a:r>
            <a:endParaRPr b="0" u="none"/>
          </a:p>
        </p:txBody>
      </p:sp>
      <p:sp>
        <p:nvSpPr>
          <p:cNvPr id="1113" name="Google Shape;111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14" name="Google Shape;1114;p4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15" name="Google Shape;1115;p41"/>
          <p:cNvSpPr/>
          <p:nvPr/>
        </p:nvSpPr>
        <p:spPr>
          <a:xfrm>
            <a:off x="1187624" y="2924944"/>
            <a:ext cx="511256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2018-09-27T09:17:10Z</dcterms:created>
  <dc:creator>Miguel Juliá</dc:creator>
</cp:coreProperties>
</file>