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3"/>
    <p:sldId id="27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93"/>
  </p:normalViewPr>
  <p:slideViewPr>
    <p:cSldViewPr snapToGrid="0" snapToObjects="1">
      <p:cViewPr>
        <p:scale>
          <a:sx n="115" d="100"/>
          <a:sy n="115" d="100"/>
        </p:scale>
        <p:origin x="14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FF4-2A27-3D41-905E-BCB1E80AA7B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A9F5-E7FD-404D-BB16-90E59C9B3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FF4-2A27-3D41-905E-BCB1E80AA7B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A9F5-E7FD-404D-BB16-90E59C9B3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FF4-2A27-3D41-905E-BCB1E80AA7B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A9F5-E7FD-404D-BB16-90E59C9B3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FF4-2A27-3D41-905E-BCB1E80AA7B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A9F5-E7FD-404D-BB16-90E59C9B3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FF4-2A27-3D41-905E-BCB1E80AA7B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A9F5-E7FD-404D-BB16-90E59C9B3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FF4-2A27-3D41-905E-BCB1E80AA7B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A9F5-E7FD-404D-BB16-90E59C9B3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FF4-2A27-3D41-905E-BCB1E80AA7B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A9F5-E7FD-404D-BB16-90E59C9B3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FF4-2A27-3D41-905E-BCB1E80AA7B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A9F5-E7FD-404D-BB16-90E59C9B3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FF4-2A27-3D41-905E-BCB1E80AA7B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A9F5-E7FD-404D-BB16-90E59C9B3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FF4-2A27-3D41-905E-BCB1E80AA7B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A9F5-E7FD-404D-BB16-90E59C9B3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FF4-2A27-3D41-905E-BCB1E80AA7B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A9F5-E7FD-404D-BB16-90E59C9B3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8FF4-2A27-3D41-905E-BCB1E80AA7B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CA9F5-E7FD-404D-BB16-90E59C9B3A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tif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MA615 </a:t>
            </a:r>
            <a:br>
              <a:rPr lang="en-US" altLang="zh-CN"/>
            </a:br>
            <a:r>
              <a:rPr lang="en-US" altLang="zh-CN"/>
              <a:t>EDA for Strawberries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Chenxun Li</a:t>
            </a:r>
            <a:endParaRPr lang="en-US" altLang="zh-CN"/>
          </a:p>
          <a:p>
            <a:r>
              <a:rPr lang="en-US" altLang="zh-CN"/>
              <a:t>2020/10/20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4867" y="645818"/>
            <a:ext cx="6135230" cy="389564"/>
          </a:xfrm>
        </p:spPr>
        <p:txBody>
          <a:bodyPr>
            <a:noAutofit/>
          </a:bodyPr>
          <a:lstStyle/>
          <a:p>
            <a:pPr algn="l"/>
            <a:r>
              <a:rPr lang="en-GB" altLang="zh-CN" sz="2800" b="1" dirty="0"/>
              <a:t>Data Cleaning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 </a:t>
            </a:r>
            <a:r>
              <a:rPr lang="en-GB" altLang="zh-CN" sz="2800" b="1" dirty="0"/>
              <a:t>(8)</a:t>
            </a:r>
            <a:r>
              <a:rPr lang="zh-CN" altLang="en-US" sz="2800" b="1" dirty="0"/>
              <a:t> </a:t>
            </a:r>
            <a:r>
              <a:rPr lang="en-GB" altLang="zh-CN" sz="2800" b="1" dirty="0"/>
              <a:t>Finish cleaning </a:t>
            </a:r>
            <a:endParaRPr lang="en-GB" altLang="zh-CN" sz="2800" dirty="0"/>
          </a:p>
        </p:txBody>
      </p:sp>
      <p:sp>
        <p:nvSpPr>
          <p:cNvPr id="4" name="副标题 2"/>
          <p:cNvSpPr txBox="1"/>
          <p:nvPr/>
        </p:nvSpPr>
        <p:spPr>
          <a:xfrm>
            <a:off x="654597" y="1035482"/>
            <a:ext cx="6587905" cy="2643615"/>
          </a:xfrm>
          <a:prstGeom prst="rect">
            <a:avLst/>
          </a:prstGeom>
          <a:solidFill>
            <a:srgbClr val="E3E1E5">
              <a:alpha val="3098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sz="1200" i="1" dirty="0"/>
              <a:t>#get the new data set</a:t>
            </a:r>
            <a:endParaRPr lang="en-GB" altLang="zh-CN" sz="1200" dirty="0"/>
          </a:p>
          <a:p>
            <a:pPr algn="l"/>
            <a:r>
              <a:rPr lang="en-GB" altLang="zh-CN" sz="1200" dirty="0"/>
              <a:t>STRAWBERRIES &lt;- </a:t>
            </a:r>
            <a:r>
              <a:rPr lang="en-GB" altLang="zh-CN" sz="1200" dirty="0" err="1"/>
              <a:t>original_STRAWBERRIES</a:t>
            </a:r>
            <a:endParaRPr lang="en-GB" altLang="zh-CN" sz="1200" dirty="0"/>
          </a:p>
        </p:txBody>
      </p:sp>
      <p:pic>
        <p:nvPicPr>
          <p:cNvPr id="1029" name="Picture 5" descr="page4image1298284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198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2048" descr="page4image130343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19800" cy="40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4866" y="645818"/>
            <a:ext cx="10354147" cy="389564"/>
          </a:xfrm>
        </p:spPr>
        <p:txBody>
          <a:bodyPr>
            <a:noAutofit/>
          </a:bodyPr>
          <a:lstStyle/>
          <a:p>
            <a:pPr algn="l"/>
            <a:r>
              <a:rPr lang="en-GB" altLang="zh-CN" sz="2800" b="1" dirty="0"/>
              <a:t>Exploratory Data Analysis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 </a:t>
            </a:r>
            <a:r>
              <a:rPr lang="en-GB" altLang="zh-CN" sz="2800" b="1" dirty="0"/>
              <a:t>(1)Count types of units </a:t>
            </a:r>
            <a:endParaRPr lang="en-GB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852" y="1047353"/>
            <a:ext cx="8014075" cy="53603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4370" y="-175260"/>
            <a:ext cx="9606915" cy="1233805"/>
          </a:xfrm>
        </p:spPr>
        <p:txBody>
          <a:bodyPr>
            <a:noAutofit/>
          </a:bodyPr>
          <a:lstStyle/>
          <a:p>
            <a:pPr algn="l"/>
            <a:r>
              <a:rPr lang="en-GB" altLang="zh-CN" sz="2800" b="1" dirty="0"/>
              <a:t>Exploratory Data Analysis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 </a:t>
            </a:r>
            <a:br>
              <a:rPr lang="en-US" altLang="zh-CN" sz="2800" b="1" dirty="0"/>
            </a:br>
            <a:r>
              <a:rPr lang="en-GB" altLang="zh-CN" sz="2800" b="1" dirty="0"/>
              <a:t>(2)Trend from 2015 to 2019 </a:t>
            </a:r>
            <a:r>
              <a:rPr lang="en-GB" altLang="zh-CN" sz="2800" b="1" dirty="0" err="1"/>
              <a:t>betweeen</a:t>
            </a:r>
            <a:r>
              <a:rPr lang="en-GB" altLang="zh-CN" sz="2800" b="1" dirty="0"/>
              <a:t> different states </a:t>
            </a:r>
            <a:endParaRPr lang="en-GB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230" y="1058308"/>
            <a:ext cx="8993877" cy="56881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4867" y="645818"/>
            <a:ext cx="8278118" cy="389564"/>
          </a:xfrm>
        </p:spPr>
        <p:txBody>
          <a:bodyPr>
            <a:noAutofit/>
          </a:bodyPr>
          <a:lstStyle/>
          <a:p>
            <a:pPr algn="l"/>
            <a:r>
              <a:rPr lang="en-GB" altLang="zh-CN" sz="2800" b="1"/>
              <a:t>Exploratory Data Analysis </a:t>
            </a:r>
            <a:r>
              <a:rPr lang="en-US" altLang="zh-CN" sz="2800" b="1"/>
              <a:t>——</a:t>
            </a:r>
            <a:r>
              <a:rPr lang="zh-CN" altLang="en-US" sz="2800" b="1"/>
              <a:t> </a:t>
            </a:r>
            <a:br>
              <a:rPr lang="en-US" altLang="zh-CN" sz="2800" b="1"/>
            </a:br>
            <a:r>
              <a:rPr lang="en-GB" altLang="zh-CN" sz="2800" b="1"/>
              <a:t>(3)Mean value grouped by unit in years&amp;states </a:t>
            </a:r>
            <a:endParaRPr lang="en-GB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917" y="1035382"/>
            <a:ext cx="9216040" cy="55992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4867" y="645818"/>
            <a:ext cx="8278118" cy="389564"/>
          </a:xfrm>
        </p:spPr>
        <p:txBody>
          <a:bodyPr>
            <a:noAutofit/>
          </a:bodyPr>
          <a:lstStyle/>
          <a:p>
            <a:pPr algn="l"/>
            <a:r>
              <a:rPr lang="en-GB" altLang="zh-CN" sz="2800" b="1"/>
              <a:t>Exploratory Data Analysis </a:t>
            </a:r>
            <a:r>
              <a:rPr lang="en-US" altLang="zh-CN" sz="2800" b="1"/>
              <a:t>——</a:t>
            </a:r>
            <a:r>
              <a:rPr lang="zh-CN" altLang="en-US" sz="2800" b="1"/>
              <a:t> </a:t>
            </a:r>
            <a:br>
              <a:rPr lang="en-US" altLang="zh-CN" sz="2800" b="1"/>
            </a:br>
            <a:r>
              <a:rPr lang="en-GB" altLang="zh-CN" sz="2800" b="1"/>
              <a:t>(3)Mean value grouped by unit in years&amp;states </a:t>
            </a:r>
            <a:endParaRPr lang="en-GB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543" y="1339827"/>
            <a:ext cx="7879208" cy="4880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4867" y="645818"/>
            <a:ext cx="8278118" cy="389564"/>
          </a:xfrm>
        </p:spPr>
        <p:txBody>
          <a:bodyPr>
            <a:noAutofit/>
          </a:bodyPr>
          <a:lstStyle/>
          <a:p>
            <a:pPr algn="l"/>
            <a:r>
              <a:rPr lang="en-GB" altLang="zh-CN" sz="2800" b="1"/>
              <a:t>Exploratory Data Analysis </a:t>
            </a:r>
            <a:r>
              <a:rPr lang="en-US" altLang="zh-CN" sz="2800" b="1"/>
              <a:t>——</a:t>
            </a:r>
            <a:r>
              <a:rPr lang="zh-CN" altLang="en-US" sz="2800" b="1"/>
              <a:t> </a:t>
            </a:r>
            <a:br>
              <a:rPr lang="en-US" altLang="zh-CN" sz="2800" b="1"/>
            </a:br>
            <a:r>
              <a:rPr lang="en-GB" altLang="zh-CN" sz="2800" b="1"/>
              <a:t>(3)Mean value grouped by unit in years&amp;states </a:t>
            </a:r>
            <a:endParaRPr lang="en-GB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521" y="1176453"/>
            <a:ext cx="8816781" cy="54489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4867" y="645818"/>
            <a:ext cx="8278118" cy="389564"/>
          </a:xfrm>
        </p:spPr>
        <p:txBody>
          <a:bodyPr>
            <a:noAutofit/>
          </a:bodyPr>
          <a:lstStyle/>
          <a:p>
            <a:pPr algn="l"/>
            <a:r>
              <a:rPr lang="en-GB" altLang="zh-CN" sz="2800" b="1" dirty="0"/>
              <a:t>Exploratory Data Analysis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 </a:t>
            </a:r>
            <a:br>
              <a:rPr lang="en-US" altLang="zh-CN" sz="2800" b="1" dirty="0"/>
            </a:br>
            <a:r>
              <a:rPr lang="en-GB" altLang="zh-CN" sz="2800" b="1" dirty="0"/>
              <a:t>(4)Mean value grouped by unit in </a:t>
            </a:r>
            <a:r>
              <a:rPr lang="en-GB" altLang="zh-CN" sz="2800" b="1" dirty="0" err="1"/>
              <a:t>years&amp;domains</a:t>
            </a:r>
            <a:r>
              <a:rPr lang="en-GB" altLang="zh-CN" sz="2800" b="1" dirty="0"/>
              <a:t> </a:t>
            </a:r>
            <a:endParaRPr lang="en-GB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603" y="1035382"/>
            <a:ext cx="8278118" cy="54205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4867" y="645818"/>
            <a:ext cx="8278118" cy="389564"/>
          </a:xfrm>
        </p:spPr>
        <p:txBody>
          <a:bodyPr>
            <a:noAutofit/>
          </a:bodyPr>
          <a:lstStyle/>
          <a:p>
            <a:pPr algn="l"/>
            <a:r>
              <a:rPr lang="en-GB" altLang="zh-CN" sz="2800" b="1" dirty="0"/>
              <a:t>Exploratory Data Analysis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 </a:t>
            </a:r>
            <a:br>
              <a:rPr lang="en-US" altLang="zh-CN" sz="2800" b="1" dirty="0"/>
            </a:br>
            <a:r>
              <a:rPr lang="en-GB" altLang="zh-CN" sz="2800" b="1" dirty="0"/>
              <a:t>(4)Mean value grouped by unit in </a:t>
            </a:r>
            <a:r>
              <a:rPr lang="en-GB" altLang="zh-CN" sz="2800" b="1" dirty="0" err="1"/>
              <a:t>years&amp;domains</a:t>
            </a:r>
            <a:r>
              <a:rPr lang="en-GB" altLang="zh-CN" sz="2800" b="1" dirty="0"/>
              <a:t> </a:t>
            </a:r>
            <a:endParaRPr lang="en-GB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253" y="1035382"/>
            <a:ext cx="8615937" cy="55644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4867" y="645818"/>
            <a:ext cx="8278118" cy="389564"/>
          </a:xfrm>
        </p:spPr>
        <p:txBody>
          <a:bodyPr>
            <a:noAutofit/>
          </a:bodyPr>
          <a:lstStyle/>
          <a:p>
            <a:pPr algn="l"/>
            <a:r>
              <a:rPr lang="en-GB" altLang="zh-CN" sz="2800" b="1" dirty="0"/>
              <a:t>Exploratory Data Analysis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 </a:t>
            </a:r>
            <a:br>
              <a:rPr lang="en-US" altLang="zh-CN" sz="2800" b="1" dirty="0"/>
            </a:br>
            <a:r>
              <a:rPr lang="en-GB" altLang="zh-CN" sz="2800" b="1" dirty="0"/>
              <a:t>(4)Mean value grouped by unit in </a:t>
            </a:r>
            <a:r>
              <a:rPr lang="en-GB" altLang="zh-CN" sz="2800" b="1" dirty="0" err="1"/>
              <a:t>years&amp;domains</a:t>
            </a:r>
            <a:r>
              <a:rPr lang="en-GB" altLang="zh-CN" sz="2800" b="1" dirty="0"/>
              <a:t> </a:t>
            </a:r>
            <a:endParaRPr lang="en-GB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252" y="1182028"/>
            <a:ext cx="9194690" cy="567597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2647" y="645818"/>
            <a:ext cx="8278118" cy="389564"/>
          </a:xfrm>
        </p:spPr>
        <p:txBody>
          <a:bodyPr>
            <a:noAutofit/>
          </a:bodyPr>
          <a:lstStyle/>
          <a:p>
            <a:pPr algn="l"/>
            <a:r>
              <a:rPr lang="en-GB" altLang="zh-CN" sz="2800" b="1" dirty="0"/>
              <a:t>Exploratory Data Analysis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 </a:t>
            </a:r>
            <a:br>
              <a:rPr lang="en-US" altLang="zh-CN" sz="2800" b="1" dirty="0"/>
            </a:br>
            <a:r>
              <a:rPr lang="en-GB" altLang="zh-CN" sz="2800" b="1" dirty="0"/>
              <a:t>(</a:t>
            </a:r>
            <a:r>
              <a:rPr lang="en-US" altLang="en-GB" sz="2800" b="1" dirty="0"/>
              <a:t>5</a:t>
            </a:r>
            <a:r>
              <a:rPr lang="en-GB" altLang="zh-CN" sz="2800" b="1" dirty="0"/>
              <a:t>)</a:t>
            </a:r>
            <a:r>
              <a:rPr lang="en-GB" altLang="zh-CN" sz="2800" b="1"/>
              <a:t>PCA</a:t>
            </a:r>
            <a:r>
              <a:rPr lang="en-GB" altLang="zh-CN" sz="2800" b="1" dirty="0"/>
              <a:t> </a:t>
            </a:r>
            <a:endParaRPr lang="en-GB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1449658"/>
            <a:ext cx="9341558" cy="49765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Introductions: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2181225"/>
            <a:ext cx="896874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This is an assignment to help us know how data cleaning, data organization and EDA are generally happens.</a:t>
            </a:r>
            <a:endParaRPr lang="zh-CN" altLang="en-US" sz="2800"/>
          </a:p>
          <a:p>
            <a:r>
              <a:rPr lang="zh-CN" altLang="en-US" sz="2800"/>
              <a:t>I use the strawberries for this assignment.</a:t>
            </a:r>
            <a:endParaRPr lang="zh-CN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4867" y="645818"/>
            <a:ext cx="8278118" cy="389564"/>
          </a:xfrm>
        </p:spPr>
        <p:txBody>
          <a:bodyPr>
            <a:noAutofit/>
          </a:bodyPr>
          <a:lstStyle/>
          <a:p>
            <a:pPr algn="l"/>
            <a:r>
              <a:rPr lang="en-GB" altLang="zh-CN" sz="2800" b="1" dirty="0"/>
              <a:t>Exploratory Data Analysis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 </a:t>
            </a:r>
            <a:br>
              <a:rPr lang="en-US" altLang="zh-CN" sz="2800" b="1" dirty="0"/>
            </a:br>
            <a:r>
              <a:rPr lang="en-GB" altLang="zh-CN" sz="2800" b="1" dirty="0"/>
              <a:t>(</a:t>
            </a:r>
            <a:r>
              <a:rPr lang="en-US" altLang="en-GB" sz="2800" b="1" dirty="0"/>
              <a:t>5</a:t>
            </a:r>
            <a:r>
              <a:rPr lang="en-GB" altLang="zh-CN" sz="2800" b="1" dirty="0"/>
              <a:t>)</a:t>
            </a:r>
            <a:r>
              <a:rPr lang="en-US" altLang="en-GB" sz="2800" b="1" dirty="0"/>
              <a:t>PCA</a:t>
            </a:r>
            <a:r>
              <a:rPr lang="en-GB" altLang="zh-CN" sz="2800" b="1" dirty="0"/>
              <a:t> </a:t>
            </a:r>
            <a:endParaRPr lang="en-GB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232" y="1035382"/>
            <a:ext cx="6504545" cy="56090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800" b="1"/>
              <a:t>Summary:</a:t>
            </a:r>
            <a:endParaRPr lang="en-US" altLang="zh-CN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838200" y="1691005"/>
            <a:ext cx="1004443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Through this assignment, I completed data cleaning and organization and EDA, detail are as below.</a:t>
            </a:r>
            <a:endParaRPr lang="zh-CN" altLang="en-US" sz="2400"/>
          </a:p>
          <a:p>
            <a:r>
              <a:rPr lang="zh-CN" altLang="en-US" sz="2400"/>
              <a:t>(1)I have learned how to use package ‘stringr’ to process characters and strings such as deleting empty</a:t>
            </a:r>
            <a:endParaRPr lang="zh-CN" altLang="en-US" sz="2400"/>
          </a:p>
          <a:p>
            <a:r>
              <a:rPr lang="zh-CN" altLang="en-US" sz="2400"/>
              <a:t>columns, separating strings into parts (two ways: using regular expression or loop) and changing types of</a:t>
            </a:r>
            <a:endParaRPr lang="zh-CN" altLang="en-US" sz="2400"/>
          </a:p>
          <a:p>
            <a:r>
              <a:rPr lang="zh-CN" altLang="en-US" sz="2400"/>
              <a:t>variables.</a:t>
            </a:r>
            <a:endParaRPr lang="zh-CN" altLang="en-US" sz="2400"/>
          </a:p>
          <a:p>
            <a:r>
              <a:rPr lang="zh-CN" altLang="en-US" sz="2400"/>
              <a:t>(2)I have learned how to use package ‘srvyr’ to group by and summarize for plotting at last.</a:t>
            </a:r>
            <a:endParaRPr lang="zh-CN" altLang="en-US" sz="2400"/>
          </a:p>
          <a:p>
            <a:r>
              <a:rPr lang="zh-CN" altLang="en-US" sz="2400"/>
              <a:t>(3)I have learned how to use prcomp() to analyze data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5813" y="645684"/>
            <a:ext cx="6587905" cy="389564"/>
          </a:xfrm>
        </p:spPr>
        <p:txBody>
          <a:bodyPr>
            <a:noAutofit/>
          </a:bodyPr>
          <a:lstStyle/>
          <a:p>
            <a:pPr algn="l"/>
            <a:r>
              <a:rPr lang="en-GB" altLang="zh-CN" sz="2800" b="1" dirty="0"/>
              <a:t>Data Cleaning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 </a:t>
            </a:r>
            <a:r>
              <a:rPr lang="en-GB" altLang="zh-CN" sz="2800" b="1" dirty="0"/>
              <a:t>(1) Read Data </a:t>
            </a:r>
            <a:endParaRPr kumimoji="1"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490" y="1229995"/>
            <a:ext cx="10903585" cy="1060450"/>
          </a:xfrm>
        </p:spPr>
        <p:txBody>
          <a:bodyPr>
            <a:noAutofit/>
          </a:bodyPr>
          <a:lstStyle/>
          <a:p>
            <a:pPr algn="l"/>
            <a:r>
              <a:rPr lang="en-GB" altLang="zh-CN" sz="1800" dirty="0"/>
              <a:t>At first, we read the data. </a:t>
            </a:r>
            <a:endParaRPr lang="en-GB" altLang="zh-CN" sz="1800" dirty="0"/>
          </a:p>
          <a:p>
            <a:pPr algn="l"/>
            <a:r>
              <a:rPr lang="en-GB" altLang="zh-CN" sz="1800" dirty="0"/>
              <a:t>These data were collected from the USDA database selector: https://</a:t>
            </a:r>
            <a:r>
              <a:rPr lang="en-GB" altLang="zh-CN" sz="1800" dirty="0" err="1"/>
              <a:t>quickstats.nass.usda.gov</a:t>
            </a:r>
            <a:r>
              <a:rPr lang="en-GB" altLang="zh-CN" sz="1800" dirty="0"/>
              <a:t> </a:t>
            </a:r>
            <a:endParaRPr lang="en-GB" altLang="zh-CN" sz="1800" dirty="0"/>
          </a:p>
          <a:p>
            <a:pPr algn="l"/>
            <a:r>
              <a:rPr lang="en-GB" altLang="zh-CN" sz="1800" dirty="0"/>
              <a:t>The data were stored online and then downloaded as a CSV file. </a:t>
            </a:r>
            <a:endParaRPr lang="en-GB" altLang="zh-CN" sz="1800" dirty="0"/>
          </a:p>
        </p:txBody>
      </p:sp>
      <p:sp>
        <p:nvSpPr>
          <p:cNvPr id="4" name="副标题 2"/>
          <p:cNvSpPr txBox="1"/>
          <p:nvPr/>
        </p:nvSpPr>
        <p:spPr>
          <a:xfrm>
            <a:off x="745490" y="2290445"/>
            <a:ext cx="7215505" cy="4248785"/>
          </a:xfrm>
          <a:prstGeom prst="rect">
            <a:avLst/>
          </a:prstGeom>
          <a:solidFill>
            <a:srgbClr val="E3E1E5">
              <a:alpha val="30980"/>
            </a:srgbClr>
          </a:solidFill>
        </p:spPr>
        <p:txBody>
          <a:bodyPr vert="horz" lIns="91440" tIns="45720" rIns="91440" bIns="45720" rtlCol="0">
            <a:normAutofit fontScale="25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GB" altLang="zh-CN" sz="4800" dirty="0" err="1"/>
              <a:t>original_berries</a:t>
            </a:r>
            <a:r>
              <a:rPr lang="en-GB" altLang="zh-CN" sz="4800" dirty="0"/>
              <a:t> &lt;- </a:t>
            </a:r>
            <a:r>
              <a:rPr lang="en-GB" altLang="zh-CN" sz="4800" b="1" dirty="0" err="1"/>
              <a:t>read_csv</a:t>
            </a:r>
            <a:r>
              <a:rPr lang="en-GB" altLang="zh-CN" sz="4800" dirty="0"/>
              <a:t>("~/Desktop/615/assignment/berry/berries(3).csv", </a:t>
            </a:r>
            <a:r>
              <a:rPr lang="en-GB" altLang="zh-CN" sz="4800" dirty="0" err="1"/>
              <a:t>col_names</a:t>
            </a:r>
            <a:r>
              <a:rPr lang="en-GB" altLang="zh-CN" sz="4800" dirty="0"/>
              <a:t> = TRUE) </a:t>
            </a:r>
            <a:endParaRPr lang="en-GB" altLang="zh-CN" sz="4800" dirty="0"/>
          </a:p>
          <a:p>
            <a:pPr algn="l">
              <a:lnSpc>
                <a:spcPct val="120000"/>
              </a:lnSpc>
            </a:pPr>
            <a:r>
              <a:rPr lang="en-GB" altLang="zh-CN" sz="4800" dirty="0"/>
              <a:t>## Parsed with column specification: ## cols( ##   .default = </a:t>
            </a:r>
            <a:r>
              <a:rPr lang="en-GB" altLang="zh-CN" sz="4800" dirty="0" err="1"/>
              <a:t>col_character</a:t>
            </a:r>
            <a:r>
              <a:rPr lang="en-GB" altLang="zh-CN" sz="4800" dirty="0"/>
              <a:t>(), </a:t>
            </a:r>
            <a:endParaRPr lang="en-GB" altLang="zh-CN" sz="4800" dirty="0">
              <a:effectLst/>
            </a:endParaRPr>
          </a:p>
          <a:p>
            <a:pPr algn="l">
              <a:lnSpc>
                <a:spcPct val="120000"/>
              </a:lnSpc>
            </a:pPr>
            <a:r>
              <a:rPr lang="en-GB" altLang="zh-CN" sz="4800" dirty="0"/>
              <a:t>##   Year = </a:t>
            </a:r>
            <a:r>
              <a:rPr lang="en-GB" altLang="zh-CN" sz="4800" dirty="0" err="1"/>
              <a:t>col_double</a:t>
            </a:r>
            <a:r>
              <a:rPr lang="en-GB" altLang="zh-CN" sz="4800" dirty="0"/>
              <a:t>(), </a:t>
            </a:r>
            <a:endParaRPr lang="en-GB" altLang="zh-CN" sz="4800" dirty="0">
              <a:effectLst/>
            </a:endParaRPr>
          </a:p>
          <a:p>
            <a:pPr algn="l">
              <a:lnSpc>
                <a:spcPct val="120000"/>
              </a:lnSpc>
            </a:pPr>
            <a:r>
              <a:rPr lang="en-GB" altLang="zh-CN" sz="4800" dirty="0"/>
              <a:t>##   ‘Week Ending‘ = </a:t>
            </a:r>
            <a:r>
              <a:rPr lang="en-GB" altLang="zh-CN" sz="4800" dirty="0" err="1"/>
              <a:t>col_logical</a:t>
            </a:r>
            <a:r>
              <a:rPr lang="en-GB" altLang="zh-CN" sz="4800" dirty="0"/>
              <a:t>(), </a:t>
            </a:r>
            <a:endParaRPr lang="en-GB" altLang="zh-CN" sz="4800" dirty="0">
              <a:effectLst/>
            </a:endParaRPr>
          </a:p>
          <a:p>
            <a:pPr algn="l">
              <a:lnSpc>
                <a:spcPct val="120000"/>
              </a:lnSpc>
            </a:pPr>
            <a:r>
              <a:rPr lang="en-GB" altLang="zh-CN" sz="4800" dirty="0"/>
              <a:t>##   ‘Ag District‘ = </a:t>
            </a:r>
            <a:r>
              <a:rPr lang="en-GB" altLang="zh-CN" sz="4800" dirty="0" err="1"/>
              <a:t>col_logical</a:t>
            </a:r>
            <a:r>
              <a:rPr lang="en-GB" altLang="zh-CN" sz="4800" dirty="0"/>
              <a:t>(), </a:t>
            </a:r>
            <a:endParaRPr lang="en-GB" altLang="zh-CN" sz="4800" dirty="0">
              <a:effectLst/>
            </a:endParaRPr>
          </a:p>
          <a:p>
            <a:pPr algn="l">
              <a:lnSpc>
                <a:spcPct val="120000"/>
              </a:lnSpc>
            </a:pPr>
            <a:r>
              <a:rPr lang="en-GB" altLang="zh-CN" sz="4800" dirty="0"/>
              <a:t>##   ‘Ag District Code‘ = </a:t>
            </a:r>
            <a:r>
              <a:rPr lang="en-GB" altLang="zh-CN" sz="4800" dirty="0" err="1"/>
              <a:t>col_logical</a:t>
            </a:r>
            <a:r>
              <a:rPr lang="en-GB" altLang="zh-CN" sz="4800" dirty="0"/>
              <a:t>(), </a:t>
            </a:r>
            <a:endParaRPr lang="en-GB" altLang="zh-CN" sz="4800" dirty="0">
              <a:effectLst/>
            </a:endParaRPr>
          </a:p>
          <a:p>
            <a:pPr algn="l">
              <a:lnSpc>
                <a:spcPct val="120000"/>
              </a:lnSpc>
            </a:pPr>
            <a:r>
              <a:rPr lang="en-GB" altLang="zh-CN" sz="4800" dirty="0"/>
              <a:t>##   County = </a:t>
            </a:r>
            <a:r>
              <a:rPr lang="en-GB" altLang="zh-CN" sz="4800" dirty="0" err="1"/>
              <a:t>col_logical</a:t>
            </a:r>
            <a:r>
              <a:rPr lang="en-GB" altLang="zh-CN" sz="4800" dirty="0"/>
              <a:t>(), </a:t>
            </a:r>
            <a:endParaRPr lang="en-GB" altLang="zh-CN" sz="4800" dirty="0">
              <a:effectLst/>
            </a:endParaRPr>
          </a:p>
          <a:p>
            <a:pPr algn="l">
              <a:lnSpc>
                <a:spcPct val="120000"/>
              </a:lnSpc>
            </a:pPr>
            <a:r>
              <a:rPr lang="en-GB" altLang="zh-CN" sz="4800" dirty="0"/>
              <a:t>##   ‘County ANSI‘ = </a:t>
            </a:r>
            <a:r>
              <a:rPr lang="en-GB" altLang="zh-CN" sz="4800" dirty="0" err="1"/>
              <a:t>col_logical</a:t>
            </a:r>
            <a:r>
              <a:rPr lang="en-GB" altLang="zh-CN" sz="4800" dirty="0"/>
              <a:t>(), </a:t>
            </a:r>
            <a:endParaRPr lang="en-GB" altLang="zh-CN" sz="4800" dirty="0">
              <a:effectLst/>
            </a:endParaRPr>
          </a:p>
          <a:p>
            <a:pPr algn="l">
              <a:lnSpc>
                <a:spcPct val="120000"/>
              </a:lnSpc>
            </a:pPr>
            <a:r>
              <a:rPr lang="en-GB" altLang="zh-CN" sz="4800" dirty="0"/>
              <a:t>##   ‘Zip Code‘ = </a:t>
            </a:r>
            <a:r>
              <a:rPr lang="en-GB" altLang="zh-CN" sz="4800" dirty="0" err="1"/>
              <a:t>col_logical</a:t>
            </a:r>
            <a:r>
              <a:rPr lang="en-GB" altLang="zh-CN" sz="4800" dirty="0"/>
              <a:t>(), </a:t>
            </a:r>
            <a:endParaRPr lang="en-GB" altLang="zh-CN" sz="4800" dirty="0">
              <a:effectLst/>
            </a:endParaRPr>
          </a:p>
          <a:p>
            <a:pPr algn="l">
              <a:lnSpc>
                <a:spcPct val="120000"/>
              </a:lnSpc>
            </a:pPr>
            <a:r>
              <a:rPr lang="en-GB" altLang="zh-CN" sz="4800" dirty="0"/>
              <a:t>##   Region = </a:t>
            </a:r>
            <a:r>
              <a:rPr lang="en-GB" altLang="zh-CN" sz="4800" dirty="0" err="1"/>
              <a:t>col_logical</a:t>
            </a:r>
            <a:r>
              <a:rPr lang="en-GB" altLang="zh-CN" sz="4800" dirty="0"/>
              <a:t>()</a:t>
            </a:r>
            <a:endParaRPr lang="en-GB" altLang="zh-CN" sz="4800" dirty="0">
              <a:effectLst/>
            </a:endParaRPr>
          </a:p>
          <a:p>
            <a:pPr algn="l">
              <a:lnSpc>
                <a:spcPct val="120000"/>
              </a:lnSpc>
            </a:pPr>
            <a:r>
              <a:rPr lang="en-GB" altLang="zh-CN" sz="4800" dirty="0"/>
              <a:t>##   Watershed = </a:t>
            </a:r>
            <a:r>
              <a:rPr lang="en-GB" altLang="zh-CN" sz="4800" dirty="0" err="1"/>
              <a:t>col_logical</a:t>
            </a:r>
            <a:r>
              <a:rPr lang="en-GB" altLang="zh-CN" sz="4800" dirty="0"/>
              <a:t>(), </a:t>
            </a:r>
            <a:endParaRPr lang="en-GB" altLang="zh-CN" sz="4800" dirty="0">
              <a:effectLst/>
            </a:endParaRPr>
          </a:p>
          <a:p>
            <a:pPr algn="l">
              <a:lnSpc>
                <a:spcPct val="120000"/>
              </a:lnSpc>
            </a:pPr>
            <a:r>
              <a:rPr lang="en-GB" altLang="zh-CN" sz="4800" dirty="0"/>
              <a:t>##   ‘CV (%)‘ = </a:t>
            </a:r>
            <a:r>
              <a:rPr lang="en-GB" altLang="zh-CN" sz="4800" dirty="0" err="1"/>
              <a:t>col_logical</a:t>
            </a:r>
            <a:r>
              <a:rPr lang="en-GB" altLang="zh-CN" sz="4800" dirty="0"/>
              <a:t>() ## ) ## See spec(...) for full column specifications.</a:t>
            </a:r>
            <a:r>
              <a:rPr lang="en-GB" altLang="zh-CN" sz="1200" dirty="0"/>
              <a:t> </a:t>
            </a:r>
            <a:endParaRPr lang="en-GB" altLang="zh-CN" sz="120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3676" y="642532"/>
            <a:ext cx="6587905" cy="389564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 </a:t>
            </a:r>
            <a:r>
              <a:rPr lang="en-GB" altLang="zh-CN" sz="2800" b="1" dirty="0"/>
              <a:t>Data Cleaning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(2)</a:t>
            </a:r>
            <a:r>
              <a:rPr lang="zh-CN" altLang="en-US" sz="2800" b="1" dirty="0"/>
              <a:t> </a:t>
            </a:r>
            <a:r>
              <a:rPr lang="en-GB" altLang="zh-CN" sz="2800" b="1" dirty="0"/>
              <a:t>Data Preparing </a:t>
            </a:r>
            <a:endParaRPr lang="en-GB" altLang="zh-CN" sz="2800" dirty="0"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401" y="1230030"/>
            <a:ext cx="11159905" cy="1060497"/>
          </a:xfrm>
        </p:spPr>
        <p:txBody>
          <a:bodyPr>
            <a:normAutofit/>
          </a:bodyPr>
          <a:lstStyle/>
          <a:p>
            <a:pPr algn="l"/>
            <a:r>
              <a:rPr lang="en-GB" altLang="zh-CN" sz="1800" dirty="0"/>
              <a:t>We can find that the data selected from the NASS database often has columns without any data or with a single repeated Values, and the berries data had only 8 out of 21 columns containing meaningful data. </a:t>
            </a:r>
            <a:endParaRPr lang="en-GB" altLang="zh-CN" sz="1800" dirty="0">
              <a:effectLst/>
            </a:endParaRPr>
          </a:p>
          <a:p>
            <a:pPr algn="l"/>
            <a:r>
              <a:rPr lang="en-GB" altLang="zh-CN" sz="1800" dirty="0"/>
              <a:t>So, we need to remove some columns without any data. </a:t>
            </a:r>
            <a:endParaRPr lang="en-GB" altLang="zh-CN" sz="1800" dirty="0">
              <a:effectLst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745401" y="2064191"/>
            <a:ext cx="6587905" cy="4481464"/>
          </a:xfrm>
          <a:prstGeom prst="rect">
            <a:avLst/>
          </a:prstGeom>
          <a:solidFill>
            <a:srgbClr val="E3E1E5">
              <a:alpha val="3098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GB" altLang="zh-CN" sz="1200" i="1" dirty="0"/>
              <a:t>## look at number of unique values in each column </a:t>
            </a:r>
            <a:endParaRPr lang="en-GB" altLang="zh-CN" sz="1200" i="1" dirty="0"/>
          </a:p>
          <a:p>
            <a:pPr algn="l">
              <a:lnSpc>
                <a:spcPct val="120000"/>
              </a:lnSpc>
            </a:pPr>
            <a:r>
              <a:rPr lang="en-GB" altLang="zh-CN" sz="1200" dirty="0" err="1"/>
              <a:t>original_berries</a:t>
            </a:r>
            <a:r>
              <a:rPr lang="en-GB" altLang="zh-CN" sz="1200" dirty="0"/>
              <a:t> </a:t>
            </a:r>
            <a:r>
              <a:rPr lang="en-GB" altLang="zh-CN" sz="1200" b="1" dirty="0"/>
              <a:t>%&gt;% </a:t>
            </a:r>
            <a:r>
              <a:rPr lang="en-GB" altLang="zh-CN" sz="1200" b="1" dirty="0" err="1"/>
              <a:t>summarize_all</a:t>
            </a:r>
            <a:r>
              <a:rPr lang="en-GB" altLang="zh-CN" sz="1200" dirty="0"/>
              <a:t>(</a:t>
            </a:r>
            <a:r>
              <a:rPr lang="en-GB" altLang="zh-CN" sz="1200" dirty="0" err="1"/>
              <a:t>n_distinct</a:t>
            </a:r>
            <a:r>
              <a:rPr lang="en-GB" altLang="zh-CN" sz="1200" dirty="0"/>
              <a:t>) -&gt; aa </a:t>
            </a:r>
            <a:endParaRPr lang="en-GB" altLang="zh-CN" sz="1200" dirty="0">
              <a:effectLst/>
            </a:endParaRPr>
          </a:p>
          <a:p>
            <a:pPr algn="l">
              <a:lnSpc>
                <a:spcPct val="120000"/>
              </a:lnSpc>
            </a:pPr>
            <a:r>
              <a:rPr lang="en-GB" altLang="zh-CN" sz="1200" i="1" dirty="0"/>
              <a:t>## make a list of the columns with only one unique value </a:t>
            </a:r>
            <a:endParaRPr lang="en-GB" altLang="zh-CN" sz="1200" i="1" dirty="0"/>
          </a:p>
          <a:p>
            <a:pPr algn="l">
              <a:lnSpc>
                <a:spcPct val="120000"/>
              </a:lnSpc>
            </a:pPr>
            <a:r>
              <a:rPr lang="en-GB" altLang="zh-CN" sz="1200" dirty="0"/>
              <a:t>bb &lt;- </a:t>
            </a:r>
            <a:r>
              <a:rPr lang="en-GB" altLang="zh-CN" sz="1200" b="1" dirty="0"/>
              <a:t>which</a:t>
            </a:r>
            <a:r>
              <a:rPr lang="en-GB" altLang="zh-CN" sz="1200" dirty="0"/>
              <a:t>(aa[1,]</a:t>
            </a:r>
            <a:r>
              <a:rPr lang="en-GB" altLang="zh-CN" sz="1200" b="1" dirty="0"/>
              <a:t>==</a:t>
            </a:r>
            <a:r>
              <a:rPr lang="en-GB" altLang="zh-CN" sz="1200" dirty="0"/>
              <a:t>1) </a:t>
            </a:r>
            <a:endParaRPr lang="en-GB" altLang="zh-CN" sz="1200" dirty="0"/>
          </a:p>
          <a:p>
            <a:pPr algn="l">
              <a:lnSpc>
                <a:spcPct val="120000"/>
              </a:lnSpc>
            </a:pPr>
            <a:r>
              <a:rPr lang="en-GB" altLang="zh-CN" sz="1200" i="1" dirty="0"/>
              <a:t>## list the 1-unique value column names </a:t>
            </a:r>
            <a:endParaRPr lang="en-GB" altLang="zh-CN" sz="1200" i="1" dirty="0"/>
          </a:p>
          <a:p>
            <a:pPr algn="l">
              <a:lnSpc>
                <a:spcPct val="120000"/>
              </a:lnSpc>
            </a:pPr>
            <a:r>
              <a:rPr lang="en-GB" altLang="zh-CN" sz="1200" dirty="0" err="1"/>
              <a:t>cn</a:t>
            </a:r>
            <a:r>
              <a:rPr lang="en-GB" altLang="zh-CN" sz="1200" dirty="0"/>
              <a:t> &lt;- </a:t>
            </a:r>
            <a:r>
              <a:rPr lang="en-GB" altLang="zh-CN" sz="1200" b="1" dirty="0" err="1"/>
              <a:t>colnames</a:t>
            </a:r>
            <a:r>
              <a:rPr lang="en-GB" altLang="zh-CN" sz="1200" dirty="0"/>
              <a:t>(</a:t>
            </a:r>
            <a:r>
              <a:rPr lang="en-GB" altLang="zh-CN" sz="1200" dirty="0" err="1"/>
              <a:t>original_berries</a:t>
            </a:r>
            <a:r>
              <a:rPr lang="en-GB" altLang="zh-CN" sz="1200" dirty="0"/>
              <a:t>)[bb] </a:t>
            </a:r>
            <a:endParaRPr lang="en-GB" altLang="zh-CN" sz="1200" dirty="0">
              <a:effectLst/>
            </a:endParaRPr>
          </a:p>
          <a:p>
            <a:pPr algn="l">
              <a:lnSpc>
                <a:spcPct val="120000"/>
              </a:lnSpc>
            </a:pPr>
            <a:r>
              <a:rPr lang="en-GB" altLang="zh-CN" sz="1200" i="1" dirty="0"/>
              <a:t>## remove the 1-unique columns from the data set </a:t>
            </a:r>
            <a:endParaRPr lang="en-GB" altLang="zh-CN" sz="1200" i="1" dirty="0"/>
          </a:p>
          <a:p>
            <a:pPr algn="l">
              <a:lnSpc>
                <a:spcPct val="120000"/>
              </a:lnSpc>
            </a:pPr>
            <a:r>
              <a:rPr lang="en-GB" altLang="zh-CN" sz="1200" dirty="0" err="1"/>
              <a:t>original_berries</a:t>
            </a:r>
            <a:r>
              <a:rPr lang="en-GB" altLang="zh-CN" sz="1200" dirty="0"/>
              <a:t> &lt;- </a:t>
            </a:r>
            <a:r>
              <a:rPr lang="en-GB" altLang="zh-CN" sz="1200" dirty="0" err="1"/>
              <a:t>original_berries</a:t>
            </a:r>
            <a:r>
              <a:rPr lang="en-GB" altLang="zh-CN" sz="1200" dirty="0"/>
              <a:t>[,</a:t>
            </a:r>
            <a:r>
              <a:rPr lang="en-GB" altLang="zh-CN" sz="1200" b="1" dirty="0"/>
              <a:t>-</a:t>
            </a:r>
            <a:r>
              <a:rPr lang="en-GB" altLang="zh-CN" sz="1200" b="1" dirty="0" err="1"/>
              <a:t>all_of</a:t>
            </a:r>
            <a:r>
              <a:rPr lang="en-GB" altLang="zh-CN" sz="1200" dirty="0"/>
              <a:t>(bb)] </a:t>
            </a:r>
            <a:endParaRPr lang="en-GB" altLang="zh-CN" sz="1200" dirty="0"/>
          </a:p>
          <a:p>
            <a:pPr algn="l">
              <a:lnSpc>
                <a:spcPct val="120000"/>
              </a:lnSpc>
            </a:pPr>
            <a:r>
              <a:rPr lang="en-GB" altLang="zh-CN" sz="1200" dirty="0"/>
              <a:t>aa &lt;- aa[,</a:t>
            </a:r>
            <a:r>
              <a:rPr lang="en-GB" altLang="zh-CN" sz="1200" b="1" dirty="0"/>
              <a:t>-</a:t>
            </a:r>
            <a:r>
              <a:rPr lang="en-GB" altLang="zh-CN" sz="1200" b="1" dirty="0" err="1"/>
              <a:t>all_of</a:t>
            </a:r>
            <a:r>
              <a:rPr lang="en-GB" altLang="zh-CN" sz="1200" dirty="0"/>
              <a:t>(bb)] </a:t>
            </a:r>
            <a:endParaRPr lang="en-GB" altLang="zh-CN" sz="1200" dirty="0">
              <a:effectLst/>
            </a:endParaRPr>
          </a:p>
          <a:p>
            <a:pPr algn="l">
              <a:lnSpc>
                <a:spcPct val="120000"/>
              </a:lnSpc>
            </a:pPr>
            <a:r>
              <a:rPr lang="en-GB" altLang="zh-CN" sz="1200" i="1" dirty="0"/>
              <a:t>## State name and the State ANSI code are (sort of) redundant </a:t>
            </a:r>
            <a:endParaRPr lang="en-GB" altLang="zh-CN" sz="1200" i="1" dirty="0"/>
          </a:p>
          <a:p>
            <a:pPr algn="l">
              <a:lnSpc>
                <a:spcPct val="120000"/>
              </a:lnSpc>
            </a:pPr>
            <a:r>
              <a:rPr lang="en-GB" altLang="zh-CN" sz="1200" i="1" dirty="0"/>
              <a:t>## Just keep the name</a:t>
            </a:r>
            <a:endParaRPr lang="en-GB" altLang="zh-CN" sz="1200" i="1" dirty="0"/>
          </a:p>
          <a:p>
            <a:pPr algn="l">
              <a:lnSpc>
                <a:spcPct val="120000"/>
              </a:lnSpc>
            </a:pPr>
            <a:r>
              <a:rPr lang="en-GB" altLang="zh-CN" sz="1200" dirty="0" err="1"/>
              <a:t>original_berries</a:t>
            </a:r>
            <a:r>
              <a:rPr lang="en-GB" altLang="zh-CN" sz="1200" dirty="0"/>
              <a:t> &lt;- </a:t>
            </a:r>
            <a:r>
              <a:rPr lang="en-GB" altLang="zh-CN" sz="1200" dirty="0" err="1"/>
              <a:t>original_berries</a:t>
            </a:r>
            <a:r>
              <a:rPr lang="en-GB" altLang="zh-CN" sz="1200" dirty="0"/>
              <a:t>[,</a:t>
            </a:r>
            <a:r>
              <a:rPr lang="en-GB" altLang="zh-CN" sz="1200" b="1" dirty="0"/>
              <a:t>-</a:t>
            </a:r>
            <a:r>
              <a:rPr lang="en-GB" altLang="zh-CN" sz="1200" dirty="0"/>
              <a:t>4]</a:t>
            </a:r>
            <a:endParaRPr lang="en-GB" altLang="zh-CN" sz="1200" dirty="0"/>
          </a:p>
          <a:p>
            <a:pPr algn="l">
              <a:lnSpc>
                <a:spcPct val="120000"/>
              </a:lnSpc>
            </a:pPr>
            <a:r>
              <a:rPr lang="en-GB" altLang="zh-CN" sz="1200" dirty="0"/>
              <a:t>aa &lt;- aa[,</a:t>
            </a:r>
            <a:r>
              <a:rPr lang="en-GB" altLang="zh-CN" sz="1200" b="1" dirty="0"/>
              <a:t>-</a:t>
            </a:r>
            <a:r>
              <a:rPr lang="en-GB" altLang="zh-CN" sz="1200" dirty="0"/>
              <a:t>4] </a:t>
            </a:r>
            <a:endParaRPr lang="en-GB" altLang="zh-CN" sz="1200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281" y="665164"/>
            <a:ext cx="6778026" cy="389564"/>
          </a:xfrm>
        </p:spPr>
        <p:txBody>
          <a:bodyPr>
            <a:noAutofit/>
          </a:bodyPr>
          <a:lstStyle/>
          <a:p>
            <a:r>
              <a:rPr lang="en-GB" altLang="zh-CN" sz="2800" b="1" dirty="0"/>
              <a:t>Data Cleaning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 </a:t>
            </a:r>
            <a:r>
              <a:rPr lang="en-GB" altLang="zh-CN" sz="2800" b="1" dirty="0"/>
              <a:t>(3) Choose commodity </a:t>
            </a:r>
            <a:endParaRPr lang="en-GB" altLang="zh-CN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402" y="1230031"/>
            <a:ext cx="9144000" cy="67119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GB" altLang="zh-CN" sz="1800" dirty="0"/>
              <a:t>In this assignment, I choose Strawberries as the commodity.</a:t>
            </a:r>
            <a:endParaRPr lang="en-GB" altLang="zh-CN" sz="1800" dirty="0"/>
          </a:p>
          <a:p>
            <a:pPr algn="l">
              <a:lnSpc>
                <a:spcPct val="100000"/>
              </a:lnSpc>
            </a:pPr>
            <a:r>
              <a:rPr lang="en-GB" altLang="zh-CN" sz="1800" dirty="0"/>
              <a:t>And, I find that some values are undisclosed and none, so I discard them. </a:t>
            </a:r>
            <a:endParaRPr lang="en-GB" altLang="zh-CN" sz="1800" dirty="0"/>
          </a:p>
        </p:txBody>
      </p:sp>
      <p:sp>
        <p:nvSpPr>
          <p:cNvPr id="4" name="副标题 2"/>
          <p:cNvSpPr txBox="1"/>
          <p:nvPr/>
        </p:nvSpPr>
        <p:spPr>
          <a:xfrm>
            <a:off x="745402" y="2290528"/>
            <a:ext cx="6587905" cy="3337441"/>
          </a:xfrm>
          <a:prstGeom prst="rect">
            <a:avLst/>
          </a:prstGeom>
          <a:solidFill>
            <a:srgbClr val="E3E1E5">
              <a:alpha val="3098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sz="1200" i="1" dirty="0"/>
              <a:t>#choose STRAWBERRIES </a:t>
            </a:r>
            <a:endParaRPr lang="en-GB" altLang="zh-CN" sz="1200" i="1" dirty="0"/>
          </a:p>
          <a:p>
            <a:pPr algn="l"/>
            <a:r>
              <a:rPr lang="en-GB" altLang="zh-CN" sz="1200" dirty="0" err="1"/>
              <a:t>original_STRAWBERRIES</a:t>
            </a:r>
            <a:r>
              <a:rPr lang="en-GB" altLang="zh-CN" sz="1200" dirty="0"/>
              <a:t> &lt;- </a:t>
            </a:r>
            <a:r>
              <a:rPr lang="en-GB" altLang="zh-CN" sz="1200" b="1" dirty="0"/>
              <a:t>filter</a:t>
            </a:r>
            <a:r>
              <a:rPr lang="en-GB" altLang="zh-CN" sz="1200" dirty="0"/>
              <a:t>(</a:t>
            </a:r>
            <a:r>
              <a:rPr lang="en-GB" altLang="zh-CN" sz="1200" dirty="0" err="1"/>
              <a:t>original_berries</a:t>
            </a:r>
            <a:r>
              <a:rPr lang="en-GB" altLang="zh-CN" sz="1200" dirty="0"/>
              <a:t>, Commodity</a:t>
            </a:r>
            <a:r>
              <a:rPr lang="en-GB" altLang="zh-CN" sz="1200" b="1" dirty="0"/>
              <a:t>==</a:t>
            </a:r>
            <a:r>
              <a:rPr lang="en-GB" altLang="zh-CN" sz="1200" dirty="0"/>
              <a:t>"STRAWBERRIES") </a:t>
            </a:r>
            <a:endParaRPr lang="en-GB" altLang="zh-CN" sz="1200" dirty="0">
              <a:effectLst/>
            </a:endParaRPr>
          </a:p>
          <a:p>
            <a:pPr algn="l"/>
            <a:r>
              <a:rPr lang="en-GB" altLang="zh-CN" sz="1200" i="1" dirty="0"/>
              <a:t>#discard useless values </a:t>
            </a:r>
            <a:endParaRPr lang="en-GB" altLang="zh-CN" sz="1200" i="1" dirty="0"/>
          </a:p>
          <a:p>
            <a:pPr algn="l"/>
            <a:r>
              <a:rPr lang="en-GB" altLang="zh-CN" sz="1200" dirty="0" err="1"/>
              <a:t>original_STRAWBERRIES</a:t>
            </a:r>
            <a:r>
              <a:rPr lang="en-GB" altLang="zh-CN" sz="1200" dirty="0"/>
              <a:t> &lt;- </a:t>
            </a:r>
            <a:r>
              <a:rPr lang="en-GB" altLang="zh-CN" sz="1200" b="1" dirty="0"/>
              <a:t>filter</a:t>
            </a:r>
            <a:r>
              <a:rPr lang="en-GB" altLang="zh-CN" sz="1200" dirty="0"/>
              <a:t>(</a:t>
            </a:r>
            <a:r>
              <a:rPr lang="en-GB" altLang="zh-CN" sz="1200" dirty="0" err="1"/>
              <a:t>original_STRAWBERRIES</a:t>
            </a:r>
            <a:r>
              <a:rPr lang="en-GB" altLang="zh-CN" sz="1200" dirty="0"/>
              <a:t>, Value </a:t>
            </a:r>
            <a:r>
              <a:rPr lang="en-GB" altLang="zh-CN" sz="1200" b="1" dirty="0"/>
              <a:t>!= </a:t>
            </a:r>
            <a:r>
              <a:rPr lang="en-GB" altLang="zh-CN" sz="1200" dirty="0"/>
              <a:t>"(D)") </a:t>
            </a:r>
            <a:endParaRPr lang="en-GB" altLang="zh-CN" sz="1200" dirty="0"/>
          </a:p>
          <a:p>
            <a:pPr algn="l"/>
            <a:r>
              <a:rPr lang="en-GB" altLang="zh-CN" sz="1200" dirty="0" err="1"/>
              <a:t>original_STRAWBERRIES</a:t>
            </a:r>
            <a:r>
              <a:rPr lang="en-GB" altLang="zh-CN" sz="1200" dirty="0"/>
              <a:t> &lt;- </a:t>
            </a:r>
            <a:r>
              <a:rPr lang="en-GB" altLang="zh-CN" sz="1200" b="1" dirty="0"/>
              <a:t>filter</a:t>
            </a:r>
            <a:r>
              <a:rPr lang="en-GB" altLang="zh-CN" sz="1200" dirty="0"/>
              <a:t>(</a:t>
            </a:r>
            <a:r>
              <a:rPr lang="en-GB" altLang="zh-CN" sz="1200" dirty="0" err="1"/>
              <a:t>original_STRAWBERRIES</a:t>
            </a:r>
            <a:r>
              <a:rPr lang="en-GB" altLang="zh-CN" sz="1200" dirty="0"/>
              <a:t>, Value </a:t>
            </a:r>
            <a:r>
              <a:rPr lang="en-GB" altLang="zh-CN" sz="1200" b="1" dirty="0"/>
              <a:t>!= </a:t>
            </a:r>
            <a:r>
              <a:rPr lang="en-GB" altLang="zh-CN" sz="1200" dirty="0"/>
              <a:t>"(NA)") </a:t>
            </a:r>
            <a:endParaRPr lang="en-GB" altLang="zh-CN" sz="1200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944" y="645818"/>
            <a:ext cx="8978018" cy="389564"/>
          </a:xfrm>
        </p:spPr>
        <p:txBody>
          <a:bodyPr>
            <a:noAutofit/>
          </a:bodyPr>
          <a:lstStyle/>
          <a:p>
            <a:r>
              <a:rPr lang="en-GB" altLang="zh-CN" sz="2800" b="1" dirty="0"/>
              <a:t>Data Cleaning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(4) </a:t>
            </a:r>
            <a:r>
              <a:rPr lang="en-GB" altLang="zh-CN" sz="2800" b="1" dirty="0"/>
              <a:t>Data Processing-</a:t>
            </a:r>
            <a:r>
              <a:rPr lang="en-GB" altLang="zh-CN" sz="2800" dirty="0"/>
              <a:t>‘</a:t>
            </a:r>
            <a:r>
              <a:rPr lang="en-GB" altLang="zh-CN" sz="2800" b="1" dirty="0"/>
              <a:t>Data Item’</a:t>
            </a:r>
            <a:endParaRPr lang="en-GB" altLang="zh-CN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402" y="1230031"/>
            <a:ext cx="9144000" cy="671198"/>
          </a:xfrm>
        </p:spPr>
        <p:txBody>
          <a:bodyPr>
            <a:normAutofit/>
          </a:bodyPr>
          <a:lstStyle/>
          <a:p>
            <a:pPr algn="l"/>
            <a:r>
              <a:rPr lang="en-GB" altLang="zh-CN" sz="1800" dirty="0"/>
              <a:t>I find there are much information in the column ‘Data Item’ and I only need the unit associated with the statistical category, so I use regular expression to gain the ‘</a:t>
            </a:r>
            <a:r>
              <a:rPr lang="en-GB" altLang="zh-CN" sz="1800" dirty="0" err="1"/>
              <a:t>unit_desc</a:t>
            </a:r>
            <a:r>
              <a:rPr lang="en-GB" altLang="zh-CN" sz="1800" dirty="0"/>
              <a:t>’.</a:t>
            </a:r>
            <a:r>
              <a:rPr lang="en-GB" altLang="zh-CN" sz="1400" dirty="0"/>
              <a:t> </a:t>
            </a:r>
            <a:endParaRPr lang="en-GB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745490" y="2637155"/>
            <a:ext cx="89738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#read the ’Data Item’</a:t>
            </a:r>
            <a:endParaRPr lang="zh-CN" altLang="en-US"/>
          </a:p>
          <a:p>
            <a:r>
              <a:rPr lang="zh-CN" altLang="en-US"/>
              <a:t>dt_item &lt;- original_STRAWBERRIES$‘Data Item‘</a:t>
            </a:r>
            <a:endParaRPr lang="zh-CN" altLang="en-US"/>
          </a:p>
          <a:p>
            <a:r>
              <a:rPr lang="zh-CN" altLang="en-US"/>
              <a:t>#replace the ’-’ with ’,’ to prepare for spliting</a:t>
            </a:r>
            <a:endParaRPr lang="zh-CN" altLang="en-US"/>
          </a:p>
          <a:p>
            <a:r>
              <a:rPr lang="zh-CN" altLang="en-US"/>
              <a:t>dt_item_with_comma &lt;- gsub(" - ",",",dt_item)</a:t>
            </a:r>
            <a:endParaRPr lang="zh-CN" altLang="en-US"/>
          </a:p>
          <a:p>
            <a:r>
              <a:rPr lang="zh-CN" altLang="en-US"/>
              <a:t>#extract ’MEASURED IN’</a:t>
            </a:r>
            <a:endParaRPr lang="zh-CN" altLang="en-US"/>
          </a:p>
          <a:p>
            <a:r>
              <a:rPr lang="zh-CN" altLang="en-US"/>
              <a:t>original_STRAWBERRIES$unit_desc &lt;- str_extract_all(dt_item_with_comma,"MEASURED.*[^./AVG]|ACRES.*")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2975" y="645818"/>
            <a:ext cx="8262796" cy="389564"/>
          </a:xfrm>
        </p:spPr>
        <p:txBody>
          <a:bodyPr>
            <a:noAutofit/>
          </a:bodyPr>
          <a:lstStyle/>
          <a:p>
            <a:pPr algn="l"/>
            <a:r>
              <a:rPr lang="en-GB" altLang="zh-CN" sz="2800" b="1" dirty="0"/>
              <a:t>Data Cleaning </a:t>
            </a:r>
            <a:r>
              <a:rPr lang="en-US" altLang="zh-CN" sz="2800" b="1" dirty="0"/>
              <a:t>——</a:t>
            </a:r>
            <a:r>
              <a:rPr lang="en-GB" altLang="zh-CN" sz="2800" b="1" dirty="0"/>
              <a:t>(5)</a:t>
            </a:r>
            <a:r>
              <a:rPr lang="zh-CN" altLang="en-US" sz="2800" b="1" dirty="0"/>
              <a:t> </a:t>
            </a:r>
            <a:r>
              <a:rPr lang="en-GB" altLang="zh-CN" sz="2800" b="1" dirty="0"/>
              <a:t>Data Processing-‘Domain’ </a:t>
            </a:r>
            <a:endParaRPr lang="en-GB" altLang="zh-CN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402" y="1230031"/>
            <a:ext cx="9144000" cy="671198"/>
          </a:xfrm>
        </p:spPr>
        <p:txBody>
          <a:bodyPr>
            <a:normAutofit/>
          </a:bodyPr>
          <a:lstStyle/>
          <a:p>
            <a:pPr algn="l"/>
            <a:r>
              <a:rPr lang="en-GB" altLang="zh-CN" sz="1800" dirty="0"/>
              <a:t>I find that ‘Domain’ includes both characteristic of operations that produce a particular commodity and some details, so I separate it into two parts. </a:t>
            </a:r>
            <a:endParaRPr lang="en-GB" altLang="zh-CN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744855" y="2413635"/>
            <a:ext cx="85953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original_STRAWBERRIES &lt;- separate(data=original_STRAWBERRIES, col =6,</a:t>
            </a:r>
            <a:endParaRPr lang="zh-CN" altLang="en-US"/>
          </a:p>
          <a:p>
            <a:r>
              <a:rPr lang="zh-CN" altLang="en-US"/>
              <a:t>into=c("Domain", "Domain.Detail"), sep=",")</a:t>
            </a:r>
            <a:endParaRPr lang="zh-CN" altLang="en-US"/>
          </a:p>
          <a:p>
            <a:r>
              <a:rPr lang="zh-CN" altLang="en-US"/>
              <a:t>for(i in 1:length(original_STRAWBERRIES$Domain)){</a:t>
            </a:r>
            <a:endParaRPr lang="zh-CN" altLang="en-US"/>
          </a:p>
          <a:p>
            <a:r>
              <a:rPr lang="zh-CN" altLang="en-US"/>
              <a:t>if(is.na(original_STRAWBERRIES$Domain.Detail[i]) == T){</a:t>
            </a:r>
            <a:endParaRPr lang="zh-CN" altLang="en-US"/>
          </a:p>
          <a:p>
            <a:r>
              <a:rPr lang="zh-CN" altLang="en-US"/>
              <a:t>original_STRAWBERRIES$Domain.Detail[i] = original_STRAWBERRIES$Domain[i]</a:t>
            </a:r>
            <a:endParaRPr lang="zh-CN" altLang="en-US"/>
          </a:p>
          <a:p>
            <a:r>
              <a:rPr lang="zh-CN" altLang="en-US"/>
              <a:t>} 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4866" y="645818"/>
            <a:ext cx="7248809" cy="389564"/>
          </a:xfrm>
        </p:spPr>
        <p:txBody>
          <a:bodyPr>
            <a:noAutofit/>
          </a:bodyPr>
          <a:lstStyle/>
          <a:p>
            <a:pPr algn="l"/>
            <a:r>
              <a:rPr lang="en-GB" altLang="zh-CN" sz="2800" b="1" dirty="0"/>
              <a:t>Data Cleaning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 </a:t>
            </a:r>
            <a:r>
              <a:rPr lang="en-GB" altLang="zh-CN" sz="2800" b="1" dirty="0"/>
              <a:t>(6)</a:t>
            </a:r>
            <a:r>
              <a:rPr lang="zh-CN" altLang="en-US" sz="2800" b="1" dirty="0"/>
              <a:t> </a:t>
            </a:r>
            <a:r>
              <a:rPr lang="en-GB" altLang="zh-CN" sz="2800" b="1" dirty="0"/>
              <a:t>Delete duplicates </a:t>
            </a:r>
            <a:endParaRPr lang="en-GB" altLang="zh-CN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402" y="1230030"/>
            <a:ext cx="9144000" cy="2690120"/>
          </a:xfrm>
        </p:spPr>
        <p:txBody>
          <a:bodyPr>
            <a:noAutofit/>
          </a:bodyPr>
          <a:lstStyle/>
          <a:p>
            <a:pPr algn="l"/>
            <a:r>
              <a:rPr lang="en-GB" altLang="zh-CN" sz="1800" dirty="0"/>
              <a:t>Now, we have the data set with 10 columns, but there also some variables are repetitive and useless. </a:t>
            </a:r>
            <a:endParaRPr lang="en-GB" altLang="zh-CN" sz="1800" dirty="0"/>
          </a:p>
          <a:p>
            <a:pPr algn="l"/>
            <a:r>
              <a:rPr lang="en-GB" altLang="zh-CN" sz="1800" dirty="0" err="1"/>
              <a:t>i</a:t>
            </a:r>
            <a:r>
              <a:rPr lang="en-GB" altLang="zh-CN" sz="1800" dirty="0"/>
              <a:t>.’category’</a:t>
            </a:r>
            <a:endParaRPr lang="en-GB" altLang="zh-CN" sz="1800" dirty="0"/>
          </a:p>
          <a:p>
            <a:pPr algn="l"/>
            <a:r>
              <a:rPr lang="en-GB" altLang="zh-CN" sz="1800" dirty="0"/>
              <a:t>I have </a:t>
            </a:r>
            <a:r>
              <a:rPr lang="en-GB" altLang="zh-CN" sz="1800" dirty="0" err="1"/>
              <a:t>choosn</a:t>
            </a:r>
            <a:r>
              <a:rPr lang="en-GB" altLang="zh-CN" sz="1800" dirty="0"/>
              <a:t> strawberries, so this column is useless.</a:t>
            </a:r>
            <a:endParaRPr lang="en-GB" altLang="zh-CN" sz="1800" dirty="0"/>
          </a:p>
          <a:p>
            <a:pPr algn="l"/>
            <a:r>
              <a:rPr lang="en-GB" altLang="zh-CN" sz="1800" dirty="0" err="1"/>
              <a:t>ii.’Data</a:t>
            </a:r>
            <a:r>
              <a:rPr lang="en-GB" altLang="zh-CN" sz="1800" dirty="0"/>
              <a:t> Item’ </a:t>
            </a:r>
            <a:endParaRPr lang="en-GB" altLang="zh-CN" sz="1800" dirty="0"/>
          </a:p>
          <a:p>
            <a:pPr algn="l"/>
            <a:r>
              <a:rPr lang="en-GB" altLang="zh-CN" sz="1800" dirty="0"/>
              <a:t>I have gained the information that I am interested in from it, so I discard this column. </a:t>
            </a:r>
            <a:endParaRPr lang="en-GB" altLang="zh-CN" sz="1800" dirty="0"/>
          </a:p>
          <a:p>
            <a:pPr algn="l"/>
            <a:r>
              <a:rPr lang="en-GB" altLang="zh-CN" sz="1800" dirty="0" err="1"/>
              <a:t>iii.’Domain</a:t>
            </a:r>
            <a:r>
              <a:rPr lang="en-GB" altLang="zh-CN" sz="1800" dirty="0"/>
              <a:t> Category’</a:t>
            </a:r>
            <a:endParaRPr lang="en-GB" altLang="zh-CN" sz="1800" dirty="0"/>
          </a:p>
          <a:p>
            <a:pPr algn="l"/>
            <a:r>
              <a:rPr lang="en-GB" altLang="zh-CN" sz="1800" dirty="0"/>
              <a:t>I have separated the Domain into two parts, and one of them can reveal some information in Domain Category. Besides, I am not care about some other information in ‘Domain Category’ such as the price of chemicals. </a:t>
            </a:r>
            <a:endParaRPr lang="en-GB" altLang="zh-CN" sz="1800" dirty="0"/>
          </a:p>
          <a:p>
            <a:pPr algn="l"/>
            <a:r>
              <a:rPr lang="en-GB" altLang="zh-CN" sz="1800" dirty="0"/>
              <a:t>So, I delete these variables.</a:t>
            </a:r>
            <a:r>
              <a:rPr lang="en-GB" altLang="zh-CN" sz="1400" dirty="0"/>
              <a:t> </a:t>
            </a:r>
            <a:endParaRPr lang="en-GB" altLang="zh-CN" sz="1400" dirty="0"/>
          </a:p>
          <a:p>
            <a:pPr algn="l"/>
            <a:r>
              <a:rPr lang="en-GB" altLang="zh-CN" sz="1400" dirty="0"/>
              <a:t> </a:t>
            </a:r>
            <a:endParaRPr lang="en-GB" altLang="zh-CN" sz="1400" dirty="0"/>
          </a:p>
        </p:txBody>
      </p:sp>
      <p:sp>
        <p:nvSpPr>
          <p:cNvPr id="4" name="副标题 2"/>
          <p:cNvSpPr txBox="1"/>
          <p:nvPr/>
        </p:nvSpPr>
        <p:spPr>
          <a:xfrm>
            <a:off x="870497" y="4923153"/>
            <a:ext cx="6587905" cy="1679420"/>
          </a:xfrm>
          <a:prstGeom prst="rect">
            <a:avLst/>
          </a:prstGeom>
          <a:solidFill>
            <a:srgbClr val="E3E1E5">
              <a:alpha val="3098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sz="1200" dirty="0" err="1"/>
              <a:t>original_STRAWBERRIES</a:t>
            </a:r>
            <a:r>
              <a:rPr lang="en-GB" altLang="zh-CN" sz="1200" dirty="0"/>
              <a:t> &lt;- </a:t>
            </a:r>
            <a:r>
              <a:rPr lang="en-GB" altLang="zh-CN" sz="1200" dirty="0" err="1"/>
              <a:t>original_STRAWBERRIES</a:t>
            </a:r>
            <a:r>
              <a:rPr lang="en-GB" altLang="zh-CN" sz="1200" dirty="0"/>
              <a:t>[,</a:t>
            </a:r>
            <a:r>
              <a:rPr lang="en-GB" altLang="zh-CN" sz="1200" b="1" dirty="0"/>
              <a:t>-</a:t>
            </a:r>
            <a:r>
              <a:rPr lang="en-GB" altLang="zh-CN" sz="1200" dirty="0"/>
              <a:t>8] </a:t>
            </a:r>
            <a:endParaRPr lang="en-GB" altLang="zh-CN" sz="1200" dirty="0"/>
          </a:p>
          <a:p>
            <a:pPr algn="l"/>
            <a:r>
              <a:rPr lang="en-GB" altLang="zh-CN" sz="1200" dirty="0" err="1"/>
              <a:t>original_STRAWBERRIES</a:t>
            </a:r>
            <a:r>
              <a:rPr lang="en-GB" altLang="zh-CN" sz="1200" dirty="0"/>
              <a:t> &lt;- </a:t>
            </a:r>
            <a:r>
              <a:rPr lang="en-GB" altLang="zh-CN" sz="1200" dirty="0" err="1"/>
              <a:t>original_STRAWBERRIES</a:t>
            </a:r>
            <a:r>
              <a:rPr lang="en-GB" altLang="zh-CN" sz="1200" dirty="0"/>
              <a:t>[,</a:t>
            </a:r>
            <a:r>
              <a:rPr lang="en-GB" altLang="zh-CN" sz="1200" b="1" dirty="0"/>
              <a:t>-</a:t>
            </a:r>
            <a:r>
              <a:rPr lang="en-GB" altLang="zh-CN" sz="1200" dirty="0"/>
              <a:t>5] </a:t>
            </a:r>
            <a:endParaRPr lang="en-GB" altLang="zh-CN" sz="1200" dirty="0"/>
          </a:p>
          <a:p>
            <a:pPr algn="l"/>
            <a:r>
              <a:rPr lang="en-GB" altLang="zh-CN" sz="1200" dirty="0" err="1"/>
              <a:t>original_STRAWBERRIES</a:t>
            </a:r>
            <a:r>
              <a:rPr lang="en-GB" altLang="zh-CN" sz="1200" dirty="0"/>
              <a:t> &lt;- </a:t>
            </a:r>
            <a:r>
              <a:rPr lang="en-GB" altLang="zh-CN" sz="1200" dirty="0" err="1"/>
              <a:t>original_STRAWBERRIES</a:t>
            </a:r>
            <a:r>
              <a:rPr lang="en-GB" altLang="zh-CN" sz="1200" dirty="0"/>
              <a:t>[,</a:t>
            </a:r>
            <a:r>
              <a:rPr lang="en-GB" altLang="zh-CN" sz="1200" b="1" dirty="0"/>
              <a:t>-</a:t>
            </a:r>
            <a:r>
              <a:rPr lang="en-GB" altLang="zh-CN" sz="1200" dirty="0"/>
              <a:t>4] </a:t>
            </a:r>
            <a:endParaRPr lang="en-GB" altLang="zh-CN" sz="1200" dirty="0"/>
          </a:p>
        </p:txBody>
      </p:sp>
      <p:pic>
        <p:nvPicPr>
          <p:cNvPr id="1029" name="Picture 5" descr="page4image1298284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198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024" descr="page4image129828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19800" cy="49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图片 1025" descr="page4image129828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19800" cy="49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2028" y="645818"/>
            <a:ext cx="8063620" cy="389564"/>
          </a:xfrm>
        </p:spPr>
        <p:txBody>
          <a:bodyPr>
            <a:noAutofit/>
          </a:bodyPr>
          <a:lstStyle/>
          <a:p>
            <a:pPr algn="l"/>
            <a:r>
              <a:rPr lang="en-GB" altLang="zh-CN" sz="2800" b="1" dirty="0"/>
              <a:t>Data Cleaning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 </a:t>
            </a:r>
            <a:r>
              <a:rPr lang="en-GB" altLang="zh-CN" sz="2800" b="1" dirty="0"/>
              <a:t>(7)</a:t>
            </a:r>
            <a:r>
              <a:rPr lang="zh-CN" altLang="en-US" sz="2800" b="1" dirty="0"/>
              <a:t> </a:t>
            </a:r>
            <a:r>
              <a:rPr lang="en-GB" altLang="zh-CN" sz="2800" b="1" dirty="0"/>
              <a:t>Change types of variables </a:t>
            </a:r>
            <a:endParaRPr lang="en-GB" altLang="zh-CN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490" y="1229995"/>
            <a:ext cx="10263505" cy="97472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GB" altLang="zh-CN" sz="1800" dirty="0"/>
              <a:t>I would like to change ‘Value’ from char to numeric for computing in EDA. However, there are some comma symbols in it(these data will turn to NA when use </a:t>
            </a:r>
            <a:r>
              <a:rPr lang="en-GB" altLang="zh-CN" sz="1800" dirty="0" err="1"/>
              <a:t>as.numeric</a:t>
            </a:r>
            <a:r>
              <a:rPr lang="en-GB" altLang="zh-CN" sz="1800" dirty="0"/>
              <a:t>), so I try to delete the comma symbols. </a:t>
            </a:r>
            <a:endParaRPr lang="en-GB" altLang="zh-CN" sz="1800" dirty="0"/>
          </a:p>
        </p:txBody>
      </p:sp>
      <p:sp>
        <p:nvSpPr>
          <p:cNvPr id="4" name="副标题 2"/>
          <p:cNvSpPr txBox="1"/>
          <p:nvPr/>
        </p:nvSpPr>
        <p:spPr>
          <a:xfrm>
            <a:off x="745402" y="2204517"/>
            <a:ext cx="6587905" cy="2643615"/>
          </a:xfrm>
          <a:prstGeom prst="rect">
            <a:avLst/>
          </a:prstGeom>
          <a:solidFill>
            <a:srgbClr val="E3E1E5">
              <a:alpha val="3098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sz="1200" i="1" dirty="0"/>
              <a:t>#delete the comma symbols in Values </a:t>
            </a:r>
            <a:endParaRPr lang="en-GB" altLang="zh-CN" sz="1200" i="1" dirty="0"/>
          </a:p>
          <a:p>
            <a:pPr algn="l"/>
            <a:r>
              <a:rPr lang="en-GB" altLang="zh-CN" sz="1200" b="1" dirty="0"/>
              <a:t>for</a:t>
            </a:r>
            <a:r>
              <a:rPr lang="en-GB" altLang="zh-CN" sz="1200" dirty="0"/>
              <a:t>(</a:t>
            </a:r>
            <a:r>
              <a:rPr lang="en-GB" altLang="zh-CN" sz="1200" dirty="0" err="1"/>
              <a:t>i</a:t>
            </a:r>
            <a:r>
              <a:rPr lang="en-GB" altLang="zh-CN" sz="1200" dirty="0"/>
              <a:t> </a:t>
            </a:r>
            <a:r>
              <a:rPr lang="en-GB" altLang="zh-CN" sz="1200" b="1" dirty="0"/>
              <a:t>in </a:t>
            </a:r>
            <a:r>
              <a:rPr lang="en-GB" altLang="zh-CN" sz="1200" dirty="0"/>
              <a:t>1</a:t>
            </a:r>
            <a:r>
              <a:rPr lang="en-GB" altLang="zh-CN" sz="1200" b="1" dirty="0"/>
              <a:t>:length</a:t>
            </a:r>
            <a:r>
              <a:rPr lang="en-GB" altLang="zh-CN" sz="1200" dirty="0"/>
              <a:t>(</a:t>
            </a:r>
            <a:r>
              <a:rPr lang="en-GB" altLang="zh-CN" sz="1200" dirty="0" err="1"/>
              <a:t>original_STRAWBERRIES</a:t>
            </a:r>
            <a:r>
              <a:rPr lang="en-GB" altLang="zh-CN" sz="1200" b="1" dirty="0" err="1"/>
              <a:t>$</a:t>
            </a:r>
            <a:r>
              <a:rPr lang="en-GB" altLang="zh-CN" sz="1200" dirty="0" err="1"/>
              <a:t>Value</a:t>
            </a:r>
            <a:r>
              <a:rPr lang="en-GB" altLang="zh-CN" sz="1200" dirty="0"/>
              <a:t>)){ </a:t>
            </a:r>
            <a:endParaRPr lang="en-GB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GB" altLang="zh-CN" sz="1200" dirty="0" err="1"/>
              <a:t>original_STRAWBERRIES</a:t>
            </a:r>
            <a:r>
              <a:rPr lang="en-GB" altLang="zh-CN" sz="1200" b="1" dirty="0" err="1"/>
              <a:t>$</a:t>
            </a:r>
            <a:r>
              <a:rPr lang="en-GB" altLang="zh-CN" sz="1200" dirty="0" err="1"/>
              <a:t>Value</a:t>
            </a:r>
            <a:r>
              <a:rPr lang="en-GB" altLang="zh-CN" sz="1200" dirty="0"/>
              <a:t>[</a:t>
            </a:r>
            <a:r>
              <a:rPr lang="en-GB" altLang="zh-CN" sz="1200" dirty="0" err="1"/>
              <a:t>i</a:t>
            </a:r>
            <a:r>
              <a:rPr lang="en-GB" altLang="zh-CN" sz="1200" dirty="0"/>
              <a:t>] &lt;- </a:t>
            </a:r>
            <a:r>
              <a:rPr lang="en-GB" altLang="zh-CN" sz="1200" b="1" dirty="0" err="1"/>
              <a:t>gsub</a:t>
            </a:r>
            <a:r>
              <a:rPr lang="en-GB" altLang="zh-CN" sz="1200" dirty="0"/>
              <a:t>(pattern = ",", replacement = "", </a:t>
            </a:r>
            <a:endParaRPr lang="en-GB" altLang="zh-CN" sz="1200" dirty="0">
              <a:effectLst/>
            </a:endParaRPr>
          </a:p>
          <a:p>
            <a:pPr algn="l"/>
            <a:r>
              <a:rPr lang="en-GB" altLang="zh-CN" sz="1200" dirty="0"/>
              <a:t>} </a:t>
            </a:r>
            <a:endParaRPr lang="en-GB" altLang="zh-CN" sz="1200" dirty="0">
              <a:effectLst/>
            </a:endParaRPr>
          </a:p>
          <a:p>
            <a:pPr algn="l"/>
            <a:r>
              <a:rPr lang="en-GB" altLang="zh-CN" sz="1200" i="1" dirty="0"/>
              <a:t>#change the type </a:t>
            </a:r>
            <a:endParaRPr lang="en-GB" altLang="zh-CN" sz="1200" dirty="0">
              <a:effectLst/>
            </a:endParaRPr>
          </a:p>
          <a:p>
            <a:pPr algn="l"/>
            <a:r>
              <a:rPr lang="en-GB" altLang="zh-CN" sz="1200" dirty="0" err="1"/>
              <a:t>original_STRAWBERRIES</a:t>
            </a:r>
            <a:r>
              <a:rPr lang="en-GB" altLang="zh-CN" sz="1200" b="1" dirty="0" err="1"/>
              <a:t>$</a:t>
            </a:r>
            <a:r>
              <a:rPr lang="en-GB" altLang="zh-CN" sz="1200" dirty="0" err="1"/>
              <a:t>Value</a:t>
            </a:r>
            <a:r>
              <a:rPr lang="en-GB" altLang="zh-CN" sz="1200" dirty="0"/>
              <a:t>[</a:t>
            </a:r>
            <a:r>
              <a:rPr lang="en-GB" altLang="zh-CN" sz="1200" dirty="0" err="1"/>
              <a:t>i</a:t>
            </a:r>
            <a:r>
              <a:rPr lang="en-GB" altLang="zh-CN" sz="1200" dirty="0"/>
              <a:t>]) </a:t>
            </a:r>
            <a:endParaRPr lang="en-GB" altLang="zh-CN" sz="1200" dirty="0">
              <a:effectLst/>
            </a:endParaRPr>
          </a:p>
          <a:p>
            <a:pPr algn="l"/>
            <a:r>
              <a:rPr lang="en-GB" altLang="zh-CN" sz="1200" dirty="0" err="1"/>
              <a:t>original_STRAWBERRIES</a:t>
            </a:r>
            <a:r>
              <a:rPr lang="en-GB" altLang="zh-CN" sz="1200" b="1" dirty="0" err="1"/>
              <a:t>$</a:t>
            </a:r>
            <a:r>
              <a:rPr lang="en-GB" altLang="zh-CN" sz="1200" dirty="0" err="1"/>
              <a:t>Year</a:t>
            </a:r>
            <a:r>
              <a:rPr lang="en-GB" altLang="zh-CN" sz="1200" dirty="0"/>
              <a:t> &lt;- </a:t>
            </a:r>
            <a:r>
              <a:rPr lang="en-GB" altLang="zh-CN" sz="1200" b="1" dirty="0" err="1"/>
              <a:t>as.integer</a:t>
            </a:r>
            <a:r>
              <a:rPr lang="en-GB" altLang="zh-CN" sz="1200" dirty="0"/>
              <a:t>(</a:t>
            </a:r>
            <a:r>
              <a:rPr lang="en-GB" altLang="zh-CN" sz="1200" dirty="0" err="1"/>
              <a:t>original_STRAWBERRIES</a:t>
            </a:r>
            <a:r>
              <a:rPr lang="en-GB" altLang="zh-CN" sz="1200" b="1" dirty="0" err="1"/>
              <a:t>$</a:t>
            </a:r>
            <a:r>
              <a:rPr lang="en-GB" altLang="zh-CN" sz="1200" dirty="0" err="1"/>
              <a:t>Year</a:t>
            </a:r>
            <a:r>
              <a:rPr lang="en-GB" altLang="zh-CN" sz="1200" dirty="0"/>
              <a:t>)</a:t>
            </a:r>
            <a:endParaRPr lang="en-GB" altLang="zh-CN" sz="1200" dirty="0"/>
          </a:p>
          <a:p>
            <a:pPr algn="l"/>
            <a:r>
              <a:rPr lang="en-GB" altLang="zh-CN" sz="1200" dirty="0" err="1"/>
              <a:t>original_STRAWBERRIES</a:t>
            </a:r>
            <a:r>
              <a:rPr lang="en-GB" altLang="zh-CN" sz="1200" b="1" dirty="0" err="1"/>
              <a:t>$</a:t>
            </a:r>
            <a:r>
              <a:rPr lang="en-GB" altLang="zh-CN" sz="1200" dirty="0" err="1"/>
              <a:t>Value</a:t>
            </a:r>
            <a:r>
              <a:rPr lang="en-GB" altLang="zh-CN" sz="1200" dirty="0"/>
              <a:t> &lt;- </a:t>
            </a:r>
            <a:r>
              <a:rPr lang="en-GB" altLang="zh-CN" sz="1200" b="1" dirty="0" err="1"/>
              <a:t>as.numeric</a:t>
            </a:r>
            <a:r>
              <a:rPr lang="en-GB" altLang="zh-CN" sz="1200" dirty="0"/>
              <a:t>(</a:t>
            </a:r>
            <a:r>
              <a:rPr lang="en-GB" altLang="zh-CN" sz="1200" dirty="0" err="1"/>
              <a:t>original_STRAWBERRIES</a:t>
            </a:r>
            <a:r>
              <a:rPr lang="en-GB" altLang="zh-CN" sz="1200" b="1" dirty="0" err="1"/>
              <a:t>$</a:t>
            </a:r>
            <a:r>
              <a:rPr lang="en-GB" altLang="zh-CN" sz="1200" dirty="0" err="1"/>
              <a:t>Value</a:t>
            </a:r>
            <a:r>
              <a:rPr lang="en-GB" altLang="zh-CN" sz="1200" dirty="0"/>
              <a:t>) </a:t>
            </a:r>
            <a:endParaRPr lang="en-GB" altLang="zh-CN" sz="1200" dirty="0">
              <a:effectLst/>
            </a:endParaRPr>
          </a:p>
        </p:txBody>
      </p:sp>
      <p:pic>
        <p:nvPicPr>
          <p:cNvPr id="1029" name="Picture 5" descr="page4image1298284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198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5793</Words>
  <Application>WPS 文字</Application>
  <PresentationFormat>宽屏</PresentationFormat>
  <Paragraphs>144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Data Cleaning —— (1) Read Data </vt:lpstr>
      <vt:lpstr> Data Cleaning —— (2) Data Preparing </vt:lpstr>
      <vt:lpstr>Data Cleaning —— (3) Choose commodity </vt:lpstr>
      <vt:lpstr>Data Cleaning —— (4) Data Processing-‘Data Item’</vt:lpstr>
      <vt:lpstr>Data Cleaning ——(5) Data Processing-‘Domain’ </vt:lpstr>
      <vt:lpstr>Data Cleaning —— (6) Delete duplicates </vt:lpstr>
      <vt:lpstr>Data Cleaning —— (7) Change types of variables </vt:lpstr>
      <vt:lpstr>Data Cleaning —— (8) Finish cleaning </vt:lpstr>
      <vt:lpstr>Exploratory Data Analysis —— (1)Count types of units </vt:lpstr>
      <vt:lpstr>Exploratory Data Analysis ——  (2)Trend from 2015 to 2019 betweeen different states </vt:lpstr>
      <vt:lpstr>Exploratory Data Analysis ——  (3)Mean value grouped by unit in years&amp;states </vt:lpstr>
      <vt:lpstr>Exploratory Data Analysis ——  (3)Mean value grouped by unit in years&amp;states </vt:lpstr>
      <vt:lpstr>Exploratory Data Analysis ——  (3)Mean value grouped by unit in years&amp;states </vt:lpstr>
      <vt:lpstr>Exploratory Data Analysis ——  (4)Mean value grouped by unit in years&amp;domains </vt:lpstr>
      <vt:lpstr>Exploratory Data Analysis ——  (4)Mean value grouped by unit in years&amp;domains </vt:lpstr>
      <vt:lpstr>Exploratory Data Analysis ——  (4)Mean value grouped by unit in years&amp;domains </vt:lpstr>
      <vt:lpstr>Exploratory Data Analysis ——  (4)Mean value grouped by unit in years&amp;domains </vt:lpstr>
      <vt:lpstr>Exploratory Data Analysis ——  (4)Mean value grouped by unit in years&amp;domains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(1) Read Data </dc:title>
  <dc:creator>李喆</dc:creator>
  <cp:lastModifiedBy>chenxunli</cp:lastModifiedBy>
  <cp:revision>9</cp:revision>
  <dcterms:created xsi:type="dcterms:W3CDTF">2020-10-20T09:05:59Z</dcterms:created>
  <dcterms:modified xsi:type="dcterms:W3CDTF">2020-10-20T09:05:59Z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