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3C4AF"/>
    <a:srgbClr val="A7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/>
    <p:restoredTop sz="95130" autoAdjust="0"/>
  </p:normalViewPr>
  <p:slideViewPr>
    <p:cSldViewPr snapToGrid="0" snapToObjects="1">
      <p:cViewPr>
        <p:scale>
          <a:sx n="104" d="100"/>
          <a:sy n="104" d="100"/>
        </p:scale>
        <p:origin x="3304" y="160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741F401-E569-4EE7-9C71-EEBB727C7D40}" type="datetimeFigureOut">
              <a:rPr lang="en-US" altLang="en-US"/>
              <a:pPr/>
              <a:t>2/19/21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2251104-2990-41A1-A884-D458B71DE6B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8506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06BFB0D-5504-4529-9DCD-CB47342CBA8B}" type="datetimeFigureOut">
              <a:rPr lang="en-US" altLang="en-US"/>
              <a:pPr/>
              <a:t>2/19/21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6859B2-D73B-48B6-94B8-EF8A457ACA0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3639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859B2-D73B-48B6-94B8-EF8A457ACA0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6954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13D5A6B7-8EFC-4EA7-8389-89C714CA843B}" type="slidenum">
              <a:rPr lang="en-US" altLang="en-US" sz="1200">
                <a:latin typeface="Times New Roman" panose="02020603050405020304" pitchFamily="18" charset="0"/>
              </a:rPr>
              <a:pPr eaLnBrk="1" hangingPunct="1">
                <a:buFont typeface="Wingdings" panose="05000000000000000000" pitchFamily="2" charset="2"/>
                <a:buNone/>
              </a:pPr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6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13D5A6B7-8EFC-4EA7-8389-89C714CA843B}" type="slidenum">
              <a:rPr lang="en-US" altLang="en-US" sz="1200">
                <a:latin typeface="Times New Roman" panose="02020603050405020304" pitchFamily="18" charset="0"/>
              </a:rPr>
              <a:pPr eaLnBrk="1" hangingPunct="1">
                <a:buFont typeface="Wingdings" panose="05000000000000000000" pitchFamily="2" charset="2"/>
                <a:buNone/>
              </a:pPr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97EA6-7F17-9544-A84D-F57E474BD5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13D5A6B7-8EFC-4EA7-8389-89C714CA843B}" type="slidenum">
              <a:rPr lang="en-US" altLang="en-US" sz="1200">
                <a:latin typeface="Times New Roman" panose="02020603050405020304" pitchFamily="18" charset="0"/>
              </a:rPr>
              <a:pPr eaLnBrk="1" hangingPunct="1">
                <a:buFont typeface="Wingdings" panose="05000000000000000000" pitchFamily="2" charset="2"/>
                <a:buNone/>
              </a:pPr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13D5A6B7-8EFC-4EA7-8389-89C714CA843B}" type="slidenum">
              <a:rPr lang="en-US" altLang="en-US" sz="1200">
                <a:latin typeface="Times New Roman" panose="02020603050405020304" pitchFamily="18" charset="0"/>
              </a:rPr>
              <a:pPr eaLnBrk="1" hangingPunct="1">
                <a:buFont typeface="Wingdings" panose="05000000000000000000" pitchFamily="2" charset="2"/>
                <a:buNone/>
              </a:pPr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13D5A6B7-8EFC-4EA7-8389-89C714CA843B}" type="slidenum">
              <a:rPr lang="en-US" altLang="en-US" sz="1200">
                <a:latin typeface="Times New Roman" panose="02020603050405020304" pitchFamily="18" charset="0"/>
              </a:rPr>
              <a:pPr eaLnBrk="1" hangingPunct="1">
                <a:buFont typeface="Wingdings" panose="05000000000000000000" pitchFamily="2" charset="2"/>
                <a:buNone/>
              </a:pPr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6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13D5A6B7-8EFC-4EA7-8389-89C714CA843B}" type="slidenum">
              <a:rPr lang="en-US" altLang="en-US" sz="1200">
                <a:latin typeface="Times New Roman" panose="02020603050405020304" pitchFamily="18" charset="0"/>
              </a:rPr>
              <a:pPr eaLnBrk="1" hangingPunct="1">
                <a:buFont typeface="Wingdings" panose="05000000000000000000" pitchFamily="2" charset="2"/>
                <a:buNone/>
              </a:pPr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6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13D5A6B7-8EFC-4EA7-8389-89C714CA843B}" type="slidenum">
              <a:rPr lang="en-US" altLang="en-US" sz="1200">
                <a:latin typeface="Times New Roman" panose="02020603050405020304" pitchFamily="18" charset="0"/>
              </a:rPr>
              <a:pPr eaLnBrk="1" hangingPunct="1">
                <a:buFont typeface="Wingdings" panose="05000000000000000000" pitchFamily="2" charset="2"/>
                <a:buNone/>
              </a:pPr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13D5A6B7-8EFC-4EA7-8389-89C714CA843B}" type="slidenum">
              <a:rPr lang="en-US" altLang="en-US" sz="1200">
                <a:latin typeface="Times New Roman" panose="02020603050405020304" pitchFamily="18" charset="0"/>
              </a:rPr>
              <a:pPr eaLnBrk="1" hangingPunct="1">
                <a:buFont typeface="Wingdings" panose="05000000000000000000" pitchFamily="2" charset="2"/>
                <a:buNone/>
              </a:pPr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13D5A6B7-8EFC-4EA7-8389-89C714CA843B}" type="slidenum">
              <a:rPr lang="en-US" altLang="en-US" sz="1200">
                <a:latin typeface="Times New Roman" panose="02020603050405020304" pitchFamily="18" charset="0"/>
              </a:rPr>
              <a:pPr eaLnBrk="1" hangingPunct="1">
                <a:buFont typeface="Wingdings" panose="05000000000000000000" pitchFamily="2" charset="2"/>
                <a:buNone/>
              </a:pPr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9835" y="2508527"/>
            <a:ext cx="7772400" cy="1470025"/>
          </a:xfrm>
        </p:spPr>
        <p:txBody>
          <a:bodyPr>
            <a:noAutofit/>
          </a:bodyPr>
          <a:lstStyle>
            <a:lvl1pPr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 sz="8000" b="1" i="0" kern="0" spc="0" baseline="0">
                <a:solidFill>
                  <a:schemeClr val="tx2"/>
                </a:solidFill>
                <a:latin typeface="Arial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065" y="3978552"/>
            <a:ext cx="5220856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CB180-9559-994F-B14E-270CD94E30C7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5602B-06EF-4C96-A3CA-D388CE2EA25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097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DEFDF3-D0BB-0A4D-8115-BC1E21E94C6B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0B30D-F069-473D-8C20-A43FCE01154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149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72544-0709-3945-AECC-3C895D7648A7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F168F-0D78-4F44-B15F-C36C854A1F4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909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61B653-7FE3-7E4E-A49F-BE35AC0FD174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1261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0381900-F3E5-40D4-89BC-FF1583F6E20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361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BBA24-CB28-494B-A2FD-AAB02E433866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41778-9377-47C9-A138-D7B47663241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2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B39F6-D795-D843-947D-F852A24AE0F6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CBCBB-E3D6-4E6A-B373-319F3A0F6FF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726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2C0896-C513-194E-8575-8D5201C296CA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17E63-26EE-4539-8A1F-1290C58101C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890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62858F-ECF8-8E41-9A15-86799CCC8DBF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95876-6959-46D1-ADEE-832C16C00A8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9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019C0-2E29-F445-AF34-8B2D869D812A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D0799-AB5B-4342-A079-08A2DC83686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297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F6194A-9A96-6144-8A3D-50EEEB883F3D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471A2-E66A-4096-9EC7-B0EFE8F4FB9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60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41F685-3B6E-E247-8384-5EA1F79BAB1E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DACF0-EB11-4C76-80C7-859BBF8711B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057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A7193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920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DEC92E98-9CE3-7347-9928-ACC485EB4420}" type="datetime1">
              <a:rPr lang="en-US" altLang="en-US" smtClean="0"/>
              <a:t>2/19/21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92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ES 275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518D3599-57BD-4A2C-BC67-12BE8E7CD795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056" name="Picture 7" descr="BU-SMG-Logo_red_horizontal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39"/>
          <a:stretch>
            <a:fillRect/>
          </a:stretch>
        </p:blipFill>
        <p:spPr bwMode="auto">
          <a:xfrm>
            <a:off x="457200" y="6067425"/>
            <a:ext cx="10382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0" descr="QSB_black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5949950"/>
            <a:ext cx="314483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DiGYuQicp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Sm5xF-UYgdg" TargetMode="External"/><Relationship Id="rId4" Type="http://schemas.openxmlformats.org/officeDocument/2006/relationships/hyperlink" Target="https://www.youtube.com/watch?v=c0KYU2j0TM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lU-QpcEswo" TargetMode="External"/><Relationship Id="rId3" Type="http://schemas.openxmlformats.org/officeDocument/2006/relationships/hyperlink" Target="https://www.youtube.com/watch?v=c0KYU2j0TM4" TargetMode="External"/><Relationship Id="rId7" Type="http://schemas.openxmlformats.org/officeDocument/2006/relationships/hyperlink" Target="https://www.youtube.com/watch?v=Ks-_Mh1QhM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d.com/talks/amy_cuddy_your_body_language_may_shape_who_you_are?language=en" TargetMode="External"/><Relationship Id="rId5" Type="http://schemas.openxmlformats.org/officeDocument/2006/relationships/hyperlink" Target="https://www.youtube.com/watch?v=Sm5xF-UYgdg" TargetMode="External"/><Relationship Id="rId4" Type="http://schemas.openxmlformats.org/officeDocument/2006/relationships/hyperlink" Target="https://www.youtube.com/watch?v=nh94kK05l-M" TargetMode="External"/><Relationship Id="rId9" Type="http://schemas.openxmlformats.org/officeDocument/2006/relationships/hyperlink" Target="https://www.ted.com/talks/kio_stark_why_you_should_talk_to_strangers?language=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KYU2j0TM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m5xF-UYgdg" TargetMode="External"/><Relationship Id="rId5" Type="http://schemas.openxmlformats.org/officeDocument/2006/relationships/hyperlink" Target="https://www.youtube.com/watch?v=8S0FDjFBj8o" TargetMode="External"/><Relationship Id="rId4" Type="http://schemas.openxmlformats.org/officeDocument/2006/relationships/hyperlink" Target="https://www.youtube.com/watch?v=rDiGYuQicp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537" y="723900"/>
            <a:ext cx="8742363" cy="5054600"/>
          </a:xfrm>
        </p:spPr>
        <p:txBody>
          <a:bodyPr rtlCol="0"/>
          <a:lstStyle/>
          <a:p>
            <a:pPr fontAlgn="auto">
              <a:lnSpc>
                <a:spcPct val="80000"/>
              </a:lnSpc>
              <a:defRPr/>
            </a:pPr>
            <a:r>
              <a:rPr lang="en-US" sz="2000" dirty="0">
                <a:ea typeface="+mj-ea"/>
                <a:cs typeface="+mj-cs"/>
              </a:rPr>
              <a:t>Name: Selma </a:t>
            </a:r>
            <a:r>
              <a:rPr lang="en-US" sz="2000" dirty="0" err="1">
                <a:ea typeface="+mj-ea"/>
                <a:cs typeface="+mj-cs"/>
              </a:rPr>
              <a:t>Sentissi</a:t>
            </a:r>
            <a:br>
              <a:rPr lang="en-US" sz="2000" dirty="0">
                <a:ea typeface="+mj-ea"/>
                <a:cs typeface="+mj-cs"/>
              </a:rPr>
            </a:br>
            <a:br>
              <a:rPr lang="en-US" sz="2000" dirty="0">
                <a:ea typeface="+mj-ea"/>
                <a:cs typeface="+mj-cs"/>
              </a:rPr>
            </a:br>
            <a:br>
              <a:rPr lang="en-US" sz="4800" dirty="0">
                <a:ea typeface="+mj-ea"/>
                <a:cs typeface="+mj-cs"/>
              </a:rPr>
            </a:br>
            <a:r>
              <a:rPr lang="en-US" sz="4000" dirty="0">
                <a:ea typeface="+mj-ea"/>
                <a:cs typeface="+mj-cs"/>
              </a:rPr>
              <a:t>Management Communication</a:t>
            </a:r>
            <a:br>
              <a:rPr lang="en-US" sz="4000" dirty="0">
                <a:ea typeface="+mj-ea"/>
                <a:cs typeface="+mj-cs"/>
              </a:rPr>
            </a:br>
            <a:r>
              <a:rPr lang="en-US" sz="4000" dirty="0">
                <a:ea typeface="+mj-ea"/>
                <a:cs typeface="+mj-cs"/>
              </a:rPr>
              <a:t>Workbook</a:t>
            </a:r>
            <a:br>
              <a:rPr lang="en-US" sz="4000" dirty="0">
                <a:ea typeface="+mj-ea"/>
                <a:cs typeface="+mj-cs"/>
              </a:rPr>
            </a:br>
            <a:br>
              <a:rPr lang="en-US" sz="4000" dirty="0">
                <a:ea typeface="+mj-ea"/>
                <a:cs typeface="+mj-cs"/>
              </a:rPr>
            </a:br>
            <a:r>
              <a:rPr lang="en-US" sz="4000" dirty="0">
                <a:ea typeface="+mj-ea"/>
                <a:cs typeface="+mj-cs"/>
              </a:rPr>
              <a:t>February 19, 2021</a:t>
            </a:r>
            <a:br>
              <a:rPr lang="en-US" sz="4000" dirty="0">
                <a:ea typeface="+mj-ea"/>
                <a:cs typeface="+mj-cs"/>
              </a:rPr>
            </a:br>
            <a:endParaRPr lang="en-US" sz="4000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0880" y="6463728"/>
            <a:ext cx="91440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</a:rPr>
              <a:t>2007 McGraw-Hill Companies, Inc., McGraw-Hill/Irwin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4120" y="6296268"/>
            <a:ext cx="2133600" cy="365125"/>
          </a:xfrm>
        </p:spPr>
        <p:txBody>
          <a:bodyPr/>
          <a:lstStyle/>
          <a:p>
            <a:fld id="{80381900-F3E5-40D4-89BC-FF1583F6E20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08" y="288749"/>
            <a:ext cx="9052092" cy="1143000"/>
          </a:xfrm>
        </p:spPr>
        <p:txBody>
          <a:bodyPr/>
          <a:lstStyle/>
          <a:p>
            <a:r>
              <a:rPr lang="en-US" sz="2800" dirty="0"/>
              <a:t>Watch the closing minutes of these TED talks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865" y="1525861"/>
            <a:ext cx="837893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a typeface="MS PGothic" panose="020B0600070205080204" pitchFamily="34" charset="-128"/>
                <a:cs typeface="ＭＳ Ｐゴシック" charset="0"/>
              </a:rPr>
              <a:t>Watch 8:50 to 10 minutes </a:t>
            </a: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3"/>
              </a:rPr>
              <a:t>https://www.youtube.com/watch?v=rDiGYuQicpA</a:t>
            </a:r>
            <a:br>
              <a:rPr lang="en-US" sz="1600" dirty="0"/>
            </a:br>
            <a:r>
              <a:rPr lang="en-US" sz="1600" dirty="0"/>
              <a:t>(Averting the climate crisis)</a:t>
            </a:r>
            <a:br>
              <a:rPr lang="en-US" sz="1600" dirty="0"/>
            </a:br>
            <a:endParaRPr lang="en-US" sz="1600" dirty="0"/>
          </a:p>
          <a:p>
            <a:pPr marL="0" lvl="1" defTabSz="912813">
              <a:buClr>
                <a:srgbClr val="800000"/>
              </a:buClr>
              <a:buSzPct val="100000"/>
              <a:defRPr/>
            </a:pPr>
            <a:r>
              <a:rPr lang="en-US" sz="1600" b="1" dirty="0">
                <a:ea typeface="MS PGothic" panose="020B0600070205080204" pitchFamily="34" charset="-128"/>
                <a:cs typeface="ＭＳ Ｐゴシック" charset="0"/>
              </a:rPr>
              <a:t>Watch 16:30 to end</a:t>
            </a:r>
            <a:endParaRPr lang="en-US" sz="1600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4"/>
              </a:rPr>
              <a:t>https://www.youtube.com/watch?v=c0KYU2j0TM4</a:t>
            </a:r>
            <a:r>
              <a:rPr lang="en-US" sz="1600" dirty="0"/>
              <a:t>  </a:t>
            </a:r>
            <a:br>
              <a:rPr lang="en-US" sz="1600" dirty="0"/>
            </a:br>
            <a:r>
              <a:rPr lang="en-US" sz="1600" dirty="0"/>
              <a:t>(The power of introverts)</a:t>
            </a: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dirty="0"/>
          </a:p>
          <a:p>
            <a:pPr marL="0" lvl="1" defTabSz="912813">
              <a:buClr>
                <a:srgbClr val="800000"/>
              </a:buClr>
              <a:buSzPct val="100000"/>
              <a:defRPr/>
            </a:pPr>
            <a:r>
              <a:rPr lang="en-US" sz="1600" b="1" dirty="0">
                <a:cs typeface="ＭＳ Ｐゴシック" charset="0"/>
              </a:rPr>
              <a:t>Watch 13:30 to 16:15 </a:t>
            </a:r>
            <a:r>
              <a:rPr lang="en-US" sz="1600" b="1" dirty="0"/>
              <a:t>minutes</a:t>
            </a:r>
            <a:endParaRPr lang="en-US" sz="1600" dirty="0">
              <a:hlinkClick r:id="rId5"/>
            </a:endParaRP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5"/>
              </a:rPr>
              <a:t>https://www.youtube.com/watch?v=Sm5xF-UYgdg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(How not to be ignorant about the world)</a:t>
            </a: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dirty="0"/>
          </a:p>
          <a:p>
            <a:pPr marL="0" lvl="1" defTabSz="912813">
              <a:buClr>
                <a:srgbClr val="800000"/>
              </a:buClr>
              <a:buSzPct val="100000"/>
              <a:defRPr/>
            </a:pPr>
            <a:endParaRPr lang="en-US" sz="1600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b="1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b="1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b="1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75222671"/>
      </p:ext>
    </p:extLst>
  </p:cSld>
  <p:clrMapOvr>
    <a:masterClrMapping/>
  </p:clrMapOvr>
  <p:transition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0880" y="6463728"/>
            <a:ext cx="91440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</a:rPr>
              <a:t>2007 McGraw-Hill Companies, Inc., McGraw-Hill/Irwin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4120" y="6296268"/>
            <a:ext cx="2133600" cy="365125"/>
          </a:xfrm>
        </p:spPr>
        <p:txBody>
          <a:bodyPr/>
          <a:lstStyle/>
          <a:p>
            <a:fld id="{80381900-F3E5-40D4-89BC-FF1583F6E20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80" y="284268"/>
            <a:ext cx="9052092" cy="1143000"/>
          </a:xfrm>
        </p:spPr>
        <p:txBody>
          <a:bodyPr/>
          <a:lstStyle/>
          <a:p>
            <a:r>
              <a:rPr lang="en-US" sz="2800" dirty="0"/>
              <a:t>What happens at the end of a TED talk?</a:t>
            </a:r>
          </a:p>
        </p:txBody>
      </p:sp>
      <p:sp>
        <p:nvSpPr>
          <p:cNvPr id="7" name="AutoShape 4"/>
          <p:cNvSpPr txBox="1">
            <a:spLocks noChangeArrowheads="1"/>
          </p:cNvSpPr>
          <p:nvPr/>
        </p:nvSpPr>
        <p:spPr bwMode="auto">
          <a:xfrm>
            <a:off x="889000" y="1854199"/>
            <a:ext cx="7264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2000" dirty="0"/>
              <a:t>1. </a:t>
            </a:r>
            <a:r>
              <a:rPr lang="en-US" altLang="en-US" sz="2000"/>
              <a:t>Summarize 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2.</a:t>
            </a:r>
          </a:p>
          <a:p>
            <a:endParaRPr lang="en-US" altLang="en-US" sz="2000" dirty="0"/>
          </a:p>
          <a:p>
            <a:r>
              <a:rPr lang="en-US" altLang="en-US" sz="2000" dirty="0"/>
              <a:t>3.</a:t>
            </a:r>
          </a:p>
          <a:p>
            <a:endParaRPr lang="en-US" altLang="en-US" sz="2000" dirty="0"/>
          </a:p>
          <a:p>
            <a:r>
              <a:rPr lang="en-US" altLang="en-US" sz="2000" dirty="0"/>
              <a:t>4.</a:t>
            </a:r>
          </a:p>
          <a:p>
            <a:endParaRPr lang="en-US" altLang="en-US" sz="2000" dirty="0"/>
          </a:p>
          <a:p>
            <a:r>
              <a:rPr lang="en-US" altLang="en-US" sz="2000" dirty="0"/>
              <a:t>5.  </a:t>
            </a:r>
          </a:p>
        </p:txBody>
      </p:sp>
    </p:spTree>
    <p:extLst>
      <p:ext uri="{BB962C8B-B14F-4D97-AF65-F5344CB8AC3E}">
        <p14:creationId xmlns:p14="http://schemas.microsoft.com/office/powerpoint/2010/main" val="1298089896"/>
      </p:ext>
    </p:extLst>
  </p:cSld>
  <p:clrMapOvr>
    <a:masterClrMapping/>
  </p:clrMapOvr>
  <p:transition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18" y="0"/>
            <a:ext cx="913938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12" y="0"/>
            <a:ext cx="768698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68037" y="279400"/>
            <a:ext cx="1816100" cy="657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29547" y="0"/>
            <a:ext cx="175955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3216D-102E-9F44-B57B-BD48D3A5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6" y="273050"/>
            <a:ext cx="3008313" cy="1162050"/>
          </a:xfrm>
        </p:spPr>
        <p:txBody>
          <a:bodyPr/>
          <a:lstStyle/>
          <a:p>
            <a:r>
              <a:rPr lang="en-US" dirty="0"/>
              <a:t>Match the emotion to the face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333014-4A07-D64E-BED1-4B68F606A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86" y="1104900"/>
            <a:ext cx="3008313" cy="4691063"/>
          </a:xfrm>
        </p:spPr>
        <p:txBody>
          <a:bodyPr/>
          <a:lstStyle/>
          <a:p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Anger - 2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Fear – 7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Disgust – 5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Surprise – 6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Contempt - 3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Sadness - 1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Happiness - 4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D64D4-A4BA-5949-BCD9-79173A830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2" t="4197" r="47949" b="4756"/>
          <a:stretch/>
        </p:blipFill>
        <p:spPr>
          <a:xfrm>
            <a:off x="5000133" y="2319712"/>
            <a:ext cx="1834804" cy="22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2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4"/>
          <p:cNvSpPr>
            <a:spLocks noGrp="1" noChangeArrowheads="1"/>
          </p:cNvSpPr>
          <p:nvPr>
            <p:ph type="title"/>
          </p:nvPr>
        </p:nvSpPr>
        <p:spPr>
          <a:xfrm>
            <a:off x="-24294" y="223557"/>
            <a:ext cx="9284374" cy="1143000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2800" dirty="0"/>
              <a:t>Talk about a passion in groups of 3</a:t>
            </a:r>
            <a:endParaRPr lang="en-US" altLang="en-US" sz="28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843106" y="1667638"/>
            <a:ext cx="41611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285750" indent="-285750">
              <a:buFont typeface="Wingdings" charset="2"/>
              <a:buChar char="§"/>
            </a:pPr>
            <a:r>
              <a:rPr lang="en-US" sz="2000" b="1" dirty="0"/>
              <a:t>One person speaks about their passion for 3 minutes</a:t>
            </a:r>
          </a:p>
          <a:p>
            <a:pPr marL="285750" indent="-285750">
              <a:buFont typeface="Wingdings" charset="2"/>
              <a:buChar char="§"/>
            </a:pPr>
            <a:endParaRPr lang="en-US" sz="2000" b="1" dirty="0"/>
          </a:p>
          <a:p>
            <a:pPr marL="285750" indent="-285750">
              <a:buFont typeface="Wingdings" charset="2"/>
              <a:buChar char="§"/>
            </a:pPr>
            <a:r>
              <a:rPr lang="en-US" sz="2000" b="1" dirty="0"/>
              <a:t>One person listens and asks questions to encourage speaking</a:t>
            </a:r>
          </a:p>
          <a:p>
            <a:pPr marL="285750" indent="-285750">
              <a:buFont typeface="Wingdings" charset="2"/>
              <a:buChar char="§"/>
            </a:pPr>
            <a:endParaRPr lang="en-US" sz="2000" b="1" dirty="0"/>
          </a:p>
          <a:p>
            <a:pPr marL="285750" indent="-285750">
              <a:buFont typeface="Wingdings" charset="2"/>
              <a:buChar char="§"/>
            </a:pPr>
            <a:r>
              <a:rPr lang="en-US" sz="2000" b="1" dirty="0"/>
              <a:t>One person observes</a:t>
            </a:r>
          </a:p>
          <a:p>
            <a:pPr marL="285750" indent="-285750">
              <a:buFont typeface="Wingdings" charset="2"/>
              <a:buChar char="§"/>
            </a:pPr>
            <a:endParaRPr lang="en-US" sz="2000" b="1" dirty="0"/>
          </a:p>
          <a:p>
            <a:pPr marL="285750" indent="-285750">
              <a:buFont typeface="Wingdings" charset="2"/>
              <a:buChar char="§"/>
            </a:pPr>
            <a:r>
              <a:rPr lang="en-US" sz="2000" b="1" dirty="0"/>
              <a:t>Rotate roles</a:t>
            </a:r>
            <a:endParaRPr lang="en-US" sz="2000" dirty="0"/>
          </a:p>
        </p:txBody>
      </p:sp>
      <p:pic>
        <p:nvPicPr>
          <p:cNvPr id="5" name="Picture 4" descr="Screen Shot 2020-09-16 at 7.31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" y="1816100"/>
            <a:ext cx="45568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6748"/>
      </p:ext>
    </p:extLst>
  </p:cSld>
  <p:clrMapOvr>
    <a:masterClrMapping/>
  </p:clrMapOvr>
  <p:transition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4"/>
          <p:cNvSpPr>
            <a:spLocks noGrp="1" noChangeArrowheads="1"/>
          </p:cNvSpPr>
          <p:nvPr>
            <p:ph type="title"/>
          </p:nvPr>
        </p:nvSpPr>
        <p:spPr>
          <a:xfrm>
            <a:off x="-62394" y="223557"/>
            <a:ext cx="9284374" cy="1143000"/>
          </a:xfrm>
        </p:spPr>
        <p:txBody>
          <a:bodyPr/>
          <a:lstStyle/>
          <a:p>
            <a:r>
              <a:rPr lang="en-US" altLang="en-US" dirty="0"/>
              <a:t> </a:t>
            </a:r>
            <a:endParaRPr lang="en-US" altLang="en-US" b="0" dirty="0"/>
          </a:p>
        </p:txBody>
      </p:sp>
      <p:sp>
        <p:nvSpPr>
          <p:cNvPr id="5" name="AutoShape 4"/>
          <p:cNvSpPr txBox="1">
            <a:spLocks noChangeArrowheads="1"/>
          </p:cNvSpPr>
          <p:nvPr/>
        </p:nvSpPr>
        <p:spPr bwMode="auto">
          <a:xfrm>
            <a:off x="121105" y="604556"/>
            <a:ext cx="8921295" cy="141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2800" dirty="0"/>
              <a:t>List 5 ways to optimize your body language, considering face, voice, and body</a:t>
            </a:r>
          </a:p>
        </p:txBody>
      </p:sp>
      <p:sp>
        <p:nvSpPr>
          <p:cNvPr id="7" name="AutoShape 4"/>
          <p:cNvSpPr txBox="1">
            <a:spLocks noChangeArrowheads="1"/>
          </p:cNvSpPr>
          <p:nvPr/>
        </p:nvSpPr>
        <p:spPr bwMode="auto">
          <a:xfrm>
            <a:off x="889000" y="2019300"/>
            <a:ext cx="7264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2000" dirty="0"/>
              <a:t>1. Hands behind the back </a:t>
            </a:r>
          </a:p>
          <a:p>
            <a:endParaRPr lang="en-US" altLang="en-US" sz="2000" dirty="0"/>
          </a:p>
          <a:p>
            <a:r>
              <a:rPr lang="en-US" altLang="en-US" sz="2000" dirty="0"/>
              <a:t>2. Elbow pop</a:t>
            </a:r>
          </a:p>
          <a:p>
            <a:endParaRPr lang="en-US" altLang="en-US" sz="2000" dirty="0"/>
          </a:p>
          <a:p>
            <a:r>
              <a:rPr lang="en-US" altLang="en-US" sz="2000" dirty="0"/>
              <a:t>3. Explode the steeple</a:t>
            </a:r>
          </a:p>
          <a:p>
            <a:endParaRPr lang="en-US" altLang="en-US" sz="2000" dirty="0"/>
          </a:p>
          <a:p>
            <a:r>
              <a:rPr lang="en-US" altLang="en-US" sz="2000" dirty="0"/>
              <a:t>4. Hand on your chin </a:t>
            </a:r>
          </a:p>
          <a:p>
            <a:endParaRPr lang="en-US" altLang="en-US" sz="2000" dirty="0"/>
          </a:p>
          <a:p>
            <a:r>
              <a:rPr lang="en-US" altLang="en-US" sz="2000" dirty="0"/>
              <a:t>5.  Do not cross legs with the leg in front of the person closed </a:t>
            </a:r>
          </a:p>
        </p:txBody>
      </p:sp>
    </p:spTree>
    <p:extLst>
      <p:ext uri="{BB962C8B-B14F-4D97-AF65-F5344CB8AC3E}">
        <p14:creationId xmlns:p14="http://schemas.microsoft.com/office/powerpoint/2010/main" val="3236454072"/>
      </p:ext>
    </p:extLst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4"/>
          <p:cNvSpPr>
            <a:spLocks noGrp="1" noChangeArrowheads="1"/>
          </p:cNvSpPr>
          <p:nvPr>
            <p:ph type="title"/>
          </p:nvPr>
        </p:nvSpPr>
        <p:spPr>
          <a:xfrm>
            <a:off x="-62394" y="223557"/>
            <a:ext cx="9284374" cy="1143000"/>
          </a:xfrm>
        </p:spPr>
        <p:txBody>
          <a:bodyPr/>
          <a:lstStyle/>
          <a:p>
            <a:r>
              <a:rPr lang="en-US" altLang="en-US" dirty="0"/>
              <a:t> </a:t>
            </a:r>
            <a:endParaRPr lang="en-US" altLang="en-US" b="0" dirty="0"/>
          </a:p>
        </p:txBody>
      </p:sp>
      <p:sp>
        <p:nvSpPr>
          <p:cNvPr id="5" name="AutoShape 4"/>
          <p:cNvSpPr txBox="1">
            <a:spLocks noChangeArrowheads="1"/>
          </p:cNvSpPr>
          <p:nvPr/>
        </p:nvSpPr>
        <p:spPr bwMode="auto">
          <a:xfrm>
            <a:off x="43125" y="375956"/>
            <a:ext cx="9100875" cy="141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2800" dirty="0"/>
              <a:t>What are 5 ways to optimize your leadership or executive presence (i.e., your likability and warmth)?</a:t>
            </a:r>
          </a:p>
        </p:txBody>
      </p:sp>
      <p:sp>
        <p:nvSpPr>
          <p:cNvPr id="7" name="AutoShape 4"/>
          <p:cNvSpPr txBox="1">
            <a:spLocks noChangeArrowheads="1"/>
          </p:cNvSpPr>
          <p:nvPr/>
        </p:nvSpPr>
        <p:spPr bwMode="auto">
          <a:xfrm>
            <a:off x="889000" y="1854199"/>
            <a:ext cx="7264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2000" dirty="0"/>
              <a:t>1. Pay attention</a:t>
            </a:r>
          </a:p>
          <a:p>
            <a:endParaRPr lang="en-US" altLang="en-US" sz="2000" dirty="0"/>
          </a:p>
          <a:p>
            <a:r>
              <a:rPr lang="en-US" altLang="en-US" sz="2000" dirty="0"/>
              <a:t>2. Be curious</a:t>
            </a:r>
          </a:p>
          <a:p>
            <a:endParaRPr lang="en-US" altLang="en-US" sz="2000" dirty="0"/>
          </a:p>
          <a:p>
            <a:r>
              <a:rPr lang="en-US" altLang="en-US" sz="2000" dirty="0"/>
              <a:t>3. Put your cell phone away</a:t>
            </a:r>
          </a:p>
          <a:p>
            <a:endParaRPr lang="en-US" altLang="en-US" sz="2000" dirty="0"/>
          </a:p>
          <a:p>
            <a:r>
              <a:rPr lang="en-US" altLang="en-US" sz="2000" dirty="0"/>
              <a:t>4. Have casual conversations </a:t>
            </a:r>
          </a:p>
          <a:p>
            <a:endParaRPr lang="en-US" altLang="en-US" sz="2000" dirty="0"/>
          </a:p>
          <a:p>
            <a:r>
              <a:rPr lang="en-US" altLang="en-US" sz="2000" dirty="0"/>
              <a:t>5.  Ask genuine questions </a:t>
            </a:r>
          </a:p>
        </p:txBody>
      </p:sp>
    </p:spTree>
    <p:extLst>
      <p:ext uri="{BB962C8B-B14F-4D97-AF65-F5344CB8AC3E}">
        <p14:creationId xmlns:p14="http://schemas.microsoft.com/office/powerpoint/2010/main" val="2676509295"/>
      </p:ext>
    </p:extLst>
  </p:cSld>
  <p:clrMapOvr>
    <a:masterClrMapping/>
  </p:clrMapOvr>
  <p:transition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0880" y="6463728"/>
            <a:ext cx="91440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</a:rPr>
              <a:t>2007 McGraw-Hill Companies, Inc., McGraw-Hill/Irwin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4120" y="6296268"/>
            <a:ext cx="2133600" cy="365125"/>
          </a:xfrm>
        </p:spPr>
        <p:txBody>
          <a:bodyPr/>
          <a:lstStyle/>
          <a:p>
            <a:fld id="{80381900-F3E5-40D4-89BC-FF1583F6E20F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08" y="284268"/>
            <a:ext cx="9052092" cy="1143000"/>
          </a:xfrm>
        </p:spPr>
        <p:txBody>
          <a:bodyPr/>
          <a:lstStyle/>
          <a:p>
            <a:r>
              <a:rPr lang="en-US" sz="2800" dirty="0"/>
              <a:t>Watch the first minutes of these TED talks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865" y="1211368"/>
            <a:ext cx="8378935" cy="55092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defTabSz="912813">
              <a:buClr>
                <a:srgbClr val="800000"/>
              </a:buClr>
              <a:buSzPct val="100000"/>
              <a:defRPr/>
            </a:pPr>
            <a:r>
              <a:rPr lang="en-US" sz="1600" b="1" dirty="0"/>
              <a:t>Watch minutes 0 to 2:00 minutes of one talk</a:t>
            </a:r>
          </a:p>
          <a:p>
            <a:pPr marL="0" lvl="1" defTabSz="912813">
              <a:buClr>
                <a:srgbClr val="800000"/>
              </a:buClr>
              <a:buSzPct val="100000"/>
              <a:defRPr/>
            </a:pPr>
            <a:endParaRPr lang="en-US" sz="1600" b="1" dirty="0">
              <a:hlinkClick r:id="rId3"/>
            </a:endParaRP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4"/>
              </a:rPr>
              <a:t>https://www.youtube.com/watch?v=nh94kK05l-M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(Data is boring, people are interesting)</a:t>
            </a:r>
            <a:br>
              <a:rPr lang="en-US" sz="1600" dirty="0"/>
            </a:br>
            <a:endParaRPr lang="en-US" sz="1600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3"/>
              </a:rPr>
              <a:t>https://www.youtube.com/watch?v=c0KYU2j0TM4</a:t>
            </a:r>
            <a:r>
              <a:rPr lang="en-US" sz="1600" dirty="0"/>
              <a:t>  </a:t>
            </a:r>
            <a:br>
              <a:rPr lang="en-US" sz="1600" dirty="0"/>
            </a:br>
            <a:r>
              <a:rPr lang="en-US" sz="1600" dirty="0"/>
              <a:t>(The power of introverts)</a:t>
            </a: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5"/>
              </a:rPr>
              <a:t>https://www.youtube.com/watch?v=Sm5xF-UYgdg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(How not to be ignorant about the world)</a:t>
            </a: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6"/>
              </a:rPr>
              <a:t>https://www.ted.com/talks/amy_cuddy_your_body_language_may_shape_who_you_are?language=en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7"/>
              </a:rPr>
              <a:t>https://www.youtube.com/watch?v=Ks-_Mh1QhMc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(Your body language may shape who you are)</a:t>
            </a: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8"/>
              </a:rPr>
              <a:t>https://www.youtube.com/watch?v=plU-QpcEswo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(Using your voice is a political choice)</a:t>
            </a: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9"/>
              </a:rPr>
              <a:t>https://www.ted.com/talks/kio_stark_why_you_should_talk_to_strangers?language=en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(Why you should talk to strangers)</a:t>
            </a:r>
          </a:p>
          <a:p>
            <a:pPr marL="0" lvl="1" defTabSz="912813">
              <a:buClr>
                <a:srgbClr val="800000"/>
              </a:buClr>
              <a:buSzPct val="100000"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3126945"/>
      </p:ext>
    </p:extLst>
  </p:cSld>
  <p:clrMapOvr>
    <a:masterClrMapping/>
  </p:clrMapOvr>
  <p:transition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0880" y="6463728"/>
            <a:ext cx="91440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</a:rPr>
              <a:t>2007 McGraw-Hill Companies, Inc., McGraw-Hill/Irwin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4120" y="6296268"/>
            <a:ext cx="2133600" cy="365125"/>
          </a:xfrm>
        </p:spPr>
        <p:txBody>
          <a:bodyPr/>
          <a:lstStyle/>
          <a:p>
            <a:fld id="{80381900-F3E5-40D4-89BC-FF1583F6E20F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80" y="284268"/>
            <a:ext cx="9052092" cy="1143000"/>
          </a:xfrm>
        </p:spPr>
        <p:txBody>
          <a:bodyPr/>
          <a:lstStyle/>
          <a:p>
            <a:r>
              <a:rPr lang="en-US" sz="2800" dirty="0"/>
              <a:t>What are ways to begin a TED talk? </a:t>
            </a:r>
          </a:p>
        </p:txBody>
      </p:sp>
      <p:sp>
        <p:nvSpPr>
          <p:cNvPr id="7" name="AutoShape 4"/>
          <p:cNvSpPr txBox="1">
            <a:spLocks noChangeArrowheads="1"/>
          </p:cNvSpPr>
          <p:nvPr/>
        </p:nvSpPr>
        <p:spPr bwMode="auto">
          <a:xfrm>
            <a:off x="889000" y="1854199"/>
            <a:ext cx="7264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2000" dirty="0"/>
              <a:t>1. Story</a:t>
            </a:r>
          </a:p>
          <a:p>
            <a:endParaRPr lang="en-US" altLang="en-US" sz="2000" dirty="0"/>
          </a:p>
          <a:p>
            <a:r>
              <a:rPr lang="en-US" altLang="en-US" sz="2000" dirty="0"/>
              <a:t>2. Ask the audience to vote</a:t>
            </a:r>
          </a:p>
          <a:p>
            <a:endParaRPr lang="en-US" altLang="en-US" sz="2000" dirty="0"/>
          </a:p>
          <a:p>
            <a:r>
              <a:rPr lang="en-US" altLang="en-US" sz="2000" dirty="0"/>
              <a:t>3.</a:t>
            </a:r>
          </a:p>
          <a:p>
            <a:endParaRPr lang="en-US" altLang="en-US" sz="2000" dirty="0"/>
          </a:p>
          <a:p>
            <a:r>
              <a:rPr lang="en-US" altLang="en-US" sz="2000" dirty="0"/>
              <a:t>4.</a:t>
            </a:r>
          </a:p>
          <a:p>
            <a:endParaRPr lang="en-US" altLang="en-US" sz="2000" dirty="0"/>
          </a:p>
          <a:p>
            <a:r>
              <a:rPr lang="en-US" altLang="en-US" sz="2000" dirty="0"/>
              <a:t>5.  </a:t>
            </a:r>
          </a:p>
        </p:txBody>
      </p:sp>
    </p:spTree>
    <p:extLst>
      <p:ext uri="{BB962C8B-B14F-4D97-AF65-F5344CB8AC3E}">
        <p14:creationId xmlns:p14="http://schemas.microsoft.com/office/powerpoint/2010/main" val="88744478"/>
      </p:ext>
    </p:extLst>
  </p:cSld>
  <p:clrMapOvr>
    <a:masterClrMapping/>
  </p:clrMapOvr>
  <p:transition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0880" y="6463728"/>
            <a:ext cx="91440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</a:rPr>
              <a:t>2007 McGraw-Hill Companies, Inc., McGraw-Hill/Irwin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4120" y="6296268"/>
            <a:ext cx="2133600" cy="365125"/>
          </a:xfrm>
        </p:spPr>
        <p:txBody>
          <a:bodyPr/>
          <a:lstStyle/>
          <a:p>
            <a:fld id="{80381900-F3E5-40D4-89BC-FF1583F6E20F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08" y="288749"/>
            <a:ext cx="9052092" cy="1143000"/>
          </a:xfrm>
        </p:spPr>
        <p:txBody>
          <a:bodyPr/>
          <a:lstStyle/>
          <a:p>
            <a:r>
              <a:rPr lang="en-US" sz="2800" dirty="0"/>
              <a:t>Watch the middle minutes of these TED talks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865" y="1525861"/>
            <a:ext cx="837893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912813">
              <a:buClr>
                <a:srgbClr val="800000"/>
              </a:buClr>
              <a:buSzPct val="100000"/>
              <a:defRPr/>
            </a:pPr>
            <a:r>
              <a:rPr lang="en-US" sz="1600" b="1" dirty="0"/>
              <a:t>Watch </a:t>
            </a:r>
            <a:r>
              <a:rPr lang="en-US" sz="1600" b="1" dirty="0">
                <a:ea typeface="MS PGothic" panose="020B0600070205080204" pitchFamily="34" charset="-128"/>
                <a:cs typeface="ＭＳ Ｐゴシック" charset="0"/>
              </a:rPr>
              <a:t>6:00 to 7:15 minutes</a:t>
            </a:r>
            <a:endParaRPr lang="en-US" sz="1600" b="1" dirty="0">
              <a:hlinkClick r:id="rId3"/>
            </a:endParaRP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4"/>
              </a:rPr>
              <a:t>https://www.youtube.com/watch?v=rDiGYuQicpA</a:t>
            </a:r>
            <a:br>
              <a:rPr lang="en-US" sz="1600" dirty="0"/>
            </a:br>
            <a:r>
              <a:rPr lang="en-US" sz="1600" dirty="0"/>
              <a:t>(Averting the climate crisis)</a:t>
            </a:r>
            <a:endParaRPr lang="en-US" sz="1600" b="1" dirty="0">
              <a:hlinkClick r:id="rId5"/>
            </a:endParaRPr>
          </a:p>
          <a:p>
            <a:pPr marL="0" lvl="1" defTabSz="912813">
              <a:buClr>
                <a:srgbClr val="800000"/>
              </a:buClr>
              <a:buSzPct val="100000"/>
              <a:defRPr/>
            </a:pPr>
            <a:endParaRPr lang="en-US" sz="1600" dirty="0"/>
          </a:p>
          <a:p>
            <a:pPr marL="0" lvl="1" defTabSz="912813">
              <a:buClr>
                <a:srgbClr val="800000"/>
              </a:buClr>
              <a:buSzPct val="100000"/>
              <a:defRPr/>
            </a:pPr>
            <a:r>
              <a:rPr lang="en-US" sz="1600" b="1" dirty="0">
                <a:ea typeface="MS PGothic" panose="020B0600070205080204" pitchFamily="34" charset="-128"/>
                <a:cs typeface="ＭＳ Ｐゴシック" charset="0"/>
              </a:rPr>
              <a:t>Watch 6:45 to 9:30 minutes</a:t>
            </a:r>
            <a:endParaRPr lang="en-US" sz="1600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3"/>
              </a:rPr>
              <a:t>https://www.youtube.com/watch?v=c0KYU2j0TM4</a:t>
            </a:r>
            <a:r>
              <a:rPr lang="en-US" sz="1600" dirty="0"/>
              <a:t>  </a:t>
            </a:r>
            <a:br>
              <a:rPr lang="en-US" sz="1600" dirty="0"/>
            </a:br>
            <a:r>
              <a:rPr lang="en-US" sz="1600" dirty="0"/>
              <a:t>(The power of introverts)</a:t>
            </a: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dirty="0"/>
          </a:p>
          <a:p>
            <a:pPr marL="0" lvl="1" defTabSz="912813">
              <a:buClr>
                <a:srgbClr val="800000"/>
              </a:buClr>
              <a:buSzPct val="100000"/>
              <a:defRPr/>
            </a:pPr>
            <a:r>
              <a:rPr lang="en-US" sz="1600" b="1" dirty="0">
                <a:cs typeface="ＭＳ Ｐゴシック" charset="0"/>
              </a:rPr>
              <a:t>Watch 8:55 to 10:50 minutes</a:t>
            </a:r>
            <a:endParaRPr lang="en-US" sz="1600" b="1" dirty="0">
              <a:hlinkClick r:id="rId5"/>
            </a:endParaRPr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r>
              <a:rPr lang="en-US" sz="1600" dirty="0">
                <a:hlinkClick r:id="rId6"/>
              </a:rPr>
              <a:t>https://www.youtube.com/watch?v=Sm5xF-UYgdg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(How not to be ignorant about the world)</a:t>
            </a:r>
          </a:p>
          <a:p>
            <a:pPr marL="0" lvl="1" defTabSz="912813">
              <a:buClr>
                <a:srgbClr val="800000"/>
              </a:buClr>
              <a:buSzPct val="100000"/>
              <a:defRPr/>
            </a:pPr>
            <a:endParaRPr lang="en-US" sz="1600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b="1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b="1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b="1" dirty="0"/>
          </a:p>
          <a:p>
            <a:pPr marL="236538" lvl="1" indent="-236538" defTabSz="912813">
              <a:buClr>
                <a:srgbClr val="800000"/>
              </a:buClr>
              <a:buSzPct val="100000"/>
              <a:buFont typeface="Wingdings" charset="2"/>
              <a:buChar char="§"/>
              <a:defRPr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29307748"/>
      </p:ext>
    </p:extLst>
  </p:cSld>
  <p:clrMapOvr>
    <a:masterClrMapping/>
  </p:clrMapOvr>
  <p:transition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0880" y="6463728"/>
            <a:ext cx="91440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</a:rPr>
              <a:t>2007 McGraw-Hill Companies, Inc., McGraw-Hill/Irwin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4120" y="6296268"/>
            <a:ext cx="2133600" cy="365125"/>
          </a:xfrm>
        </p:spPr>
        <p:txBody>
          <a:bodyPr/>
          <a:lstStyle/>
          <a:p>
            <a:fld id="{80381900-F3E5-40D4-89BC-FF1583F6E20F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80" y="284268"/>
            <a:ext cx="9052092" cy="1143000"/>
          </a:xfrm>
        </p:spPr>
        <p:txBody>
          <a:bodyPr/>
          <a:lstStyle/>
          <a:p>
            <a:r>
              <a:rPr lang="en-US" sz="2800" dirty="0"/>
              <a:t>What happens in the middle of a TED talk?</a:t>
            </a:r>
          </a:p>
        </p:txBody>
      </p:sp>
      <p:sp>
        <p:nvSpPr>
          <p:cNvPr id="7" name="AutoShape 4"/>
          <p:cNvSpPr txBox="1">
            <a:spLocks noChangeArrowheads="1"/>
          </p:cNvSpPr>
          <p:nvPr/>
        </p:nvSpPr>
        <p:spPr bwMode="auto">
          <a:xfrm>
            <a:off x="889000" y="1854199"/>
            <a:ext cx="7264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2000" dirty="0"/>
              <a:t>1. Present data to prove a point</a:t>
            </a:r>
          </a:p>
          <a:p>
            <a:endParaRPr lang="en-US" altLang="en-US" sz="2000" dirty="0"/>
          </a:p>
          <a:p>
            <a:r>
              <a:rPr lang="en-US" altLang="en-US" sz="2000" dirty="0"/>
              <a:t>2.</a:t>
            </a:r>
          </a:p>
          <a:p>
            <a:endParaRPr lang="en-US" altLang="en-US" sz="2000" dirty="0"/>
          </a:p>
          <a:p>
            <a:r>
              <a:rPr lang="en-US" altLang="en-US" sz="2000" dirty="0"/>
              <a:t>3.</a:t>
            </a:r>
          </a:p>
          <a:p>
            <a:endParaRPr lang="en-US" altLang="en-US" sz="2000" dirty="0"/>
          </a:p>
          <a:p>
            <a:r>
              <a:rPr lang="en-US" altLang="en-US" sz="2000" dirty="0"/>
              <a:t>4.</a:t>
            </a:r>
          </a:p>
          <a:p>
            <a:endParaRPr lang="en-US" altLang="en-US" sz="2000" dirty="0"/>
          </a:p>
          <a:p>
            <a:r>
              <a:rPr lang="en-US" altLang="en-US" sz="2000" dirty="0"/>
              <a:t>5.  </a:t>
            </a:r>
          </a:p>
        </p:txBody>
      </p:sp>
    </p:spTree>
    <p:extLst>
      <p:ext uri="{BB962C8B-B14F-4D97-AF65-F5344CB8AC3E}">
        <p14:creationId xmlns:p14="http://schemas.microsoft.com/office/powerpoint/2010/main" val="2627552723"/>
      </p:ext>
    </p:extLst>
  </p:cSld>
  <p:clrMapOvr>
    <a:masterClrMapping/>
  </p:clrMapOvr>
  <p:transition>
    <p:cover dir="r"/>
  </p:transition>
</p:sld>
</file>

<file path=ppt/theme/theme1.xml><?xml version="1.0" encoding="utf-8"?>
<a:theme xmlns:a="http://schemas.openxmlformats.org/drawingml/2006/main" name="Questrom_Powerpoint_White">
  <a:themeElements>
    <a:clrScheme name="Custom 1">
      <a:dk1>
        <a:sysClr val="windowText" lastClr="000000"/>
      </a:dk1>
      <a:lt1>
        <a:sysClr val="window" lastClr="FFFFFF"/>
      </a:lt1>
      <a:dk2>
        <a:srgbClr val="A71930"/>
      </a:dk2>
      <a:lt2>
        <a:srgbClr val="52B191"/>
      </a:lt2>
      <a:accent1>
        <a:srgbClr val="009FDA"/>
      </a:accent1>
      <a:accent2>
        <a:srgbClr val="69BE28"/>
      </a:accent2>
      <a:accent3>
        <a:srgbClr val="BFB6AD"/>
      </a:accent3>
      <a:accent4>
        <a:srgbClr val="CA005D"/>
      </a:accent4>
      <a:accent5>
        <a:srgbClr val="FF7900"/>
      </a:accent5>
      <a:accent6>
        <a:srgbClr val="005293"/>
      </a:accent6>
      <a:hlink>
        <a:srgbClr val="009FDA"/>
      </a:hlink>
      <a:folHlink>
        <a:srgbClr val="CA005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</TotalTime>
  <Words>706</Words>
  <Application>Microsoft Macintosh PowerPoint</Application>
  <PresentationFormat>On-screen Show (4:3)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Wingdings</vt:lpstr>
      <vt:lpstr>Questrom_Powerpoint_White</vt:lpstr>
      <vt:lpstr>Name: Selma Sentissi   Management Communication Workbook  February 19, 2021 </vt:lpstr>
      <vt:lpstr>Match the emotion to the face</vt:lpstr>
      <vt:lpstr> Talk about a passion in groups of 3</vt:lpstr>
      <vt:lpstr> </vt:lpstr>
      <vt:lpstr> </vt:lpstr>
      <vt:lpstr>Watch the first minutes of these TED talks</vt:lpstr>
      <vt:lpstr>What are ways to begin a TED talk? </vt:lpstr>
      <vt:lpstr>Watch the middle minutes of these TED talks</vt:lpstr>
      <vt:lpstr>What happens in the middle of a TED talk?</vt:lpstr>
      <vt:lpstr>Watch the closing minutes of these TED talks</vt:lpstr>
      <vt:lpstr>What happens at the end of a TED talk?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Michelle Ehrenreich</dc:creator>
  <cp:keywords/>
  <dc:description/>
  <cp:lastModifiedBy>Selma Sentissi</cp:lastModifiedBy>
  <cp:revision>1141</cp:revision>
  <cp:lastPrinted>2020-02-09T21:39:51Z</cp:lastPrinted>
  <dcterms:created xsi:type="dcterms:W3CDTF">2013-09-19T18:54:01Z</dcterms:created>
  <dcterms:modified xsi:type="dcterms:W3CDTF">2021-02-19T17:20:12Z</dcterms:modified>
  <cp:category/>
</cp:coreProperties>
</file>