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96" r:id="rId3"/>
    <p:sldId id="279" r:id="rId4"/>
    <p:sldId id="280" r:id="rId5"/>
    <p:sldId id="288" r:id="rId6"/>
    <p:sldId id="295" r:id="rId7"/>
    <p:sldId id="304" r:id="rId8"/>
    <p:sldId id="305" r:id="rId9"/>
    <p:sldId id="301" r:id="rId10"/>
    <p:sldId id="302" r:id="rId11"/>
    <p:sldId id="294" r:id="rId12"/>
    <p:sldId id="299" r:id="rId13"/>
    <p:sldId id="293" r:id="rId14"/>
    <p:sldId id="291" r:id="rId15"/>
    <p:sldId id="292" r:id="rId16"/>
    <p:sldId id="297" r:id="rId17"/>
    <p:sldId id="298" r:id="rId18"/>
    <p:sldId id="300" r:id="rId19"/>
    <p:sldId id="271" r:id="rId20"/>
    <p:sldId id="263" r:id="rId21"/>
  </p:sldIdLst>
  <p:sldSz cx="12192000" cy="6858000"/>
  <p:notesSz cx="6858000" cy="1371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879D0-8940-4EDC-85E7-5BE98D99F4A2}" v="1016" dt="2019-09-27T03:24:28.269"/>
    <p1510:client id="{18497B3C-52DD-45BB-A68C-3CB3FE77681D}" v="167" dt="2019-10-10T20:57:47.297"/>
    <p1510:client id="{19AE5E64-6B83-45AE-8AEA-B0195514AF00}" v="843" dt="2019-11-08T13:23:48.798"/>
    <p1510:client id="{1C4C73BC-48BC-4E7F-B3C7-E7A84CAFF2FB}" v="127" dt="2019-10-11T14:37:05.587"/>
    <p1510:client id="{32A99EA7-25F9-4235-BCF8-143938EBCB06}" v="7" dt="2019-10-11T12:44:45.014"/>
    <p1510:client id="{620905DE-F01D-45BF-91F7-711277C6FCC2}" v="4" dt="2019-09-27T03:19:18.087"/>
    <p1510:client id="{67A678E1-798A-47BF-96E1-C7B3CA46D35A}" v="10" dt="2019-09-27T03:26:53.322"/>
    <p1510:client id="{67ED2CD2-7022-496C-94DF-CB11A5E9710B}" v="1" dt="2019-11-07T23:33:23.807"/>
    <p1510:client id="{6BBA7AF7-8F82-40B9-9932-01F5612FBF6B}" v="1" dt="2019-11-07T23:12:05.098"/>
    <p1510:client id="{7CCB0041-1B11-4860-8A08-D3933B703620}" v="45" dt="2019-10-10T21:17:25.569"/>
    <p1510:client id="{81BD0C77-A44D-4AE4-B449-E1F81BA54CF3}" v="42" dt="2019-09-26T22:02:51.528"/>
    <p1510:client id="{841B389E-C4F8-451F-AB61-834B65BE7A5F}" v="44" dt="2019-09-26T22:29:50.654"/>
    <p1510:client id="{8B8D1B87-D5D5-42F2-9178-6193E10ADCC9}" v="143" dt="2019-11-07T00:03:17.411"/>
    <p1510:client id="{8B91A998-90A5-42A1-8BE2-E39EE6B54A53}" v="216" dt="2019-10-11T01:41:12.613"/>
    <p1510:client id="{8BC95139-B796-4456-9984-80E7EFDF52B4}" v="35" dt="2019-09-26T19:45:34.873"/>
    <p1510:client id="{8D2BD633-887E-4DF1-B1C3-BDE580BDCD07}" v="1345" dt="2019-10-11T05:02:49.687"/>
    <p1510:client id="{8FFA9DB8-0B5B-4DD8-870D-AAA9CD57968C}" v="599" dt="2019-09-26T22:41:38.646"/>
    <p1510:client id="{903C6B63-81E5-427D-B0E3-4555BF3866B6}" v="21" dt="2019-10-11T03:31:26.951"/>
    <p1510:client id="{96144404-FCE5-41A8-92C1-174608E83349}" v="2" dt="2019-09-26T22:05:47.707"/>
    <p1510:client id="{A2293A4D-1290-41C0-81D3-3E3AE943E7F9}" v="88" dt="2019-10-11T14:35:42.343"/>
    <p1510:client id="{A2E8530C-F794-479F-BD14-C74FF0F1FA3C}" v="106" dt="2019-10-10T20:43:18.944"/>
    <p1510:client id="{A32BCFDC-9E8A-46B3-9888-2760E56C5BCD}" v="279" dt="2019-11-08T01:30:42.281"/>
    <p1510:client id="{A8ACF2B7-83A1-42B3-8D88-5E0ECDFE63FE}" v="167" dt="2019-11-08T13:38:01.268"/>
    <p1510:client id="{AC8EDF94-B581-473C-87BB-61688AAD1B78}" v="132" dt="2019-10-08T21:02:20.289"/>
    <p1510:client id="{B0675208-F9D5-448F-BCA9-61810B890AD7}" v="9" dt="2019-09-27T11:51:20.058"/>
    <p1510:client id="{B67BB0D2-D386-4B7B-B931-5C2334B9BE32}" v="58" dt="2019-10-11T02:25:05.979"/>
    <p1510:client id="{B9E8B3D4-BC84-4BCA-AC84-85450CB3F4B0}" v="103" dt="2019-10-11T14:18:02.007"/>
    <p1510:client id="{BBBFCA62-2E0D-4ED2-8660-070F301C02B1}" v="3135" dt="2019-10-10T22:38:41.762"/>
    <p1510:client id="{C7A4D587-AC49-4DB0-ABC0-9A2B026D8290}" v="1395" dt="2019-11-08T05:05:35.692"/>
    <p1510:client id="{C8987BEC-6978-47B9-A87C-4CD9EBE59AA2}" v="9" dt="2019-11-08T02:56:24.387"/>
    <p1510:client id="{CE0DD070-CF1A-4691-B5A9-3C08E90AFA73}" v="6" dt="2019-09-27T13:57:39.547"/>
    <p1510:client id="{CE310918-7FF8-4F3C-9A71-D49F6F4F6B3C}" v="19" dt="2019-10-11T04:06:44.393"/>
    <p1510:client id="{D7B823F8-4AD1-451F-9335-A6C19A9A02E0}" v="277" dt="2019-10-10T21:27:11.693"/>
    <p1510:client id="{DA28B9A5-6AEA-4252-A952-85C6B0992167}" v="455" dt="2019-09-26T19:02:43.795"/>
    <p1510:client id="{E3A20D8A-EC7E-4BDF-B12C-82EFEEE14852}" v="13" dt="2019-09-26T18:08:37.454"/>
    <p1510:client id="{F4858201-4438-4CEB-A5FD-EA3E7E3FE671}" v="1395" dt="2019-09-26T22:07:50.345"/>
    <p1510:client id="{F9366370-7E7A-4380-A0CE-1C79D4FABD4C}" v="11" dt="2019-10-10T23:49:10.955"/>
    <p1510:client id="{FC353E57-CD18-4043-8CA6-412040363053}" v="218" dt="2019-09-26T18:06:51.600"/>
    <p1510:client id="{FDB871E5-0E8F-42C8-BA50-69275148A7AD}" v="1" dt="2019-10-11T14:15:41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281A4-AF0D-43E8-93DF-2C1F7B2CEB93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8A729D1-A511-4696-8EF2-A5276B216AFE}">
      <dgm:prSet/>
      <dgm:spPr/>
      <dgm:t>
        <a:bodyPr/>
        <a:lstStyle/>
        <a:p>
          <a:pPr rtl="0"/>
          <a:r>
            <a:rPr lang="en-US"/>
            <a:t>1. </a:t>
          </a:r>
          <a:r>
            <a:rPr lang="en-US" b="0" i="0" u="none" strike="noStrike" cap="none" baseline="0" noProof="0">
              <a:latin typeface="Calibri Light"/>
              <a:cs typeface="Calibri Light"/>
            </a:rPr>
            <a:t>Spark's</a:t>
          </a:r>
          <a:r>
            <a:rPr lang="en-US">
              <a:latin typeface="Calibri Light" panose="020F0302020204030204"/>
            </a:rPr>
            <a:t> </a:t>
          </a:r>
          <a:r>
            <a:rPr lang="en-US" b="0" i="0" u="none" strike="noStrike" cap="none" baseline="0" noProof="0">
              <a:latin typeface="Calibri Light"/>
              <a:cs typeface="Calibri Light"/>
            </a:rPr>
            <a:t>Shuffle</a:t>
          </a:r>
          <a:r>
            <a:rPr lang="en-US">
              <a:latin typeface="Calibri Light" panose="020F0302020204030204"/>
            </a:rPr>
            <a:t> </a:t>
          </a:r>
          <a:r>
            <a:rPr lang="en-US" b="0" i="0" u="none" strike="noStrike" cap="none" baseline="0" noProof="0">
              <a:latin typeface="Calibri Light"/>
              <a:cs typeface="Calibri Light"/>
            </a:rPr>
            <a:t>Writer</a:t>
          </a:r>
          <a:endParaRPr lang="en-US"/>
        </a:p>
      </dgm:t>
    </dgm:pt>
    <dgm:pt modelId="{0EB2BFCA-99F2-4ACD-B926-B239E040DCBA}" type="parTrans" cxnId="{DB0D657C-CC62-45D6-BF33-732549027C5C}">
      <dgm:prSet/>
      <dgm:spPr/>
      <dgm:t>
        <a:bodyPr/>
        <a:lstStyle/>
        <a:p>
          <a:endParaRPr lang="en-US"/>
        </a:p>
      </dgm:t>
    </dgm:pt>
    <dgm:pt modelId="{0B65574C-25AB-4015-ACBE-9D6A8CCD9685}" type="sibTrans" cxnId="{DB0D657C-CC62-45D6-BF33-732549027C5C}">
      <dgm:prSet/>
      <dgm:spPr/>
      <dgm:t>
        <a:bodyPr/>
        <a:lstStyle/>
        <a:p>
          <a:endParaRPr lang="en-US"/>
        </a:p>
      </dgm:t>
    </dgm:pt>
    <dgm:pt modelId="{238C2AA8-B979-40C9-8F77-684A7D39EF3E}">
      <dgm:prSet/>
      <dgm:spPr/>
      <dgm:t>
        <a:bodyPr/>
        <a:lstStyle/>
        <a:p>
          <a:pPr rtl="0"/>
          <a:r>
            <a:rPr lang="en-US"/>
            <a:t>2. </a:t>
          </a:r>
          <a:r>
            <a:rPr lang="en-US">
              <a:latin typeface="Calibri Light" panose="020F0302020204030204"/>
            </a:rPr>
            <a:t>Problem with original Shuffle writer</a:t>
          </a:r>
          <a:endParaRPr lang="en-US"/>
        </a:p>
      </dgm:t>
    </dgm:pt>
    <dgm:pt modelId="{8C4CFCF8-CF44-4225-8631-658B16AC32EE}" type="parTrans" cxnId="{B25065F2-C570-4655-B44B-1FB220D436E0}">
      <dgm:prSet/>
      <dgm:spPr/>
      <dgm:t>
        <a:bodyPr/>
        <a:lstStyle/>
        <a:p>
          <a:endParaRPr lang="en-US"/>
        </a:p>
      </dgm:t>
    </dgm:pt>
    <dgm:pt modelId="{8B3C6FEB-2FF9-4985-9BAC-5E3E63386892}" type="sibTrans" cxnId="{B25065F2-C570-4655-B44B-1FB220D436E0}">
      <dgm:prSet/>
      <dgm:spPr/>
      <dgm:t>
        <a:bodyPr/>
        <a:lstStyle/>
        <a:p>
          <a:endParaRPr lang="en-US"/>
        </a:p>
      </dgm:t>
    </dgm:pt>
    <dgm:pt modelId="{B9CB9BBD-4C93-49BF-BF64-F1AA71BFA529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3. How riffle optimizes Spark's performance</a:t>
          </a:r>
        </a:p>
      </dgm:t>
    </dgm:pt>
    <dgm:pt modelId="{1E7B4FAF-F9E9-42C9-A212-7A3D8DC92EC6}" type="parTrans" cxnId="{8175C926-5BB6-49D5-9917-5AB5F0C76CF6}">
      <dgm:prSet/>
      <dgm:spPr/>
    </dgm:pt>
    <dgm:pt modelId="{516BA510-F6D8-4D66-A945-FB5913191DA3}" type="sibTrans" cxnId="{8175C926-5BB6-49D5-9917-5AB5F0C76CF6}">
      <dgm:prSet/>
      <dgm:spPr/>
    </dgm:pt>
    <dgm:pt modelId="{138619B8-8E6F-4E10-91C5-762674319181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4. Logical plan flow of the Spark</a:t>
          </a:r>
        </a:p>
      </dgm:t>
    </dgm:pt>
    <dgm:pt modelId="{EBEBBA0C-A84F-4CDA-B883-139BCBDBB158}" type="parTrans" cxnId="{A5E717AB-9CED-4199-A4F0-399B73C0D439}">
      <dgm:prSet/>
      <dgm:spPr/>
    </dgm:pt>
    <dgm:pt modelId="{B371A416-7CF6-4329-B55D-21D439DDB5E3}" type="sibTrans" cxnId="{A5E717AB-9CED-4199-A4F0-399B73C0D439}">
      <dgm:prSet/>
      <dgm:spPr/>
    </dgm:pt>
    <dgm:pt modelId="{0068C6CA-2209-4DCD-B629-3B5689FFD711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5. And we went in detail to see the flow of Spark's internal.</a:t>
          </a:r>
        </a:p>
      </dgm:t>
    </dgm:pt>
    <dgm:pt modelId="{0DAABA47-96A8-4AF4-A157-A3AC90EA46D4}" type="parTrans" cxnId="{9E81DE99-CBE3-4C1E-9A96-4F3FCCF5B88C}">
      <dgm:prSet/>
      <dgm:spPr/>
    </dgm:pt>
    <dgm:pt modelId="{5BDE827B-A118-44C7-952B-7FFE86BB8B72}" type="sibTrans" cxnId="{9E81DE99-CBE3-4C1E-9A96-4F3FCCF5B88C}">
      <dgm:prSet/>
      <dgm:spPr/>
    </dgm:pt>
    <dgm:pt modelId="{98EE0B23-0450-4FA0-9C55-2CF9C30139F8}" type="pres">
      <dgm:prSet presAssocID="{FA4281A4-AF0D-43E8-93DF-2C1F7B2CEB93}" presName="linear" presStyleCnt="0">
        <dgm:presLayoutVars>
          <dgm:animLvl val="lvl"/>
          <dgm:resizeHandles val="exact"/>
        </dgm:presLayoutVars>
      </dgm:prSet>
      <dgm:spPr/>
    </dgm:pt>
    <dgm:pt modelId="{D8908285-7B1E-49B7-A9D9-F42547C4EDB1}" type="pres">
      <dgm:prSet presAssocID="{68A729D1-A511-4696-8EF2-A5276B216AF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35FE53C-7AE9-4C30-BF40-653C458EC204}" type="pres">
      <dgm:prSet presAssocID="{0B65574C-25AB-4015-ACBE-9D6A8CCD9685}" presName="spacer" presStyleCnt="0"/>
      <dgm:spPr/>
    </dgm:pt>
    <dgm:pt modelId="{1DAC5467-96D5-4538-AEA0-E8FEE76BD575}" type="pres">
      <dgm:prSet presAssocID="{238C2AA8-B979-40C9-8F77-684A7D39EF3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5893A95-30A6-486A-B8E3-899E475F49C1}" type="pres">
      <dgm:prSet presAssocID="{8B3C6FEB-2FF9-4985-9BAC-5E3E63386892}" presName="spacer" presStyleCnt="0"/>
      <dgm:spPr/>
    </dgm:pt>
    <dgm:pt modelId="{CA2FD034-4F22-43E8-A58A-5B90817415C2}" type="pres">
      <dgm:prSet presAssocID="{B9CB9BBD-4C93-49BF-BF64-F1AA71BFA52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108F818-B33F-4A61-AF9A-054A89BD33CC}" type="pres">
      <dgm:prSet presAssocID="{516BA510-F6D8-4D66-A945-FB5913191DA3}" presName="spacer" presStyleCnt="0"/>
      <dgm:spPr/>
    </dgm:pt>
    <dgm:pt modelId="{8A0BC9EE-7A66-4127-B8AE-C157FF23B5AC}" type="pres">
      <dgm:prSet presAssocID="{138619B8-8E6F-4E10-91C5-76267431918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7217F35-7356-437F-82A7-50FED4C2489D}" type="pres">
      <dgm:prSet presAssocID="{B371A416-7CF6-4329-B55D-21D439DDB5E3}" presName="spacer" presStyleCnt="0"/>
      <dgm:spPr/>
    </dgm:pt>
    <dgm:pt modelId="{30C8EAC8-59B4-4C4C-8B4C-AE8B7BDC483C}" type="pres">
      <dgm:prSet presAssocID="{0068C6CA-2209-4DCD-B629-3B5689FFD71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175C926-5BB6-49D5-9917-5AB5F0C76CF6}" srcId="{FA4281A4-AF0D-43E8-93DF-2C1F7B2CEB93}" destId="{B9CB9BBD-4C93-49BF-BF64-F1AA71BFA529}" srcOrd="2" destOrd="0" parTransId="{1E7B4FAF-F9E9-42C9-A212-7A3D8DC92EC6}" sibTransId="{516BA510-F6D8-4D66-A945-FB5913191DA3}"/>
    <dgm:cxn modelId="{43C3F82A-46A9-44F3-BC07-2E92EE52A521}" type="presOf" srcId="{0068C6CA-2209-4DCD-B629-3B5689FFD711}" destId="{30C8EAC8-59B4-4C4C-8B4C-AE8B7BDC483C}" srcOrd="0" destOrd="0" presId="urn:microsoft.com/office/officeart/2005/8/layout/vList2"/>
    <dgm:cxn modelId="{BA86C831-4E65-4F75-BEF7-C7DD57C90B65}" type="presOf" srcId="{B9CB9BBD-4C93-49BF-BF64-F1AA71BFA529}" destId="{CA2FD034-4F22-43E8-A58A-5B90817415C2}" srcOrd="0" destOrd="0" presId="urn:microsoft.com/office/officeart/2005/8/layout/vList2"/>
    <dgm:cxn modelId="{37A11856-6C8F-4D25-8BA6-8E85C635DFC6}" type="presOf" srcId="{138619B8-8E6F-4E10-91C5-762674319181}" destId="{8A0BC9EE-7A66-4127-B8AE-C157FF23B5AC}" srcOrd="0" destOrd="0" presId="urn:microsoft.com/office/officeart/2005/8/layout/vList2"/>
    <dgm:cxn modelId="{DB0D657C-CC62-45D6-BF33-732549027C5C}" srcId="{FA4281A4-AF0D-43E8-93DF-2C1F7B2CEB93}" destId="{68A729D1-A511-4696-8EF2-A5276B216AFE}" srcOrd="0" destOrd="0" parTransId="{0EB2BFCA-99F2-4ACD-B926-B239E040DCBA}" sibTransId="{0B65574C-25AB-4015-ACBE-9D6A8CCD9685}"/>
    <dgm:cxn modelId="{9E81DE99-CBE3-4C1E-9A96-4F3FCCF5B88C}" srcId="{FA4281A4-AF0D-43E8-93DF-2C1F7B2CEB93}" destId="{0068C6CA-2209-4DCD-B629-3B5689FFD711}" srcOrd="4" destOrd="0" parTransId="{0DAABA47-96A8-4AF4-A157-A3AC90EA46D4}" sibTransId="{5BDE827B-A118-44C7-952B-7FFE86BB8B72}"/>
    <dgm:cxn modelId="{B6A513A1-9D2A-412C-8661-07DE4012F116}" type="presOf" srcId="{68A729D1-A511-4696-8EF2-A5276B216AFE}" destId="{D8908285-7B1E-49B7-A9D9-F42547C4EDB1}" srcOrd="0" destOrd="0" presId="urn:microsoft.com/office/officeart/2005/8/layout/vList2"/>
    <dgm:cxn modelId="{D3DCB3A4-398F-4720-AA53-984908B53E57}" type="presOf" srcId="{238C2AA8-B979-40C9-8F77-684A7D39EF3E}" destId="{1DAC5467-96D5-4538-AEA0-E8FEE76BD575}" srcOrd="0" destOrd="0" presId="urn:microsoft.com/office/officeart/2005/8/layout/vList2"/>
    <dgm:cxn modelId="{A5E717AB-9CED-4199-A4F0-399B73C0D439}" srcId="{FA4281A4-AF0D-43E8-93DF-2C1F7B2CEB93}" destId="{138619B8-8E6F-4E10-91C5-762674319181}" srcOrd="3" destOrd="0" parTransId="{EBEBBA0C-A84F-4CDA-B883-139BCBDBB158}" sibTransId="{B371A416-7CF6-4329-B55D-21D439DDB5E3}"/>
    <dgm:cxn modelId="{871865BD-0FEC-49D6-BF26-298450E67E85}" type="presOf" srcId="{FA4281A4-AF0D-43E8-93DF-2C1F7B2CEB93}" destId="{98EE0B23-0450-4FA0-9C55-2CF9C30139F8}" srcOrd="0" destOrd="0" presId="urn:microsoft.com/office/officeart/2005/8/layout/vList2"/>
    <dgm:cxn modelId="{B25065F2-C570-4655-B44B-1FB220D436E0}" srcId="{FA4281A4-AF0D-43E8-93DF-2C1F7B2CEB93}" destId="{238C2AA8-B979-40C9-8F77-684A7D39EF3E}" srcOrd="1" destOrd="0" parTransId="{8C4CFCF8-CF44-4225-8631-658B16AC32EE}" sibTransId="{8B3C6FEB-2FF9-4985-9BAC-5E3E63386892}"/>
    <dgm:cxn modelId="{967115D9-EFA1-4F19-B0EA-ACA7210C101B}" type="presParOf" srcId="{98EE0B23-0450-4FA0-9C55-2CF9C30139F8}" destId="{D8908285-7B1E-49B7-A9D9-F42547C4EDB1}" srcOrd="0" destOrd="0" presId="urn:microsoft.com/office/officeart/2005/8/layout/vList2"/>
    <dgm:cxn modelId="{4D30B3FD-9C0C-4C3B-9806-BE4477AF721F}" type="presParOf" srcId="{98EE0B23-0450-4FA0-9C55-2CF9C30139F8}" destId="{F35FE53C-7AE9-4C30-BF40-653C458EC204}" srcOrd="1" destOrd="0" presId="urn:microsoft.com/office/officeart/2005/8/layout/vList2"/>
    <dgm:cxn modelId="{C38A9F93-020E-4C0D-822B-E836B9EBB5E7}" type="presParOf" srcId="{98EE0B23-0450-4FA0-9C55-2CF9C30139F8}" destId="{1DAC5467-96D5-4538-AEA0-E8FEE76BD575}" srcOrd="2" destOrd="0" presId="urn:microsoft.com/office/officeart/2005/8/layout/vList2"/>
    <dgm:cxn modelId="{E51DB00F-5D5D-43F1-9784-B04ECF773477}" type="presParOf" srcId="{98EE0B23-0450-4FA0-9C55-2CF9C30139F8}" destId="{75893A95-30A6-486A-B8E3-899E475F49C1}" srcOrd="3" destOrd="0" presId="urn:microsoft.com/office/officeart/2005/8/layout/vList2"/>
    <dgm:cxn modelId="{ACD57184-4054-4E1E-9958-FA07AAE5DE6A}" type="presParOf" srcId="{98EE0B23-0450-4FA0-9C55-2CF9C30139F8}" destId="{CA2FD034-4F22-43E8-A58A-5B90817415C2}" srcOrd="4" destOrd="0" presId="urn:microsoft.com/office/officeart/2005/8/layout/vList2"/>
    <dgm:cxn modelId="{E4065A26-4E2A-4060-BE12-F4F2B4DD2366}" type="presParOf" srcId="{98EE0B23-0450-4FA0-9C55-2CF9C30139F8}" destId="{3108F818-B33F-4A61-AF9A-054A89BD33CC}" srcOrd="5" destOrd="0" presId="urn:microsoft.com/office/officeart/2005/8/layout/vList2"/>
    <dgm:cxn modelId="{851FA36E-4E8F-4BC8-8493-0FDB8DAC9FBB}" type="presParOf" srcId="{98EE0B23-0450-4FA0-9C55-2CF9C30139F8}" destId="{8A0BC9EE-7A66-4127-B8AE-C157FF23B5AC}" srcOrd="6" destOrd="0" presId="urn:microsoft.com/office/officeart/2005/8/layout/vList2"/>
    <dgm:cxn modelId="{07A6FDB3-DC79-46CE-9A30-0C1B4010A080}" type="presParOf" srcId="{98EE0B23-0450-4FA0-9C55-2CF9C30139F8}" destId="{47217F35-7356-437F-82A7-50FED4C2489D}" srcOrd="7" destOrd="0" presId="urn:microsoft.com/office/officeart/2005/8/layout/vList2"/>
    <dgm:cxn modelId="{66A4906D-BC40-4A5D-AE01-23AEA6332448}" type="presParOf" srcId="{98EE0B23-0450-4FA0-9C55-2CF9C30139F8}" destId="{30C8EAC8-59B4-4C4C-8B4C-AE8B7BDC483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A85873-BB5F-46AE-8FCB-E86689FFC4CA}" type="doc">
      <dgm:prSet loTypeId="urn:microsoft.com/office/officeart/2005/8/layout/defaul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9E79145-0D8E-4B7B-8FC5-6B68FD62589A}">
      <dgm:prSet/>
      <dgm:spPr/>
      <dgm:t>
        <a:bodyPr/>
        <a:lstStyle/>
        <a:p>
          <a:r>
            <a:rPr lang="en-US"/>
            <a:t>Created exclusively when SortShuffleManager selects a writer for a NwayMergeHandle</a:t>
          </a:r>
        </a:p>
      </dgm:t>
    </dgm:pt>
    <dgm:pt modelId="{4B22771B-EC1E-4079-AE3A-E8AA9119D286}" type="parTrans" cxnId="{CC346A11-5E96-43B4-8100-097343AD366A}">
      <dgm:prSet/>
      <dgm:spPr/>
      <dgm:t>
        <a:bodyPr/>
        <a:lstStyle/>
        <a:p>
          <a:endParaRPr lang="en-US"/>
        </a:p>
      </dgm:t>
    </dgm:pt>
    <dgm:pt modelId="{70E803AB-F302-46E3-8B89-D5D36C5D53FB}" type="sibTrans" cxnId="{CC346A11-5E96-43B4-8100-097343AD366A}">
      <dgm:prSet/>
      <dgm:spPr/>
      <dgm:t>
        <a:bodyPr/>
        <a:lstStyle/>
        <a:p>
          <a:endParaRPr lang="en-US"/>
        </a:p>
      </dgm:t>
    </dgm:pt>
    <dgm:pt modelId="{031606C4-75B2-4508-BC53-2FFF00D5C65B}">
      <dgm:prSet/>
      <dgm:spPr/>
      <dgm:t>
        <a:bodyPr/>
        <a:lstStyle/>
        <a:p>
          <a:r>
            <a:rPr lang="en-US"/>
            <a:t>Write – Writing records into One Single Shuffle Block Data File</a:t>
          </a:r>
        </a:p>
      </dgm:t>
    </dgm:pt>
    <dgm:pt modelId="{2E28FDA3-25F9-4FD2-B61E-30375E5936EA}" type="parTrans" cxnId="{9835F456-92F9-4810-AE37-25E7DCA3A9E5}">
      <dgm:prSet/>
      <dgm:spPr/>
      <dgm:t>
        <a:bodyPr/>
        <a:lstStyle/>
        <a:p>
          <a:endParaRPr lang="en-US"/>
        </a:p>
      </dgm:t>
    </dgm:pt>
    <dgm:pt modelId="{985F5CF8-31D1-4B3C-A68A-F5A07602CDC1}" type="sibTrans" cxnId="{9835F456-92F9-4810-AE37-25E7DCA3A9E5}">
      <dgm:prSet/>
      <dgm:spPr/>
      <dgm:t>
        <a:bodyPr/>
        <a:lstStyle/>
        <a:p>
          <a:endParaRPr lang="en-US"/>
        </a:p>
      </dgm:t>
    </dgm:pt>
    <dgm:pt modelId="{4FE488F9-F848-4D55-8E92-CCA88B41CC6E}">
      <dgm:prSet/>
      <dgm:spPr/>
      <dgm:t>
        <a:bodyPr/>
        <a:lstStyle/>
        <a:p>
          <a:r>
            <a:rPr lang="en-US"/>
            <a:t>Write –  Concatenating Per-Partition Files Into Single File (and Tracking Write Time)</a:t>
          </a:r>
        </a:p>
      </dgm:t>
    </dgm:pt>
    <dgm:pt modelId="{CEC55D0E-99F0-4FA6-84D1-D835DF08DB40}" type="parTrans" cxnId="{621E5AB0-B70F-4B61-9FAB-05F204B9EF10}">
      <dgm:prSet/>
      <dgm:spPr/>
      <dgm:t>
        <a:bodyPr/>
        <a:lstStyle/>
        <a:p>
          <a:endParaRPr lang="en-US"/>
        </a:p>
      </dgm:t>
    </dgm:pt>
    <dgm:pt modelId="{79F11382-A0A6-42FC-9145-D67FAA1D961D}" type="sibTrans" cxnId="{621E5AB0-B70F-4B61-9FAB-05F204B9EF10}">
      <dgm:prSet/>
      <dgm:spPr/>
      <dgm:t>
        <a:bodyPr/>
        <a:lstStyle/>
        <a:p>
          <a:endParaRPr lang="en-US"/>
        </a:p>
      </dgm:t>
    </dgm:pt>
    <dgm:pt modelId="{C0BED45A-270E-4F08-BB91-3110519B20BA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 </a:t>
          </a:r>
          <a:r>
            <a:rPr lang="en-US" u="none"/>
            <a:t>Concrete ShuffleWriter that ShuffleMapTask uses to write records into one single shuffle block data file when the task runs for a ShuffleDependency</a:t>
          </a:r>
          <a:endParaRPr lang="en-US" u="sng">
            <a:latin typeface="Calibri Light" panose="020F0302020204030204"/>
          </a:endParaRPr>
        </a:p>
      </dgm:t>
    </dgm:pt>
    <dgm:pt modelId="{B9070481-08E7-4021-95B5-E0912190B137}" type="parTrans" cxnId="{5F6B039F-AB8C-43A3-B7F0-538B601EBD7C}">
      <dgm:prSet/>
      <dgm:spPr/>
    </dgm:pt>
    <dgm:pt modelId="{C17180AE-8EFB-4A7F-A48E-F94C035E580E}" type="sibTrans" cxnId="{5F6B039F-AB8C-43A3-B7F0-538B601EBD7C}">
      <dgm:prSet/>
      <dgm:spPr/>
    </dgm:pt>
    <dgm:pt modelId="{11858C0E-8CD3-446C-AD42-E7BACA6A684D}" type="pres">
      <dgm:prSet presAssocID="{2EA85873-BB5F-46AE-8FCB-E86689FFC4CA}" presName="diagram" presStyleCnt="0">
        <dgm:presLayoutVars>
          <dgm:dir/>
          <dgm:resizeHandles val="exact"/>
        </dgm:presLayoutVars>
      </dgm:prSet>
      <dgm:spPr/>
    </dgm:pt>
    <dgm:pt modelId="{84E767AD-B3A6-48BA-B670-3537B7D22C07}" type="pres">
      <dgm:prSet presAssocID="{C0BED45A-270E-4F08-BB91-3110519B20BA}" presName="node" presStyleLbl="node1" presStyleIdx="0" presStyleCnt="4">
        <dgm:presLayoutVars>
          <dgm:bulletEnabled val="1"/>
        </dgm:presLayoutVars>
      </dgm:prSet>
      <dgm:spPr/>
    </dgm:pt>
    <dgm:pt modelId="{88908A89-E71A-409B-AB4E-81A8406A36E0}" type="pres">
      <dgm:prSet presAssocID="{C17180AE-8EFB-4A7F-A48E-F94C035E580E}" presName="sibTrans" presStyleCnt="0"/>
      <dgm:spPr/>
    </dgm:pt>
    <dgm:pt modelId="{764C895D-67B7-433E-B8BD-BB54388724F1}" type="pres">
      <dgm:prSet presAssocID="{49E79145-0D8E-4B7B-8FC5-6B68FD62589A}" presName="node" presStyleLbl="node1" presStyleIdx="1" presStyleCnt="4">
        <dgm:presLayoutVars>
          <dgm:bulletEnabled val="1"/>
        </dgm:presLayoutVars>
      </dgm:prSet>
      <dgm:spPr/>
    </dgm:pt>
    <dgm:pt modelId="{7756BBC8-3260-4FFE-9B38-24A3476924C1}" type="pres">
      <dgm:prSet presAssocID="{70E803AB-F302-46E3-8B89-D5D36C5D53FB}" presName="sibTrans" presStyleCnt="0"/>
      <dgm:spPr/>
    </dgm:pt>
    <dgm:pt modelId="{CBDC0908-247F-4A65-BCD2-3C4C0F32E5C6}" type="pres">
      <dgm:prSet presAssocID="{031606C4-75B2-4508-BC53-2FFF00D5C65B}" presName="node" presStyleLbl="node1" presStyleIdx="2" presStyleCnt="4">
        <dgm:presLayoutVars>
          <dgm:bulletEnabled val="1"/>
        </dgm:presLayoutVars>
      </dgm:prSet>
      <dgm:spPr/>
    </dgm:pt>
    <dgm:pt modelId="{31621ED7-CF21-4E0F-A8CB-A3642A1988A1}" type="pres">
      <dgm:prSet presAssocID="{985F5CF8-31D1-4B3C-A68A-F5A07602CDC1}" presName="sibTrans" presStyleCnt="0"/>
      <dgm:spPr/>
    </dgm:pt>
    <dgm:pt modelId="{9A1C98BC-A7CB-4704-BB81-FD0F6A00A72D}" type="pres">
      <dgm:prSet presAssocID="{4FE488F9-F848-4D55-8E92-CCA88B41CC6E}" presName="node" presStyleLbl="node1" presStyleIdx="3" presStyleCnt="4">
        <dgm:presLayoutVars>
          <dgm:bulletEnabled val="1"/>
        </dgm:presLayoutVars>
      </dgm:prSet>
      <dgm:spPr/>
    </dgm:pt>
  </dgm:ptLst>
  <dgm:cxnLst>
    <dgm:cxn modelId="{CC346A11-5E96-43B4-8100-097343AD366A}" srcId="{2EA85873-BB5F-46AE-8FCB-E86689FFC4CA}" destId="{49E79145-0D8E-4B7B-8FC5-6B68FD62589A}" srcOrd="1" destOrd="0" parTransId="{4B22771B-EC1E-4079-AE3A-E8AA9119D286}" sibTransId="{70E803AB-F302-46E3-8B89-D5D36C5D53FB}"/>
    <dgm:cxn modelId="{9835F456-92F9-4810-AE37-25E7DCA3A9E5}" srcId="{2EA85873-BB5F-46AE-8FCB-E86689FFC4CA}" destId="{031606C4-75B2-4508-BC53-2FFF00D5C65B}" srcOrd="2" destOrd="0" parTransId="{2E28FDA3-25F9-4FD2-B61E-30375E5936EA}" sibTransId="{985F5CF8-31D1-4B3C-A68A-F5A07602CDC1}"/>
    <dgm:cxn modelId="{C66AF756-119D-49E7-8846-98AE5AB329F9}" type="presOf" srcId="{49E79145-0D8E-4B7B-8FC5-6B68FD62589A}" destId="{764C895D-67B7-433E-B8BD-BB54388724F1}" srcOrd="0" destOrd="0" presId="urn:microsoft.com/office/officeart/2005/8/layout/default"/>
    <dgm:cxn modelId="{AB6E087C-83F8-4ED6-A46D-93D978CCF210}" type="presOf" srcId="{C0BED45A-270E-4F08-BB91-3110519B20BA}" destId="{84E767AD-B3A6-48BA-B670-3537B7D22C07}" srcOrd="0" destOrd="0" presId="urn:microsoft.com/office/officeart/2005/8/layout/default"/>
    <dgm:cxn modelId="{0C25F098-9771-4C79-83BF-4B07F82CDEEB}" type="presOf" srcId="{031606C4-75B2-4508-BC53-2FFF00D5C65B}" destId="{CBDC0908-247F-4A65-BCD2-3C4C0F32E5C6}" srcOrd="0" destOrd="0" presId="urn:microsoft.com/office/officeart/2005/8/layout/default"/>
    <dgm:cxn modelId="{B465B99D-8F8C-4E7E-9D46-4D0701EC34E3}" type="presOf" srcId="{4FE488F9-F848-4D55-8E92-CCA88B41CC6E}" destId="{9A1C98BC-A7CB-4704-BB81-FD0F6A00A72D}" srcOrd="0" destOrd="0" presId="urn:microsoft.com/office/officeart/2005/8/layout/default"/>
    <dgm:cxn modelId="{5F6B039F-AB8C-43A3-B7F0-538B601EBD7C}" srcId="{2EA85873-BB5F-46AE-8FCB-E86689FFC4CA}" destId="{C0BED45A-270E-4F08-BB91-3110519B20BA}" srcOrd="0" destOrd="0" parTransId="{B9070481-08E7-4021-95B5-E0912190B137}" sibTransId="{C17180AE-8EFB-4A7F-A48E-F94C035E580E}"/>
    <dgm:cxn modelId="{3E5CE9A9-DD7E-4D8B-A8D3-96AF2B4C9184}" type="presOf" srcId="{2EA85873-BB5F-46AE-8FCB-E86689FFC4CA}" destId="{11858C0E-8CD3-446C-AD42-E7BACA6A684D}" srcOrd="0" destOrd="0" presId="urn:microsoft.com/office/officeart/2005/8/layout/default"/>
    <dgm:cxn modelId="{621E5AB0-B70F-4B61-9FAB-05F204B9EF10}" srcId="{2EA85873-BB5F-46AE-8FCB-E86689FFC4CA}" destId="{4FE488F9-F848-4D55-8E92-CCA88B41CC6E}" srcOrd="3" destOrd="0" parTransId="{CEC55D0E-99F0-4FA6-84D1-D835DF08DB40}" sibTransId="{79F11382-A0A6-42FC-9145-D67FAA1D961D}"/>
    <dgm:cxn modelId="{1A3511DB-D6C6-421B-9CCB-4D4ED4CEF53C}" type="presParOf" srcId="{11858C0E-8CD3-446C-AD42-E7BACA6A684D}" destId="{84E767AD-B3A6-48BA-B670-3537B7D22C07}" srcOrd="0" destOrd="0" presId="urn:microsoft.com/office/officeart/2005/8/layout/default"/>
    <dgm:cxn modelId="{D8036EBB-036D-4352-811C-0DDE03EE487D}" type="presParOf" srcId="{11858C0E-8CD3-446C-AD42-E7BACA6A684D}" destId="{88908A89-E71A-409B-AB4E-81A8406A36E0}" srcOrd="1" destOrd="0" presId="urn:microsoft.com/office/officeart/2005/8/layout/default"/>
    <dgm:cxn modelId="{2EBC5F45-45EF-4715-8A7D-D1934C3FB2AE}" type="presParOf" srcId="{11858C0E-8CD3-446C-AD42-E7BACA6A684D}" destId="{764C895D-67B7-433E-B8BD-BB54388724F1}" srcOrd="2" destOrd="0" presId="urn:microsoft.com/office/officeart/2005/8/layout/default"/>
    <dgm:cxn modelId="{8DEBBDB7-4D75-49DE-85FD-91E03A6ADF84}" type="presParOf" srcId="{11858C0E-8CD3-446C-AD42-E7BACA6A684D}" destId="{7756BBC8-3260-4FFE-9B38-24A3476924C1}" srcOrd="3" destOrd="0" presId="urn:microsoft.com/office/officeart/2005/8/layout/default"/>
    <dgm:cxn modelId="{D5B1E9CF-283F-479B-81B6-663043814F09}" type="presParOf" srcId="{11858C0E-8CD3-446C-AD42-E7BACA6A684D}" destId="{CBDC0908-247F-4A65-BCD2-3C4C0F32E5C6}" srcOrd="4" destOrd="0" presId="urn:microsoft.com/office/officeart/2005/8/layout/default"/>
    <dgm:cxn modelId="{F826A21D-EAE3-47E9-949C-5EA58C339522}" type="presParOf" srcId="{11858C0E-8CD3-446C-AD42-E7BACA6A684D}" destId="{31621ED7-CF21-4E0F-A8CB-A3642A1988A1}" srcOrd="5" destOrd="0" presId="urn:microsoft.com/office/officeart/2005/8/layout/default"/>
    <dgm:cxn modelId="{BCF04794-BCEB-4218-A261-33403088BBE2}" type="presParOf" srcId="{11858C0E-8CD3-446C-AD42-E7BACA6A684D}" destId="{9A1C98BC-A7CB-4704-BB81-FD0F6A00A72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08285-7B1E-49B7-A9D9-F42547C4EDB1}">
      <dsp:nvSpPr>
        <dsp:cNvPr id="0" name=""/>
        <dsp:cNvSpPr/>
      </dsp:nvSpPr>
      <dsp:spPr>
        <a:xfrm>
          <a:off x="0" y="506047"/>
          <a:ext cx="8160647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1. </a:t>
          </a:r>
          <a:r>
            <a:rPr lang="en-US" sz="2600" b="0" i="0" u="none" strike="noStrike" kern="1200" cap="none" baseline="0" noProof="0">
              <a:latin typeface="Calibri Light"/>
              <a:cs typeface="Calibri Light"/>
            </a:rPr>
            <a:t>Spark's</a:t>
          </a:r>
          <a:r>
            <a:rPr lang="en-US" sz="2600" kern="1200">
              <a:latin typeface="Calibri Light" panose="020F0302020204030204"/>
            </a:rPr>
            <a:t> </a:t>
          </a:r>
          <a:r>
            <a:rPr lang="en-US" sz="2600" b="0" i="0" u="none" strike="noStrike" kern="1200" cap="none" baseline="0" noProof="0">
              <a:latin typeface="Calibri Light"/>
              <a:cs typeface="Calibri Light"/>
            </a:rPr>
            <a:t>Shuffle</a:t>
          </a:r>
          <a:r>
            <a:rPr lang="en-US" sz="2600" kern="1200">
              <a:latin typeface="Calibri Light" panose="020F0302020204030204"/>
            </a:rPr>
            <a:t> </a:t>
          </a:r>
          <a:r>
            <a:rPr lang="en-US" sz="2600" b="0" i="0" u="none" strike="noStrike" kern="1200" cap="none" baseline="0" noProof="0">
              <a:latin typeface="Calibri Light"/>
              <a:cs typeface="Calibri Light"/>
            </a:rPr>
            <a:t>Writer</a:t>
          </a:r>
          <a:endParaRPr lang="en-US" sz="2600" kern="1200"/>
        </a:p>
      </dsp:txBody>
      <dsp:txXfrm>
        <a:off x="30442" y="536489"/>
        <a:ext cx="8099763" cy="562726"/>
      </dsp:txXfrm>
    </dsp:sp>
    <dsp:sp modelId="{1DAC5467-96D5-4538-AEA0-E8FEE76BD575}">
      <dsp:nvSpPr>
        <dsp:cNvPr id="0" name=""/>
        <dsp:cNvSpPr/>
      </dsp:nvSpPr>
      <dsp:spPr>
        <a:xfrm>
          <a:off x="0" y="1204537"/>
          <a:ext cx="8160647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2. </a:t>
          </a:r>
          <a:r>
            <a:rPr lang="en-US" sz="2600" kern="1200">
              <a:latin typeface="Calibri Light" panose="020F0302020204030204"/>
            </a:rPr>
            <a:t>Problem with original Shuffle writer</a:t>
          </a:r>
          <a:endParaRPr lang="en-US" sz="2600" kern="1200"/>
        </a:p>
      </dsp:txBody>
      <dsp:txXfrm>
        <a:off x="30442" y="1234979"/>
        <a:ext cx="8099763" cy="562726"/>
      </dsp:txXfrm>
    </dsp:sp>
    <dsp:sp modelId="{CA2FD034-4F22-43E8-A58A-5B90817415C2}">
      <dsp:nvSpPr>
        <dsp:cNvPr id="0" name=""/>
        <dsp:cNvSpPr/>
      </dsp:nvSpPr>
      <dsp:spPr>
        <a:xfrm>
          <a:off x="0" y="1903027"/>
          <a:ext cx="8160647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 Light" panose="020F0302020204030204"/>
            </a:rPr>
            <a:t>3. How riffle optimizes Spark's performance</a:t>
          </a:r>
        </a:p>
      </dsp:txBody>
      <dsp:txXfrm>
        <a:off x="30442" y="1933469"/>
        <a:ext cx="8099763" cy="562726"/>
      </dsp:txXfrm>
    </dsp:sp>
    <dsp:sp modelId="{8A0BC9EE-7A66-4127-B8AE-C157FF23B5AC}">
      <dsp:nvSpPr>
        <dsp:cNvPr id="0" name=""/>
        <dsp:cNvSpPr/>
      </dsp:nvSpPr>
      <dsp:spPr>
        <a:xfrm>
          <a:off x="0" y="2601517"/>
          <a:ext cx="8160647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 Light" panose="020F0302020204030204"/>
            </a:rPr>
            <a:t>4. Logical plan flow of the Spark</a:t>
          </a:r>
        </a:p>
      </dsp:txBody>
      <dsp:txXfrm>
        <a:off x="30442" y="2631959"/>
        <a:ext cx="8099763" cy="562726"/>
      </dsp:txXfrm>
    </dsp:sp>
    <dsp:sp modelId="{30C8EAC8-59B4-4C4C-8B4C-AE8B7BDC483C}">
      <dsp:nvSpPr>
        <dsp:cNvPr id="0" name=""/>
        <dsp:cNvSpPr/>
      </dsp:nvSpPr>
      <dsp:spPr>
        <a:xfrm>
          <a:off x="0" y="3300007"/>
          <a:ext cx="8160647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Calibri Light" panose="020F0302020204030204"/>
            </a:rPr>
            <a:t>5. And we went in detail to see the flow of Spark's internal.</a:t>
          </a:r>
        </a:p>
      </dsp:txBody>
      <dsp:txXfrm>
        <a:off x="30442" y="3330449"/>
        <a:ext cx="8099763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767AD-B3A6-48BA-B670-3537B7D22C07}">
      <dsp:nvSpPr>
        <dsp:cNvPr id="0" name=""/>
        <dsp:cNvSpPr/>
      </dsp:nvSpPr>
      <dsp:spPr>
        <a:xfrm>
          <a:off x="795" y="927089"/>
          <a:ext cx="3100958" cy="1860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 </a:t>
          </a:r>
          <a:r>
            <a:rPr lang="en-US" sz="1100" u="none" kern="1200"/>
            <a:t>Concrete ShuffleWriter that ShuffleMapTask uses to write records into one single shuffle block data file when the task runs for a ShuffleDependency</a:t>
          </a:r>
          <a:endParaRPr lang="en-US" sz="1100" u="sng" kern="1200">
            <a:latin typeface="Calibri Light" panose="020F0302020204030204"/>
          </a:endParaRPr>
        </a:p>
      </dsp:txBody>
      <dsp:txXfrm>
        <a:off x="795" y="927089"/>
        <a:ext cx="3100958" cy="1860575"/>
      </dsp:txXfrm>
    </dsp:sp>
    <dsp:sp modelId="{764C895D-67B7-433E-B8BD-BB54388724F1}">
      <dsp:nvSpPr>
        <dsp:cNvPr id="0" name=""/>
        <dsp:cNvSpPr/>
      </dsp:nvSpPr>
      <dsp:spPr>
        <a:xfrm>
          <a:off x="3411849" y="927089"/>
          <a:ext cx="3100958" cy="1860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Created exclusively when SortShuffleManager selects a writer for a NwayMergeHandle</a:t>
          </a:r>
        </a:p>
      </dsp:txBody>
      <dsp:txXfrm>
        <a:off x="3411849" y="927089"/>
        <a:ext cx="3100958" cy="1860575"/>
      </dsp:txXfrm>
    </dsp:sp>
    <dsp:sp modelId="{CBDC0908-247F-4A65-BCD2-3C4C0F32E5C6}">
      <dsp:nvSpPr>
        <dsp:cNvPr id="0" name=""/>
        <dsp:cNvSpPr/>
      </dsp:nvSpPr>
      <dsp:spPr>
        <a:xfrm>
          <a:off x="795" y="3097760"/>
          <a:ext cx="3100958" cy="1860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Write – Writing records into One Single Shuffle Block Data File</a:t>
          </a:r>
        </a:p>
      </dsp:txBody>
      <dsp:txXfrm>
        <a:off x="795" y="3097760"/>
        <a:ext cx="3100958" cy="1860575"/>
      </dsp:txXfrm>
    </dsp:sp>
    <dsp:sp modelId="{9A1C98BC-A7CB-4704-BB81-FD0F6A00A72D}">
      <dsp:nvSpPr>
        <dsp:cNvPr id="0" name=""/>
        <dsp:cNvSpPr/>
      </dsp:nvSpPr>
      <dsp:spPr>
        <a:xfrm>
          <a:off x="3411849" y="3097760"/>
          <a:ext cx="3100958" cy="18605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Write –  Concatenating Per-Partition Files Into Single File (and Tracking Write Time)</a:t>
          </a:r>
        </a:p>
      </dsp:txBody>
      <dsp:txXfrm>
        <a:off x="3411849" y="3097760"/>
        <a:ext cx="3100958" cy="1860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C6303-8800-4413-9F7B-58EFFC36C955}" type="datetimeFigureOut">
              <a:rPr lang="en-US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6F46C-10DD-4BD5-82D5-2BDBF6A794D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9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 covered the spark's Shuffle writer</a:t>
            </a:r>
            <a:endParaRPr lang="en-US"/>
          </a:p>
          <a:p>
            <a:r>
              <a:rPr lang="en-US">
                <a:cs typeface="Calibri"/>
              </a:rPr>
              <a:t>Discussed the problem with original  Shuffle Writer</a:t>
            </a:r>
          </a:p>
          <a:p>
            <a:r>
              <a:rPr lang="en-US">
                <a:cs typeface="Calibri"/>
              </a:rPr>
              <a:t>We discussed the how Riffle optimizes the performance by trading random reads for sequential reads.</a:t>
            </a:r>
          </a:p>
          <a:p>
            <a:r>
              <a:rPr lang="en-US">
                <a:cs typeface="Calibri"/>
              </a:rPr>
              <a:t>We discussed the logical plan flow of the Spark</a:t>
            </a:r>
          </a:p>
          <a:p>
            <a:r>
              <a:rPr lang="en-US">
                <a:cs typeface="Calibri"/>
              </a:rPr>
              <a:t>We debugged to show spark internal 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14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94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59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87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46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3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82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7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73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26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8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41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34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55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93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6F46C-10DD-4BD5-82D5-2BDBF6A794D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5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0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1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9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7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5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4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5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3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857" y="-385927"/>
            <a:ext cx="5385478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Big data platform (Spark) performance acceleration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62D57-26AF-4163-87B3-122EDD02EAE2}"/>
              </a:ext>
            </a:extLst>
          </p:cNvPr>
          <p:cNvSpPr txBox="1"/>
          <p:nvPr/>
        </p:nvSpPr>
        <p:spPr>
          <a:xfrm>
            <a:off x="6572456" y="2602778"/>
            <a:ext cx="5690277" cy="1568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i="1">
                <a:solidFill>
                  <a:schemeClr val="bg1"/>
                </a:solidFill>
              </a:rPr>
              <a:t>Mentors</a:t>
            </a:r>
            <a:r>
              <a:rPr lang="en-US" sz="160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600" i="1">
                <a:solidFill>
                  <a:schemeClr val="bg1"/>
                </a:solidFill>
              </a:rPr>
              <a:t> </a:t>
            </a:r>
            <a:r>
              <a:rPr lang="en-US" sz="160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Tony </a:t>
            </a:r>
            <a:r>
              <a:rPr lang="en-US" sz="1600" i="1">
                <a:solidFill>
                  <a:schemeClr val="bg1"/>
                </a:solidFill>
              </a:rPr>
              <a:t>Tan, </a:t>
            </a:r>
            <a:r>
              <a:rPr lang="en-US" sz="160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Ning </a:t>
            </a:r>
            <a:r>
              <a:rPr lang="en-US" sz="1600" i="1">
                <a:solidFill>
                  <a:schemeClr val="bg1"/>
                </a:solidFill>
              </a:rPr>
              <a:t>Wu, Yong</a:t>
            </a:r>
            <a:r>
              <a:rPr lang="en-US" sz="160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Wang</a:t>
            </a:r>
            <a:r>
              <a:rPr lang="en-US" sz="1600" i="1">
                <a:solidFill>
                  <a:schemeClr val="bg1"/>
                </a:solidFill>
              </a:rPr>
              <a:t> and </a:t>
            </a:r>
            <a:r>
              <a:rPr lang="en-US" sz="1600" b="1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Theo </a:t>
            </a:r>
            <a:r>
              <a:rPr lang="en-US" sz="1600" b="1" i="1" kern="120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Gkountouvas</a:t>
            </a:r>
            <a:endParaRPr lang="en-US" sz="1600" i="1" kern="1200">
              <a:solidFill>
                <a:schemeClr val="bg1"/>
              </a:solidFill>
              <a:latin typeface="+mn-lt"/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B87B8-511A-4564-BD0D-F89558832E89}"/>
              </a:ext>
            </a:extLst>
          </p:cNvPr>
          <p:cNvSpPr txBox="1"/>
          <p:nvPr/>
        </p:nvSpPr>
        <p:spPr>
          <a:xfrm>
            <a:off x="9932760" y="4334630"/>
            <a:ext cx="2743200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By: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Grishma Atul Thakkar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Virat Goradia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err="1">
                <a:solidFill>
                  <a:schemeClr val="bg1"/>
                </a:solidFill>
              </a:rPr>
              <a:t>Nipun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Midha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err="1">
                <a:solidFill>
                  <a:schemeClr val="bg1"/>
                </a:solidFill>
              </a:rPr>
              <a:t>Baoshu</a:t>
            </a:r>
            <a:r>
              <a:rPr lang="en-US">
                <a:solidFill>
                  <a:schemeClr val="bg1"/>
                </a:solidFill>
              </a:rPr>
              <a:t> Brady Qi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pic>
        <p:nvPicPr>
          <p:cNvPr id="9" name="Picture 10" descr="A drawing of a face&#10;&#10;Description generated with high confidence">
            <a:extLst>
              <a:ext uri="{FF2B5EF4-FFF2-40B4-BE49-F238E27FC236}">
                <a16:creationId xmlns:a16="http://schemas.microsoft.com/office/drawing/2014/main" id="{20CF6E34-1D1F-4D0E-AF1C-23883C892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57" y="2107223"/>
            <a:ext cx="2743200" cy="142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 dirty="0">
                <a:solidFill>
                  <a:srgbClr val="FFFFFF"/>
                </a:solidFill>
                <a:latin typeface="+mj-lt"/>
                <a:ea typeface="等线 Light"/>
                <a:cs typeface="+mj-cs"/>
              </a:rPr>
              <a:t>Our design</a:t>
            </a:r>
            <a:br>
              <a:rPr lang="en-US" altLang="zh-CN" sz="2600" dirty="0">
                <a:solidFill>
                  <a:srgbClr val="FFFFFF"/>
                </a:solidFill>
                <a:ea typeface="等线 Light"/>
              </a:rPr>
            </a:br>
            <a:r>
              <a:rPr lang="en-US" altLang="zh-CN" sz="2600" dirty="0">
                <a:solidFill>
                  <a:srgbClr val="FFFFFF"/>
                </a:solidFill>
                <a:ea typeface="等线 Light"/>
                <a:cs typeface="Calibri Light"/>
              </a:rPr>
              <a:t>(Achieved so far)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EBC9A-DD55-4E80-846B-2A51D7D58B2F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 kern="1200">
              <a:solidFill>
                <a:srgbClr val="E7E6E6"/>
              </a:solidFill>
              <a:latin typeface="+mn-lt"/>
              <a:cs typeface="Calibri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8DCDE275-4C0F-400E-BB7C-D92E98BAA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542027"/>
            <a:ext cx="5474898" cy="53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2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err="1">
                <a:solidFill>
                  <a:schemeClr val="bg1"/>
                </a:solidFill>
                <a:ea typeface="+mj-lt"/>
                <a:cs typeface="+mj-lt"/>
              </a:rPr>
              <a:t>registerNWayMergeShuffle</a:t>
            </a:r>
            <a:endParaRPr lang="en-US" err="1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EBC9A-DD55-4E80-846B-2A51D7D58B2F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 kern="1200">
              <a:solidFill>
                <a:srgbClr val="E7E6E6"/>
              </a:solidFill>
              <a:latin typeface="+mn-lt"/>
              <a:cs typeface="Calibri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laptop, table, food, holding&#10;&#10;Description generated with very high confidence">
            <a:extLst>
              <a:ext uri="{FF2B5EF4-FFF2-40B4-BE49-F238E27FC236}">
                <a16:creationId xmlns:a16="http://schemas.microsoft.com/office/drawing/2014/main" id="{B0585180-C170-436D-A8C8-13AE78DF6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344" y="3163482"/>
            <a:ext cx="10061274" cy="281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6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SortShuffleWriter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B02F05-ED2E-4093-9DDB-D8A93D921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35" y="2509911"/>
            <a:ext cx="10952431" cy="3997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7EBC9A-DD55-4E80-846B-2A51D7D58B2F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 kern="1200">
              <a:solidFill>
                <a:srgbClr val="E7E6E6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515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rgbClr val="FFFFFF"/>
                </a:solidFill>
                <a:ea typeface="等线 Light"/>
                <a:cs typeface="Calibri Light"/>
              </a:rPr>
              <a:t>SortShuffleManager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EBC9A-DD55-4E80-846B-2A51D7D58B2F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 kern="1200">
              <a:solidFill>
                <a:srgbClr val="E7E6E6"/>
              </a:solidFill>
              <a:latin typeface="+mn-lt"/>
              <a:cs typeface="Calibri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picture containing flower, bird&#10;&#10;Description generated with very high confidence">
            <a:extLst>
              <a:ext uri="{FF2B5EF4-FFF2-40B4-BE49-F238E27FC236}">
                <a16:creationId xmlns:a16="http://schemas.microsoft.com/office/drawing/2014/main" id="{39FFB3DB-2278-4000-9954-FB585DA25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25" y="4725999"/>
            <a:ext cx="11510578" cy="1706484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0426CA6-69D1-4630-AF50-2F053B14A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25" y="2388462"/>
            <a:ext cx="11510578" cy="208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5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err="1">
                <a:solidFill>
                  <a:srgbClr val="FFFFFF"/>
                </a:solidFill>
                <a:ea typeface="等线 Light"/>
                <a:cs typeface="Calibri Light"/>
              </a:rPr>
              <a:t>NWayMergeHandle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EBC9A-DD55-4E80-846B-2A51D7D58B2F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 kern="1200">
              <a:solidFill>
                <a:srgbClr val="E7E6E6"/>
              </a:solidFill>
              <a:latin typeface="+mn-lt"/>
              <a:cs typeface="Calibri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866AB0-15F7-405A-BF65-82461E32D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76" y="2772206"/>
            <a:ext cx="11370441" cy="308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5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100">
                <a:solidFill>
                  <a:srgbClr val="FFFFFF"/>
                </a:solidFill>
              </a:rPr>
              <a:t>NWayMergeWriter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EBC9A-DD55-4E80-846B-2A51D7D58B2F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 kern="1200">
              <a:solidFill>
                <a:srgbClr val="E7E6E6"/>
              </a:solidFill>
              <a:latin typeface="+mn-lt"/>
              <a:cs typeface="Calibri"/>
            </a:endParaRPr>
          </a:p>
        </p:txBody>
      </p:sp>
      <p:graphicFrame>
        <p:nvGraphicFramePr>
          <p:cNvPr id="45" name="TextBox 2">
            <a:extLst>
              <a:ext uri="{FF2B5EF4-FFF2-40B4-BE49-F238E27FC236}">
                <a16:creationId xmlns:a16="http://schemas.microsoft.com/office/drawing/2014/main" id="{4F3343E7-3D37-4F23-8785-98E3C7AA7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057981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922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rgbClr val="FFFFFF"/>
                </a:solidFill>
                <a:ea typeface="等线 Light"/>
                <a:cs typeface="Calibri Light"/>
              </a:rPr>
              <a:t>Why is this flawed?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EBC9A-DD55-4E80-846B-2A51D7D58B2F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 kern="1200">
              <a:solidFill>
                <a:srgbClr val="E7E6E6"/>
              </a:solidFill>
              <a:latin typeface="+mn-lt"/>
              <a:cs typeface="Calibri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FE7A46-619C-4610-8CA2-156623441A4C}"/>
              </a:ext>
            </a:extLst>
          </p:cNvPr>
          <p:cNvSpPr txBox="1"/>
          <p:nvPr/>
        </p:nvSpPr>
        <p:spPr>
          <a:xfrm>
            <a:off x="381000" y="2727960"/>
            <a:ext cx="11430000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Reducers will solely depend on the Merger output, final result would be incorrect if some merge tasks failed even if mapper tasks are all correct.</a:t>
            </a:r>
            <a:endParaRPr lang="en-US" sz="240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sz="2800" b="1">
                <a:cs typeface="Calibri"/>
              </a:rPr>
              <a:t>Our intentions:</a:t>
            </a:r>
          </a:p>
          <a:p>
            <a:r>
              <a:rPr lang="en-US" sz="2400">
                <a:cs typeface="Calibri"/>
              </a:rPr>
              <a:t>1. Maintain the valid output of mapper.</a:t>
            </a:r>
          </a:p>
          <a:p>
            <a:r>
              <a:rPr lang="en-US" sz="2400">
                <a:cs typeface="Calibri"/>
              </a:rPr>
              <a:t>2. Reduce the number of requests in shuffling phase by combining small files into larger ones.</a:t>
            </a:r>
          </a:p>
          <a:p>
            <a:r>
              <a:rPr lang="en-US" sz="2400">
                <a:cs typeface="Calibri"/>
              </a:rPr>
              <a:t>3. Merge should be terminated almost immediately after all Mappers finish.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87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DFF35BF8-C35F-460B-8C54-90BF4BE1D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259" y="2442922"/>
            <a:ext cx="6775657" cy="3997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7EBC9A-DD55-4E80-846B-2A51D7D58B2F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 kern="1200">
              <a:solidFill>
                <a:srgbClr val="E7E6E6"/>
              </a:solidFill>
              <a:latin typeface="+mn-lt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CC154-0102-45F5-A0E2-8C64564A054A}"/>
              </a:ext>
            </a:extLst>
          </p:cNvPr>
          <p:cNvSpPr txBox="1"/>
          <p:nvPr/>
        </p:nvSpPr>
        <p:spPr>
          <a:xfrm>
            <a:off x="525780" y="2682240"/>
            <a:ext cx="382524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1. Map task and merge task </a:t>
            </a:r>
            <a:r>
              <a:rPr lang="en-US">
                <a:cs typeface="Calibri"/>
              </a:rPr>
              <a:t>start at the same time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2. Merge Task tracks the mapout put, whenever it meet the certain condition (e.g. N blocks), it starts to </a:t>
            </a:r>
            <a:r>
              <a:rPr lang="en-US">
                <a:cs typeface="Calibri"/>
              </a:rPr>
              <a:t>merge blocks together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3. Metadata of  both </a:t>
            </a:r>
            <a:r>
              <a:rPr lang="en-US">
                <a:cs typeface="Calibri"/>
              </a:rPr>
              <a:t>merged files and origin files will be send to reducers and reducers will figure out if merged files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208217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rgbClr val="FFFFFF"/>
                </a:solidFill>
                <a:ea typeface="等线 Light"/>
                <a:cs typeface="Calibri Light"/>
              </a:rPr>
              <a:t>ShuffleBlockFetcherIterator 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EBC9A-DD55-4E80-846B-2A51D7D58B2F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 kern="1200">
              <a:solidFill>
                <a:srgbClr val="E7E6E6"/>
              </a:solidFill>
              <a:latin typeface="+mn-lt"/>
              <a:cs typeface="Calibri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EEBCDC-6113-4378-BB52-873D42484855}"/>
              </a:ext>
            </a:extLst>
          </p:cNvPr>
          <p:cNvSpPr txBox="1"/>
          <p:nvPr/>
        </p:nvSpPr>
        <p:spPr>
          <a:xfrm>
            <a:off x="381000" y="2636520"/>
            <a:ext cx="11430000" cy="498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ea typeface="+mn-lt"/>
                <a:cs typeface="+mn-lt"/>
              </a:rPr>
              <a:t>Old: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b="1">
                <a:ea typeface="+mn-lt"/>
                <a:cs typeface="+mn-lt"/>
              </a:rPr>
              <a:t>Address of Blocks:</a:t>
            </a:r>
            <a:r>
              <a:rPr lang="en-US">
                <a:ea typeface="+mn-lt"/>
                <a:cs typeface="+mn-lt"/>
              </a:rPr>
              <a:t> blocksByAddress: Iterator[(BlockManagerId, Seq[(BlockId, Long, Int)])]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   </a:t>
            </a:r>
            <a:r>
              <a:rPr lang="en-US" b="1">
                <a:ea typeface="+mn-lt"/>
                <a:cs typeface="+mn-lt"/>
              </a:rPr>
              <a:t> Merge Continuous Blocks:</a:t>
            </a:r>
            <a:r>
              <a:rPr lang="en-US">
                <a:ea typeface="+mn-lt"/>
                <a:cs typeface="+mn-lt"/>
              </a:rPr>
              <a:t> mergeContinuousShuffleBlockIdsIfNeeded(curBlocks)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    Number of fetch request depends on the number of discontinuous blocks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Our Implementation: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     Merge blocks from different Mappers, reduce the number of fetch request more effeciently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    Address of Blocks:</a:t>
            </a:r>
            <a:r>
              <a:rPr lang="en-US">
                <a:ea typeface="+mn-lt"/>
                <a:cs typeface="+mn-lt"/>
              </a:rPr>
              <a:t> mergedBlockByAddress: Iterator[(BlockManagerId,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Seq[((BlockId, Long, Int), Seq[(BlockId, Long, Int)])]</a:t>
            </a:r>
            <a:r>
              <a:rPr lang="en-US">
                <a:ea typeface="+mn-lt"/>
                <a:cs typeface="+mn-lt"/>
              </a:rPr>
              <a:t>, Seq[(BlockId, Long, Int)])],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   </a:t>
            </a:r>
            <a:r>
              <a:rPr lang="en-US" b="1" dirty="0">
                <a:ea typeface="+mn-lt"/>
                <a:cs typeface="+mn-lt"/>
              </a:rPr>
              <a:t>Check Validation: </a:t>
            </a:r>
            <a:r>
              <a:rPr lang="en-US">
                <a:ea typeface="+mn-lt"/>
                <a:cs typeface="+mn-lt"/>
              </a:rPr>
              <a:t>Size check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345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62D57-26AF-4163-87B3-122EDD02EAE2}"/>
              </a:ext>
            </a:extLst>
          </p:cNvPr>
          <p:cNvSpPr txBox="1"/>
          <p:nvPr/>
        </p:nvSpPr>
        <p:spPr>
          <a:xfrm>
            <a:off x="6572456" y="2602778"/>
            <a:ext cx="5690277" cy="1568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b="1" i="1" kern="1200">
              <a:solidFill>
                <a:schemeClr val="bg1"/>
              </a:solidFill>
              <a:latin typeface="+mn-lt"/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2162C146-361C-4512-B149-E2CCDE927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50" y="1817244"/>
            <a:ext cx="3796790" cy="225719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87A93BD-9216-41C3-82FB-A299F83E86B0}"/>
              </a:ext>
            </a:extLst>
          </p:cNvPr>
          <p:cNvSpPr txBox="1">
            <a:spLocks/>
          </p:cNvSpPr>
          <p:nvPr/>
        </p:nvSpPr>
        <p:spPr>
          <a:xfrm>
            <a:off x="6412524" y="557140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Next Sprint Goals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E9C7F65A-FC50-4F31-94B4-5EC3164C76F6}"/>
              </a:ext>
            </a:extLst>
          </p:cNvPr>
          <p:cNvSpPr txBox="1">
            <a:spLocks/>
          </p:cNvSpPr>
          <p:nvPr/>
        </p:nvSpPr>
        <p:spPr>
          <a:xfrm>
            <a:off x="6945923" y="2419695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cs typeface="Calibri"/>
              </a:rPr>
              <a:t>Change our implementation and use observer pattern </a:t>
            </a:r>
          </a:p>
          <a:p>
            <a:endParaRPr lang="en-US" sz="18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988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Recap</a:t>
            </a:r>
            <a:endParaRPr lang="en-US" sz="54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220737D-E0BC-435A-A716-AAD427F4F342}"/>
              </a:ext>
            </a:extLst>
          </p:cNvPr>
          <p:cNvSpPr txBox="1"/>
          <p:nvPr/>
        </p:nvSpPr>
        <p:spPr>
          <a:xfrm>
            <a:off x="454325" y="2524665"/>
            <a:ext cx="1138399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>
              <a:ea typeface="+mn-lt"/>
              <a:cs typeface="+mn-lt"/>
            </a:endParaRPr>
          </a:p>
          <a:p>
            <a:pPr algn="l"/>
            <a:endParaRPr lang="en-US">
              <a:cs typeface="Calibri"/>
            </a:endParaRPr>
          </a:p>
        </p:txBody>
      </p:sp>
      <p:graphicFrame>
        <p:nvGraphicFramePr>
          <p:cNvPr id="6" name="TextBox 4">
            <a:extLst>
              <a:ext uri="{FF2B5EF4-FFF2-40B4-BE49-F238E27FC236}">
                <a16:creationId xmlns:a16="http://schemas.microsoft.com/office/drawing/2014/main" id="{05026B2B-80F0-4EE7-9856-B43EF5148566}"/>
              </a:ext>
            </a:extLst>
          </p:cNvPr>
          <p:cNvGraphicFramePr/>
          <p:nvPr/>
        </p:nvGraphicFramePr>
        <p:xfrm>
          <a:off x="2353358" y="2187612"/>
          <a:ext cx="8160647" cy="4429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6375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2AC9B-6AA6-4029-8B16-DECBEC9A4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cs typeface="Calibri Light"/>
              </a:rPr>
              <a:t>Thank You!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138B5-D797-4CAD-A4E5-9EA921DC2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000">
                <a:solidFill>
                  <a:srgbClr val="FFC000"/>
                </a:solidFill>
                <a:cs typeface="Calibri"/>
              </a:rPr>
              <a:t>Any Questions?</a:t>
            </a:r>
            <a:endParaRPr lang="en-US" sz="2000">
              <a:solidFill>
                <a:srgbClr val="FFC000"/>
              </a:solidFill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6">
            <a:extLst>
              <a:ext uri="{FF2B5EF4-FFF2-40B4-BE49-F238E27FC236}">
                <a16:creationId xmlns:a16="http://schemas.microsoft.com/office/drawing/2014/main" id="{F6239E7E-25D3-487A-8F2F-EEB63518C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73"/>
          <a:stretch/>
        </p:blipFill>
        <p:spPr>
          <a:xfrm>
            <a:off x="8730343" y="766572"/>
            <a:ext cx="2743200" cy="20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7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62D57-26AF-4163-87B3-122EDD02EAE2}"/>
              </a:ext>
            </a:extLst>
          </p:cNvPr>
          <p:cNvSpPr txBox="1"/>
          <p:nvPr/>
        </p:nvSpPr>
        <p:spPr>
          <a:xfrm>
            <a:off x="6572456" y="2602778"/>
            <a:ext cx="5690277" cy="1568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600" b="1" i="1" kern="1200">
              <a:solidFill>
                <a:schemeClr val="bg1"/>
              </a:solidFill>
              <a:latin typeface="+mn-lt"/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2162C146-361C-4512-B149-E2CCDE927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50" y="1817244"/>
            <a:ext cx="3796790" cy="225719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87A93BD-9216-41C3-82FB-A299F83E86B0}"/>
              </a:ext>
            </a:extLst>
          </p:cNvPr>
          <p:cNvSpPr txBox="1">
            <a:spLocks/>
          </p:cNvSpPr>
          <p:nvPr/>
        </p:nvSpPr>
        <p:spPr>
          <a:xfrm>
            <a:off x="6412524" y="557140"/>
            <a:ext cx="53145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Sprint Goals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E9C7F65A-FC50-4F31-94B4-5EC3164C76F6}"/>
              </a:ext>
            </a:extLst>
          </p:cNvPr>
          <p:cNvSpPr txBox="1">
            <a:spLocks/>
          </p:cNvSpPr>
          <p:nvPr/>
        </p:nvSpPr>
        <p:spPr>
          <a:xfrm>
            <a:off x="6945923" y="2419695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Design strategies to implement N-Way merge algorithm</a:t>
            </a: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Start implementing the N-Way merge algorithm.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0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Burndown Chart</a:t>
            </a:r>
            <a:endParaRPr lang="en-US" sz="54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A4784FF-32D2-4127-85B1-C44C6132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21" y="2808311"/>
            <a:ext cx="11282855" cy="267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5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92379-1543-488C-8879-0FFEE8C1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</a:t>
            </a:r>
          </a:p>
        </p:txBody>
      </p:sp>
      <p:pic>
        <p:nvPicPr>
          <p:cNvPr id="9" name="Picture 9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C102B13A-F451-4673-9DC5-40A7787EB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35" y="818943"/>
            <a:ext cx="2362200" cy="1933575"/>
          </a:xfrm>
          <a:prstGeom prst="rect">
            <a:avLst/>
          </a:prstGeom>
        </p:spPr>
      </p:pic>
      <p:pic>
        <p:nvPicPr>
          <p:cNvPr id="3" name="Picture 3" descr="A picture containing clock, drawing&#10;&#10;Description generated with very high confidence">
            <a:extLst>
              <a:ext uri="{FF2B5EF4-FFF2-40B4-BE49-F238E27FC236}">
                <a16:creationId xmlns:a16="http://schemas.microsoft.com/office/drawing/2014/main" id="{7D4A86B3-C3FB-4143-9ED0-D0FCBF3DA1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22" b="15476"/>
          <a:stretch/>
        </p:blipFill>
        <p:spPr>
          <a:xfrm>
            <a:off x="9288190" y="682241"/>
            <a:ext cx="2277902" cy="2052447"/>
          </a:xfrm>
          <a:prstGeom prst="rect">
            <a:avLst/>
          </a:prstGeom>
        </p:spPr>
      </p:pic>
      <p:pic>
        <p:nvPicPr>
          <p:cNvPr id="5" name="Picture 5" descr="A picture containing shirt&#10;&#10;Description generated with very high confidence">
            <a:extLst>
              <a:ext uri="{FF2B5EF4-FFF2-40B4-BE49-F238E27FC236}">
                <a16:creationId xmlns:a16="http://schemas.microsoft.com/office/drawing/2014/main" id="{7E831847-5282-4820-BE8C-7AED0DD5F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610" y="3741300"/>
            <a:ext cx="2143125" cy="2143125"/>
          </a:xfrm>
          <a:prstGeom prst="rect">
            <a:avLst/>
          </a:prstGeom>
        </p:spPr>
      </p:pic>
      <p:pic>
        <p:nvPicPr>
          <p:cNvPr id="7" name="Picture 7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DCBC8404-70FE-4183-A9F5-F66AA30B2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3541" y="37413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9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 dirty="0">
                <a:solidFill>
                  <a:srgbClr val="FFFFFF"/>
                </a:solidFill>
                <a:latin typeface="+mj-lt"/>
                <a:ea typeface="等线 Light"/>
                <a:cs typeface="+mj-cs"/>
              </a:rPr>
              <a:t>Our design</a:t>
            </a:r>
            <a:br>
              <a:rPr lang="en-US" altLang="zh-CN" sz="2600" dirty="0">
                <a:solidFill>
                  <a:srgbClr val="FFFFFF"/>
                </a:solidFill>
                <a:ea typeface="等线 Light"/>
              </a:rPr>
            </a:br>
            <a:r>
              <a:rPr lang="en-US" altLang="zh-CN" sz="2600" dirty="0">
                <a:solidFill>
                  <a:srgbClr val="FFFFFF"/>
                </a:solidFill>
                <a:ea typeface="等线 Light"/>
                <a:cs typeface="Calibri Light"/>
              </a:rPr>
              <a:t>(</a:t>
            </a:r>
            <a:r>
              <a:rPr lang="en-US" altLang="zh-CN" sz="2600" dirty="0" err="1">
                <a:solidFill>
                  <a:srgbClr val="FFFFFF"/>
                </a:solidFill>
                <a:ea typeface="等线 Light"/>
                <a:cs typeface="Calibri Light"/>
              </a:rPr>
              <a:t>DAGScheduler</a:t>
            </a:r>
            <a:r>
              <a:rPr lang="en-US" altLang="zh-CN" sz="2600" dirty="0">
                <a:solidFill>
                  <a:srgbClr val="FFFFFF"/>
                </a:solidFill>
                <a:ea typeface="等线 Light"/>
                <a:cs typeface="Calibri Light"/>
              </a:rPr>
              <a:t>)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5B869AF-B8A1-4BF4-A6E9-8E3664A30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476498"/>
            <a:ext cx="7188199" cy="54559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7EBC9A-DD55-4E80-846B-2A51D7D58B2F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 kern="1200">
              <a:solidFill>
                <a:srgbClr val="E7E6E6"/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381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ea typeface="+mj-lt"/>
                <a:cs typeface="+mj-lt"/>
              </a:rPr>
              <a:t>DAGScheduler</a:t>
            </a:r>
            <a:r>
              <a:rPr lang="en-US" sz="5400" dirty="0">
                <a:solidFill>
                  <a:schemeClr val="bg1"/>
                </a:solidFill>
                <a:ea typeface="+mj-lt"/>
                <a:cs typeface="+mj-lt"/>
              </a:rPr>
              <a:t> event handler</a:t>
            </a:r>
            <a:endParaRPr lang="en-US" dirty="0" err="1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EBC9A-DD55-4E80-846B-2A51D7D58B2F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 kern="1200">
              <a:solidFill>
                <a:srgbClr val="E7E6E6"/>
              </a:solidFill>
              <a:latin typeface="+mn-lt"/>
              <a:cs typeface="Calibri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EAAA67-6745-4DE9-A8D3-143CBC896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306" y="2534138"/>
            <a:ext cx="8407878" cy="391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9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ea typeface="+mj-lt"/>
                <a:cs typeface="+mj-lt"/>
              </a:rPr>
              <a:t>MapOutputTracker</a:t>
            </a:r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EBC9A-DD55-4E80-846B-2A51D7D58B2F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 kern="1200">
              <a:solidFill>
                <a:srgbClr val="E7E6E6"/>
              </a:solidFill>
              <a:latin typeface="+mn-lt"/>
              <a:cs typeface="Calibri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5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8B29EBB0-9E7F-4022-AABC-DAE8C0CDB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721" y="2941616"/>
            <a:ext cx="9960633" cy="31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4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8D0B-30E3-49BB-8913-49B1168A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kern="1200" dirty="0">
                <a:solidFill>
                  <a:srgbClr val="FFFFFF"/>
                </a:solidFill>
                <a:latin typeface="+mj-lt"/>
                <a:ea typeface="等线 Light"/>
                <a:cs typeface="+mj-cs"/>
              </a:rPr>
              <a:t>Our design</a:t>
            </a:r>
            <a:br>
              <a:rPr lang="en-US" altLang="zh-CN" sz="2600" dirty="0">
                <a:solidFill>
                  <a:srgbClr val="FFFFFF"/>
                </a:solidFill>
                <a:ea typeface="等线 Light"/>
              </a:rPr>
            </a:br>
            <a:r>
              <a:rPr lang="en-US" altLang="zh-CN" sz="2600" dirty="0">
                <a:solidFill>
                  <a:srgbClr val="FFFFFF"/>
                </a:solidFill>
                <a:ea typeface="等线 Light"/>
                <a:cs typeface="Calibri Light"/>
              </a:rPr>
              <a:t>(</a:t>
            </a:r>
            <a:r>
              <a:rPr lang="en-US" altLang="zh-CN" sz="2600" dirty="0" err="1">
                <a:solidFill>
                  <a:srgbClr val="FFFFFF"/>
                </a:solidFill>
                <a:ea typeface="等线 Light"/>
                <a:cs typeface="Calibri Light"/>
              </a:rPr>
              <a:t>SortShuffleManager</a:t>
            </a:r>
            <a:r>
              <a:rPr lang="en-US" altLang="zh-CN" sz="2600" dirty="0">
                <a:solidFill>
                  <a:srgbClr val="FFFFFF"/>
                </a:solidFill>
                <a:ea typeface="等线 Light"/>
                <a:cs typeface="Calibri Light"/>
              </a:rPr>
              <a:t>)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7EBC9A-DD55-4E80-846B-2A51D7D58B2F}"/>
              </a:ext>
            </a:extLst>
          </p:cNvPr>
          <p:cNvSpPr txBox="1"/>
          <p:nvPr/>
        </p:nvSpPr>
        <p:spPr>
          <a:xfrm>
            <a:off x="1524000" y="1525638"/>
            <a:ext cx="9144000" cy="42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b="1" kern="1200">
              <a:solidFill>
                <a:srgbClr val="E7E6E6"/>
              </a:solidFill>
              <a:latin typeface="+mn-lt"/>
              <a:cs typeface="Calibri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72F98FA-0BF8-45D9-996B-EDCBC3F30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363" y="789849"/>
            <a:ext cx="7962179" cy="522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6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Big data platform (Spark) performance acceleration</vt:lpstr>
      <vt:lpstr>Recap</vt:lpstr>
      <vt:lpstr>PowerPoint Presentation</vt:lpstr>
      <vt:lpstr>Burndown Chart</vt:lpstr>
      <vt:lpstr>Challenges</vt:lpstr>
      <vt:lpstr>Our design (DAGScheduler)</vt:lpstr>
      <vt:lpstr>DAGScheduler event handler</vt:lpstr>
      <vt:lpstr>MapOutputTracker</vt:lpstr>
      <vt:lpstr>Our design (SortShuffleManager)</vt:lpstr>
      <vt:lpstr>Our design (Achieved so far)</vt:lpstr>
      <vt:lpstr>registerNWayMergeShuffle</vt:lpstr>
      <vt:lpstr>SortShuffleWriter</vt:lpstr>
      <vt:lpstr>SortShuffleManager</vt:lpstr>
      <vt:lpstr>NWayMergeHandle</vt:lpstr>
      <vt:lpstr>NWayMergeWriter</vt:lpstr>
      <vt:lpstr>Why is this flawed?</vt:lpstr>
      <vt:lpstr>Solution</vt:lpstr>
      <vt:lpstr>ShuffleBlockFetcherIterator 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309</cp:revision>
  <dcterms:created xsi:type="dcterms:W3CDTF">2013-07-15T20:26:40Z</dcterms:created>
  <dcterms:modified xsi:type="dcterms:W3CDTF">2019-11-08T13:53:53Z</dcterms:modified>
</cp:coreProperties>
</file>