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5"/>
  </p:notesMasterIdLst>
  <p:sldIdLst>
    <p:sldId id="256" r:id="rId2"/>
    <p:sldId id="270" r:id="rId3"/>
    <p:sldId id="257" r:id="rId4"/>
    <p:sldId id="261" r:id="rId5"/>
    <p:sldId id="278" r:id="rId6"/>
    <p:sldId id="275" r:id="rId7"/>
    <p:sldId id="265" r:id="rId8"/>
    <p:sldId id="273" r:id="rId9"/>
    <p:sldId id="274" r:id="rId10"/>
    <p:sldId id="260" r:id="rId11"/>
    <p:sldId id="276" r:id="rId12"/>
    <p:sldId id="271" r:id="rId13"/>
    <p:sldId id="263" r:id="rId14"/>
  </p:sldIdLst>
  <p:sldSz cx="12192000" cy="6858000"/>
  <p:notesSz cx="6858000" cy="1895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A879D0-8940-4EDC-85E7-5BE98D99F4A2}" v="1016" dt="2019-09-27T03:24:28.269"/>
    <p1510:client id="{620905DE-F01D-45BF-91F7-711277C6FCC2}" v="4" dt="2019-09-27T03:19:18.087"/>
    <p1510:client id="{67A678E1-798A-47BF-96E1-C7B3CA46D35A}" v="10" dt="2019-09-27T03:26:53.322"/>
    <p1510:client id="{81BD0C77-A44D-4AE4-B449-E1F81BA54CF3}" v="42" dt="2019-09-26T22:02:51.528"/>
    <p1510:client id="{841B389E-C4F8-451F-AB61-834B65BE7A5F}" v="44" dt="2019-09-26T22:29:50.654"/>
    <p1510:client id="{8BC95139-B796-4456-9984-80E7EFDF52B4}" v="35" dt="2019-09-26T19:45:34.873"/>
    <p1510:client id="{8FFA9DB8-0B5B-4DD8-870D-AAA9CD57968C}" v="599" dt="2019-09-26T22:41:38.646"/>
    <p1510:client id="{96144404-FCE5-41A8-92C1-174608E83349}" v="2" dt="2019-09-26T22:05:47.707"/>
    <p1510:client id="{DA28B9A5-6AEA-4252-A952-85C6B0992167}" v="455" dt="2019-09-26T19:02:43.795"/>
    <p1510:client id="{E3A20D8A-EC7E-4BDF-B12C-82EFEEE14852}" v="13" dt="2019-09-26T18:08:37.454"/>
    <p1510:client id="{F4858201-4438-4CEB-A5FD-EA3E7E3FE671}" v="1395" dt="2019-09-26T22:07:50.345"/>
    <p1510:client id="{FC353E57-CD18-4043-8CA6-412040363053}" v="218" dt="2019-09-26T18:06:51.6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BE9BD6-9AAD-4774-AB0B-6DA995E1A5EC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37EBC95-D9F4-4D0A-B077-7281735A5B15}">
      <dgm:prSet/>
      <dgm:spPr/>
      <dgm:t>
        <a:bodyPr/>
        <a:lstStyle/>
        <a:p>
          <a:pPr rtl="0">
            <a:defRPr cap="all"/>
          </a:pPr>
          <a:r>
            <a:rPr lang="en-US">
              <a:latin typeface="Calibri Light" panose="020F0302020204030204"/>
            </a:rPr>
            <a:t> All-to-all</a:t>
          </a:r>
          <a:r>
            <a:rPr lang="en-US" b="0" i="0" u="none" strike="noStrike" cap="all" baseline="0" noProof="0">
              <a:latin typeface="Calibri Light"/>
              <a:cs typeface="Calibri Light"/>
            </a:rPr>
            <a:t> communication required between map</a:t>
          </a:r>
          <a:r>
            <a:rPr lang="en-US">
              <a:latin typeface="Calibri Light" panose="020F0302020204030204"/>
            </a:rPr>
            <a:t> and reduce.</a:t>
          </a:r>
          <a:endParaRPr lang="en-US"/>
        </a:p>
      </dgm:t>
    </dgm:pt>
    <dgm:pt modelId="{77FE3CE8-1A58-4B39-9712-AAAEA1253FE5}" type="parTrans" cxnId="{D64CAB5F-176D-42D1-A58E-CC169AB644C5}">
      <dgm:prSet/>
      <dgm:spPr/>
      <dgm:t>
        <a:bodyPr/>
        <a:lstStyle/>
        <a:p>
          <a:endParaRPr lang="en-US"/>
        </a:p>
      </dgm:t>
    </dgm:pt>
    <dgm:pt modelId="{0F00CFBA-70B5-4CA5-8AB0-7B920DB5551C}" type="sibTrans" cxnId="{D64CAB5F-176D-42D1-A58E-CC169AB644C5}">
      <dgm:prSet/>
      <dgm:spPr/>
      <dgm:t>
        <a:bodyPr/>
        <a:lstStyle/>
        <a:p>
          <a:endParaRPr lang="en-US"/>
        </a:p>
      </dgm:t>
    </dgm:pt>
    <dgm:pt modelId="{6B512F88-584F-469E-A84E-E50C593A3BD8}">
      <dgm:prSet/>
      <dgm:spPr/>
      <dgm:t>
        <a:bodyPr/>
        <a:lstStyle/>
        <a:p>
          <a:pPr rtl="0">
            <a:defRPr cap="all"/>
          </a:pPr>
          <a:r>
            <a:rPr lang="en-US">
              <a:latin typeface="Calibri Light" panose="020F0302020204030204"/>
            </a:rPr>
            <a:t>Wait time of reduce phase.</a:t>
          </a:r>
        </a:p>
      </dgm:t>
    </dgm:pt>
    <dgm:pt modelId="{03113DF7-3A13-43B6-8626-5686177DC844}" type="parTrans" cxnId="{70D07AE5-56BB-436E-B3E0-ED841C6EF479}">
      <dgm:prSet/>
      <dgm:spPr/>
      <dgm:t>
        <a:bodyPr/>
        <a:lstStyle/>
        <a:p>
          <a:endParaRPr lang="en-US"/>
        </a:p>
      </dgm:t>
    </dgm:pt>
    <dgm:pt modelId="{E80C4CDB-81F2-4C7A-9457-00F5CB2660FA}" type="sibTrans" cxnId="{70D07AE5-56BB-436E-B3E0-ED841C6EF479}">
      <dgm:prSet/>
      <dgm:spPr/>
      <dgm:t>
        <a:bodyPr/>
        <a:lstStyle/>
        <a:p>
          <a:endParaRPr lang="en-US"/>
        </a:p>
      </dgm:t>
    </dgm:pt>
    <dgm:pt modelId="{E1C4EC41-BEA9-4833-BE98-149B3956F0B0}">
      <dgm:prSet phldr="0"/>
      <dgm:spPr/>
      <dgm:t>
        <a:bodyPr/>
        <a:lstStyle/>
        <a:p>
          <a:r>
            <a:rPr lang="en-US">
              <a:latin typeface="Calibri Light" panose="020F0302020204030204"/>
            </a:rPr>
            <a:t>The</a:t>
          </a:r>
          <a:r>
            <a:rPr lang="en-US"/>
            <a:t> number of disk I/o operations done by the reduce phase equals the number of map outputs generated.</a:t>
          </a:r>
        </a:p>
      </dgm:t>
    </dgm:pt>
    <dgm:pt modelId="{DCCDA619-325E-4288-83ED-0D868058A961}" type="parTrans" cxnId="{1BBF7392-FCD8-4A4D-8502-B24185235B4E}">
      <dgm:prSet/>
      <dgm:spPr/>
    </dgm:pt>
    <dgm:pt modelId="{B41089A5-7647-4CC5-BC99-77A6A966479E}" type="sibTrans" cxnId="{1BBF7392-FCD8-4A4D-8502-B24185235B4E}">
      <dgm:prSet/>
      <dgm:spPr/>
    </dgm:pt>
    <dgm:pt modelId="{8DADF272-AF5D-481E-8D97-FC52E2D86E12}" type="pres">
      <dgm:prSet presAssocID="{7FBE9BD6-9AAD-4774-AB0B-6DA995E1A5EC}" presName="linear" presStyleCnt="0">
        <dgm:presLayoutVars>
          <dgm:animLvl val="lvl"/>
          <dgm:resizeHandles val="exact"/>
        </dgm:presLayoutVars>
      </dgm:prSet>
      <dgm:spPr/>
    </dgm:pt>
    <dgm:pt modelId="{9FA5B4F1-CB69-4655-99F3-43E0903DBF0E}" type="pres">
      <dgm:prSet presAssocID="{E37EBC95-D9F4-4D0A-B077-7281735A5B1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A62C372-B464-47EA-B342-246EF1B6C86E}" type="pres">
      <dgm:prSet presAssocID="{0F00CFBA-70B5-4CA5-8AB0-7B920DB5551C}" presName="spacer" presStyleCnt="0"/>
      <dgm:spPr/>
    </dgm:pt>
    <dgm:pt modelId="{19ECAAE9-C54E-4752-B03C-62572BDEB814}" type="pres">
      <dgm:prSet presAssocID="{6B512F88-584F-469E-A84E-E50C593A3BD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0730DE2-C2C0-44EC-B45A-7D4EA252B4A1}" type="pres">
      <dgm:prSet presAssocID="{E80C4CDB-81F2-4C7A-9457-00F5CB2660FA}" presName="spacer" presStyleCnt="0"/>
      <dgm:spPr/>
    </dgm:pt>
    <dgm:pt modelId="{D3CFC75E-CA80-41E1-AFAF-F8EDEDA5BC1C}" type="pres">
      <dgm:prSet presAssocID="{E1C4EC41-BEA9-4833-BE98-149B3956F0B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64CAB5F-176D-42D1-A58E-CC169AB644C5}" srcId="{7FBE9BD6-9AAD-4774-AB0B-6DA995E1A5EC}" destId="{E37EBC95-D9F4-4D0A-B077-7281735A5B15}" srcOrd="0" destOrd="0" parTransId="{77FE3CE8-1A58-4B39-9712-AAAEA1253FE5}" sibTransId="{0F00CFBA-70B5-4CA5-8AB0-7B920DB5551C}"/>
    <dgm:cxn modelId="{BA0A208D-7B98-45A9-B3DE-58DE8E868F90}" type="presOf" srcId="{7FBE9BD6-9AAD-4774-AB0B-6DA995E1A5EC}" destId="{8DADF272-AF5D-481E-8D97-FC52E2D86E12}" srcOrd="0" destOrd="0" presId="urn:microsoft.com/office/officeart/2005/8/layout/vList2"/>
    <dgm:cxn modelId="{1BBF7392-FCD8-4A4D-8502-B24185235B4E}" srcId="{7FBE9BD6-9AAD-4774-AB0B-6DA995E1A5EC}" destId="{E1C4EC41-BEA9-4833-BE98-149B3956F0B0}" srcOrd="2" destOrd="0" parTransId="{DCCDA619-325E-4288-83ED-0D868058A961}" sibTransId="{B41089A5-7647-4CC5-BC99-77A6A966479E}"/>
    <dgm:cxn modelId="{BFBD30CB-B7A3-45C6-93E0-B0C0322BA126}" type="presOf" srcId="{E37EBC95-D9F4-4D0A-B077-7281735A5B15}" destId="{9FA5B4F1-CB69-4655-99F3-43E0903DBF0E}" srcOrd="0" destOrd="0" presId="urn:microsoft.com/office/officeart/2005/8/layout/vList2"/>
    <dgm:cxn modelId="{70D07AE5-56BB-436E-B3E0-ED841C6EF479}" srcId="{7FBE9BD6-9AAD-4774-AB0B-6DA995E1A5EC}" destId="{6B512F88-584F-469E-A84E-E50C593A3BD8}" srcOrd="1" destOrd="0" parTransId="{03113DF7-3A13-43B6-8626-5686177DC844}" sibTransId="{E80C4CDB-81F2-4C7A-9457-00F5CB2660FA}"/>
    <dgm:cxn modelId="{3A3095F3-4738-4311-B0DB-90692AA94DE7}" type="presOf" srcId="{6B512F88-584F-469E-A84E-E50C593A3BD8}" destId="{19ECAAE9-C54E-4752-B03C-62572BDEB814}" srcOrd="0" destOrd="0" presId="urn:microsoft.com/office/officeart/2005/8/layout/vList2"/>
    <dgm:cxn modelId="{9C785EF8-68B3-4953-99BA-7165E4881B64}" type="presOf" srcId="{E1C4EC41-BEA9-4833-BE98-149B3956F0B0}" destId="{D3CFC75E-CA80-41E1-AFAF-F8EDEDA5BC1C}" srcOrd="0" destOrd="0" presId="urn:microsoft.com/office/officeart/2005/8/layout/vList2"/>
    <dgm:cxn modelId="{82D3709D-9D71-4070-9277-8F42D43052B9}" type="presParOf" srcId="{8DADF272-AF5D-481E-8D97-FC52E2D86E12}" destId="{9FA5B4F1-CB69-4655-99F3-43E0903DBF0E}" srcOrd="0" destOrd="0" presId="urn:microsoft.com/office/officeart/2005/8/layout/vList2"/>
    <dgm:cxn modelId="{EAB567CD-163B-48D1-986E-011773AC9487}" type="presParOf" srcId="{8DADF272-AF5D-481E-8D97-FC52E2D86E12}" destId="{7A62C372-B464-47EA-B342-246EF1B6C86E}" srcOrd="1" destOrd="0" presId="urn:microsoft.com/office/officeart/2005/8/layout/vList2"/>
    <dgm:cxn modelId="{D7A9958B-BF7C-4962-BDF9-411DC4278C88}" type="presParOf" srcId="{8DADF272-AF5D-481E-8D97-FC52E2D86E12}" destId="{19ECAAE9-C54E-4752-B03C-62572BDEB814}" srcOrd="2" destOrd="0" presId="urn:microsoft.com/office/officeart/2005/8/layout/vList2"/>
    <dgm:cxn modelId="{DFBB118C-BA72-4D1B-9D8C-6DE3A68610DF}" type="presParOf" srcId="{8DADF272-AF5D-481E-8D97-FC52E2D86E12}" destId="{80730DE2-C2C0-44EC-B45A-7D4EA252B4A1}" srcOrd="3" destOrd="0" presId="urn:microsoft.com/office/officeart/2005/8/layout/vList2"/>
    <dgm:cxn modelId="{ED2F1157-7173-4DBC-A0C9-17F498157C51}" type="presParOf" srcId="{8DADF272-AF5D-481E-8D97-FC52E2D86E12}" destId="{D3CFC75E-CA80-41E1-AFAF-F8EDEDA5BC1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BE9BD6-9AAD-4774-AB0B-6DA995E1A5EC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37EBC95-D9F4-4D0A-B077-7281735A5B15}">
      <dgm:prSet/>
      <dgm:spPr/>
      <dgm:t>
        <a:bodyPr/>
        <a:lstStyle/>
        <a:p>
          <a:pPr rtl="0">
            <a:defRPr cap="all"/>
          </a:pPr>
          <a:r>
            <a:rPr lang="en-US">
              <a:solidFill>
                <a:schemeClr val="bg1"/>
              </a:solidFill>
              <a:latin typeface="Calibri Light" panose="020F0302020204030204"/>
            </a:rPr>
            <a:t>Waste</a:t>
          </a:r>
          <a:r>
            <a:rPr lang="en-US" b="0" i="0" u="none" strike="noStrike" cap="all" baseline="0" noProof="0">
              <a:solidFill>
                <a:schemeClr val="bg1"/>
              </a:solidFill>
              <a:latin typeface="Calibri Light"/>
              <a:cs typeface="Calibri Light"/>
            </a:rPr>
            <a:t> of time</a:t>
          </a:r>
          <a:r>
            <a:rPr lang="en-US" b="0" i="0" u="none" strike="noStrike" cap="all" baseline="0" noProof="0">
              <a:solidFill>
                <a:schemeClr val="bg1"/>
              </a:solidFill>
              <a:latin typeface="Calibri Light" panose="020F0302020204030204"/>
            </a:rPr>
            <a:t> to</a:t>
          </a:r>
          <a:r>
            <a:rPr lang="en-US" b="0" i="0" u="none" strike="noStrike" cap="all" baseline="0" noProof="0">
              <a:solidFill>
                <a:schemeClr val="bg1"/>
              </a:solidFill>
              <a:latin typeface="Calibri Light"/>
              <a:cs typeface="Calibri Light"/>
            </a:rPr>
            <a:t> wait by reduce phase.</a:t>
          </a:r>
        </a:p>
      </dgm:t>
    </dgm:pt>
    <dgm:pt modelId="{77FE3CE8-1A58-4B39-9712-AAAEA1253FE5}" type="parTrans" cxnId="{D64CAB5F-176D-42D1-A58E-CC169AB644C5}">
      <dgm:prSet/>
      <dgm:spPr/>
      <dgm:t>
        <a:bodyPr/>
        <a:lstStyle/>
        <a:p>
          <a:endParaRPr lang="en-US"/>
        </a:p>
      </dgm:t>
    </dgm:pt>
    <dgm:pt modelId="{0F00CFBA-70B5-4CA5-8AB0-7B920DB5551C}" type="sibTrans" cxnId="{D64CAB5F-176D-42D1-A58E-CC169AB644C5}">
      <dgm:prSet/>
      <dgm:spPr/>
      <dgm:t>
        <a:bodyPr/>
        <a:lstStyle/>
        <a:p>
          <a:endParaRPr lang="en-US"/>
        </a:p>
      </dgm:t>
    </dgm:pt>
    <dgm:pt modelId="{32783AAD-4F94-494D-8373-DA8DFEEF0DC1}">
      <dgm:prSet phldr="0"/>
      <dgm:spPr/>
      <dgm:t>
        <a:bodyPr/>
        <a:lstStyle/>
        <a:p>
          <a:pPr rtl="0">
            <a:defRPr cap="all"/>
          </a:pPr>
          <a:r>
            <a:rPr lang="en-US"/>
            <a:t>Reduce will now access these </a:t>
          </a:r>
          <a:r>
            <a:rPr lang="en-US">
              <a:latin typeface="Calibri Light" panose="020F0302020204030204"/>
            </a:rPr>
            <a:t>merge</a:t>
          </a:r>
          <a:r>
            <a:rPr lang="en-US"/>
            <a:t> outputs, which can decrease the number of I/o operations.</a:t>
          </a:r>
        </a:p>
      </dgm:t>
    </dgm:pt>
    <dgm:pt modelId="{2C7299C8-03D9-4115-AC0E-55D3878DCAE5}" type="parTrans" cxnId="{0252FFE5-3481-4888-B855-D71440556D19}">
      <dgm:prSet/>
      <dgm:spPr/>
    </dgm:pt>
    <dgm:pt modelId="{C5325AF6-D4AC-4FBC-92E1-2577DE30C62D}" type="sibTrans" cxnId="{0252FFE5-3481-4888-B855-D71440556D19}">
      <dgm:prSet/>
      <dgm:spPr/>
    </dgm:pt>
    <dgm:pt modelId="{6560757C-5B78-4525-BB8D-C034271BF72C}">
      <dgm:prSet phldr="0"/>
      <dgm:spPr/>
      <dgm:t>
        <a:bodyPr/>
        <a:lstStyle/>
        <a:p>
          <a:pPr algn="l" rtl="0">
            <a:defRPr cap="all"/>
          </a:pPr>
          <a:r>
            <a:rPr lang="en-US">
              <a:latin typeface="Calibri Light" panose="020F0302020204030204"/>
            </a:rPr>
            <a:t>One</a:t>
          </a:r>
          <a:r>
            <a:rPr lang="en-US"/>
            <a:t> </a:t>
          </a:r>
          <a:r>
            <a:rPr lang="en-US">
              <a:latin typeface="Calibri Light" panose="020F0302020204030204"/>
            </a:rPr>
            <a:t>can merge </a:t>
          </a:r>
          <a:r>
            <a:rPr lang="en-US"/>
            <a:t>fragmented intermediate shuffle files </a:t>
          </a:r>
          <a:r>
            <a:rPr lang="en-US">
              <a:latin typeface="Calibri Light" panose="020F0302020204030204"/>
            </a:rPr>
            <a:t>into larger</a:t>
          </a:r>
          <a:r>
            <a:rPr lang="en-US"/>
            <a:t> block files, and thus </a:t>
          </a:r>
          <a:r>
            <a:rPr lang="en-US">
              <a:latin typeface="Calibri Light" panose="020F0302020204030204"/>
            </a:rPr>
            <a:t>convert</a:t>
          </a:r>
          <a:r>
            <a:rPr lang="en-US"/>
            <a:t> small, random disk I/</a:t>
          </a:r>
          <a:r>
            <a:rPr lang="en-US">
              <a:latin typeface="Calibri Light" panose="020F0302020204030204"/>
            </a:rPr>
            <a:t>O requests</a:t>
          </a:r>
          <a:r>
            <a:rPr lang="en-US"/>
            <a:t> into large, sequential ones.</a:t>
          </a:r>
        </a:p>
      </dgm:t>
    </dgm:pt>
    <dgm:pt modelId="{94B79322-9707-43AA-8A6E-4D930F844E43}" type="parTrans" cxnId="{BF80BB94-E263-4B95-B54C-BAF661DCA519}">
      <dgm:prSet/>
      <dgm:spPr/>
    </dgm:pt>
    <dgm:pt modelId="{51BD1BD6-5401-4C00-B1EF-DD7D3F6CE854}" type="sibTrans" cxnId="{BF80BB94-E263-4B95-B54C-BAF661DCA519}">
      <dgm:prSet/>
      <dgm:spPr/>
    </dgm:pt>
    <dgm:pt modelId="{8DADF272-AF5D-481E-8D97-FC52E2D86E12}" type="pres">
      <dgm:prSet presAssocID="{7FBE9BD6-9AAD-4774-AB0B-6DA995E1A5EC}" presName="linear" presStyleCnt="0">
        <dgm:presLayoutVars>
          <dgm:animLvl val="lvl"/>
          <dgm:resizeHandles val="exact"/>
        </dgm:presLayoutVars>
      </dgm:prSet>
      <dgm:spPr/>
    </dgm:pt>
    <dgm:pt modelId="{9FA5B4F1-CB69-4655-99F3-43E0903DBF0E}" type="pres">
      <dgm:prSet presAssocID="{E37EBC95-D9F4-4D0A-B077-7281735A5B1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A62C372-B464-47EA-B342-246EF1B6C86E}" type="pres">
      <dgm:prSet presAssocID="{0F00CFBA-70B5-4CA5-8AB0-7B920DB5551C}" presName="spacer" presStyleCnt="0"/>
      <dgm:spPr/>
    </dgm:pt>
    <dgm:pt modelId="{FB787B19-273B-44BC-97D9-D921B46C233D}" type="pres">
      <dgm:prSet presAssocID="{6560757C-5B78-4525-BB8D-C034271BF72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7F11743-7EBE-4E15-AD8F-A15EF5618B1C}" type="pres">
      <dgm:prSet presAssocID="{51BD1BD6-5401-4C00-B1EF-DD7D3F6CE854}" presName="spacer" presStyleCnt="0"/>
      <dgm:spPr/>
    </dgm:pt>
    <dgm:pt modelId="{C6847767-D0EE-4A89-A7BC-DCEFD3311965}" type="pres">
      <dgm:prSet presAssocID="{32783AAD-4F94-494D-8373-DA8DFEEF0DC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64CAB5F-176D-42D1-A58E-CC169AB644C5}" srcId="{7FBE9BD6-9AAD-4774-AB0B-6DA995E1A5EC}" destId="{E37EBC95-D9F4-4D0A-B077-7281735A5B15}" srcOrd="0" destOrd="0" parTransId="{77FE3CE8-1A58-4B39-9712-AAAEA1253FE5}" sibTransId="{0F00CFBA-70B5-4CA5-8AB0-7B920DB5551C}"/>
    <dgm:cxn modelId="{BA0A208D-7B98-45A9-B3DE-58DE8E868F90}" type="presOf" srcId="{7FBE9BD6-9AAD-4774-AB0B-6DA995E1A5EC}" destId="{8DADF272-AF5D-481E-8D97-FC52E2D86E12}" srcOrd="0" destOrd="0" presId="urn:microsoft.com/office/officeart/2005/8/layout/vList2"/>
    <dgm:cxn modelId="{BF80BB94-E263-4B95-B54C-BAF661DCA519}" srcId="{7FBE9BD6-9AAD-4774-AB0B-6DA995E1A5EC}" destId="{6560757C-5B78-4525-BB8D-C034271BF72C}" srcOrd="1" destOrd="0" parTransId="{94B79322-9707-43AA-8A6E-4D930F844E43}" sibTransId="{51BD1BD6-5401-4C00-B1EF-DD7D3F6CE854}"/>
    <dgm:cxn modelId="{D085E2AC-DB24-4B05-8695-057A84974230}" type="presOf" srcId="{E37EBC95-D9F4-4D0A-B077-7281735A5B15}" destId="{9FA5B4F1-CB69-4655-99F3-43E0903DBF0E}" srcOrd="0" destOrd="0" presId="urn:microsoft.com/office/officeart/2005/8/layout/vList2"/>
    <dgm:cxn modelId="{5DCAAECA-99BF-4DEE-A318-EA107156AFCC}" type="presOf" srcId="{32783AAD-4F94-494D-8373-DA8DFEEF0DC1}" destId="{C6847767-D0EE-4A89-A7BC-DCEFD3311965}" srcOrd="0" destOrd="0" presId="urn:microsoft.com/office/officeart/2005/8/layout/vList2"/>
    <dgm:cxn modelId="{4CE5FFD3-6166-419B-9A3A-CFC9B6D2D170}" type="presOf" srcId="{6560757C-5B78-4525-BB8D-C034271BF72C}" destId="{FB787B19-273B-44BC-97D9-D921B46C233D}" srcOrd="0" destOrd="0" presId="urn:microsoft.com/office/officeart/2005/8/layout/vList2"/>
    <dgm:cxn modelId="{0252FFE5-3481-4888-B855-D71440556D19}" srcId="{7FBE9BD6-9AAD-4774-AB0B-6DA995E1A5EC}" destId="{32783AAD-4F94-494D-8373-DA8DFEEF0DC1}" srcOrd="2" destOrd="0" parTransId="{2C7299C8-03D9-4115-AC0E-55D3878DCAE5}" sibTransId="{C5325AF6-D4AC-4FBC-92E1-2577DE30C62D}"/>
    <dgm:cxn modelId="{E6545B2F-8A7D-4DCC-AFDE-711AF7B7852B}" type="presParOf" srcId="{8DADF272-AF5D-481E-8D97-FC52E2D86E12}" destId="{9FA5B4F1-CB69-4655-99F3-43E0903DBF0E}" srcOrd="0" destOrd="0" presId="urn:microsoft.com/office/officeart/2005/8/layout/vList2"/>
    <dgm:cxn modelId="{9412644E-5557-45BC-AF1D-CDFA82DE21A3}" type="presParOf" srcId="{8DADF272-AF5D-481E-8D97-FC52E2D86E12}" destId="{7A62C372-B464-47EA-B342-246EF1B6C86E}" srcOrd="1" destOrd="0" presId="urn:microsoft.com/office/officeart/2005/8/layout/vList2"/>
    <dgm:cxn modelId="{34B2E246-1233-452D-96DC-19716B0CBDBA}" type="presParOf" srcId="{8DADF272-AF5D-481E-8D97-FC52E2D86E12}" destId="{FB787B19-273B-44BC-97D9-D921B46C233D}" srcOrd="2" destOrd="0" presId="urn:microsoft.com/office/officeart/2005/8/layout/vList2"/>
    <dgm:cxn modelId="{4BB8A895-D3CB-42DB-A4BB-000C1D72ABDA}" type="presParOf" srcId="{8DADF272-AF5D-481E-8D97-FC52E2D86E12}" destId="{87F11743-7EBE-4E15-AD8F-A15EF5618B1C}" srcOrd="3" destOrd="0" presId="urn:microsoft.com/office/officeart/2005/8/layout/vList2"/>
    <dgm:cxn modelId="{C44349A3-87ED-4B9A-98A5-554E2D036EDC}" type="presParOf" srcId="{8DADF272-AF5D-481E-8D97-FC52E2D86E12}" destId="{C6847767-D0EE-4A89-A7BC-DCEFD331196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BE9BD6-9AAD-4774-AB0B-6DA995E1A5EC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37EBC95-D9F4-4D0A-B077-7281735A5B15}">
      <dgm:prSet/>
      <dgm:spPr/>
      <dgm:t>
        <a:bodyPr/>
        <a:lstStyle/>
        <a:p>
          <a:pPr rtl="0">
            <a:defRPr cap="all"/>
          </a:pPr>
          <a:r>
            <a:rPr lang="en-US"/>
            <a:t>Riffle is the shuffle merge service that keeps track of intermediate shuffle files and dynamically coordinates merge Operations.</a:t>
          </a:r>
        </a:p>
      </dgm:t>
    </dgm:pt>
    <dgm:pt modelId="{77FE3CE8-1A58-4B39-9712-AAAEA1253FE5}" type="parTrans" cxnId="{D64CAB5F-176D-42D1-A58E-CC169AB644C5}">
      <dgm:prSet/>
      <dgm:spPr/>
      <dgm:t>
        <a:bodyPr/>
        <a:lstStyle/>
        <a:p>
          <a:endParaRPr lang="en-US"/>
        </a:p>
      </dgm:t>
    </dgm:pt>
    <dgm:pt modelId="{0F00CFBA-70B5-4CA5-8AB0-7B920DB5551C}" type="sibTrans" cxnId="{D64CAB5F-176D-42D1-A58E-CC169AB644C5}">
      <dgm:prSet/>
      <dgm:spPr/>
      <dgm:t>
        <a:bodyPr/>
        <a:lstStyle/>
        <a:p>
          <a:endParaRPr lang="en-US"/>
        </a:p>
      </dgm:t>
    </dgm:pt>
    <dgm:pt modelId="{DBAD8309-9452-443D-84FE-7CDE21609F00}">
      <dgm:prSet phldr="0"/>
      <dgm:spPr/>
      <dgm:t>
        <a:bodyPr/>
        <a:lstStyle/>
        <a:p>
          <a:pPr rtl="0">
            <a:defRPr cap="all"/>
          </a:pPr>
          <a:r>
            <a:rPr lang="en-US" b="0" i="0" u="none" strike="noStrike" cap="all" baseline="0" noProof="0"/>
            <a:t>Keeps track of task execution progress and schedules merge operations based on configurable strategies and policies.</a:t>
          </a:r>
          <a:endParaRPr lang="en-US" b="0" i="0" u="none" strike="noStrike" cap="all" baseline="0" noProof="0">
            <a:solidFill>
              <a:srgbClr val="010000"/>
            </a:solidFill>
            <a:latin typeface="Calibri Light"/>
            <a:cs typeface="Calibri Light"/>
          </a:endParaRPr>
        </a:p>
      </dgm:t>
    </dgm:pt>
    <dgm:pt modelId="{B405A3AA-0068-4429-866F-C69D608E3A40}" type="parTrans" cxnId="{3097905B-B5DA-4B10-97B8-68BB0D4B71DA}">
      <dgm:prSet/>
      <dgm:spPr/>
    </dgm:pt>
    <dgm:pt modelId="{B8F66788-B0D4-4501-B0E8-8A70A5C27FA5}" type="sibTrans" cxnId="{3097905B-B5DA-4B10-97B8-68BB0D4B71DA}">
      <dgm:prSet/>
      <dgm:spPr/>
    </dgm:pt>
    <dgm:pt modelId="{8A1D942D-8E1B-4E83-AAA5-8CB83184CC06}">
      <dgm:prSet phldr="0"/>
      <dgm:spPr/>
      <dgm:t>
        <a:bodyPr/>
        <a:lstStyle/>
        <a:p>
          <a:pPr rtl="0">
            <a:defRPr cap="all"/>
          </a:pPr>
          <a:r>
            <a:rPr lang="en-US" b="0" i="0" u="none" strike="noStrike" cap="all" baseline="0" noProof="0"/>
            <a:t>The intermediate files are soon garbage collected after job completion, so they occupy disk space only temporarily</a:t>
          </a:r>
        </a:p>
      </dgm:t>
    </dgm:pt>
    <dgm:pt modelId="{7F074B7C-FCB0-4FA3-B4E8-7BB92C8EEF87}" type="parTrans" cxnId="{FFF11B3C-832F-405F-9643-1E3EE6CBDA2B}">
      <dgm:prSet/>
      <dgm:spPr/>
    </dgm:pt>
    <dgm:pt modelId="{641D721F-6F34-4B80-A2DB-FFC4FC0A039B}" type="sibTrans" cxnId="{FFF11B3C-832F-405F-9643-1E3EE6CBDA2B}">
      <dgm:prSet/>
      <dgm:spPr/>
    </dgm:pt>
    <dgm:pt modelId="{8DADF272-AF5D-481E-8D97-FC52E2D86E12}" type="pres">
      <dgm:prSet presAssocID="{7FBE9BD6-9AAD-4774-AB0B-6DA995E1A5EC}" presName="linear" presStyleCnt="0">
        <dgm:presLayoutVars>
          <dgm:animLvl val="lvl"/>
          <dgm:resizeHandles val="exact"/>
        </dgm:presLayoutVars>
      </dgm:prSet>
      <dgm:spPr/>
    </dgm:pt>
    <dgm:pt modelId="{9FA5B4F1-CB69-4655-99F3-43E0903DBF0E}" type="pres">
      <dgm:prSet presAssocID="{E37EBC95-D9F4-4D0A-B077-7281735A5B1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56DBEB0-0790-4B87-880D-E4268898FCDF}" type="pres">
      <dgm:prSet presAssocID="{0F00CFBA-70B5-4CA5-8AB0-7B920DB5551C}" presName="spacer" presStyleCnt="0"/>
      <dgm:spPr/>
    </dgm:pt>
    <dgm:pt modelId="{C35140AB-EE67-4FA1-ABC3-FC5890D64143}" type="pres">
      <dgm:prSet presAssocID="{DBAD8309-9452-443D-84FE-7CDE21609F0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E2AA73A-6301-4E6C-9A5E-9BE49FCB88C6}" type="pres">
      <dgm:prSet presAssocID="{B8F66788-B0D4-4501-B0E8-8A70A5C27FA5}" presName="spacer" presStyleCnt="0"/>
      <dgm:spPr/>
    </dgm:pt>
    <dgm:pt modelId="{1EBAA147-EEBB-40AC-9C84-AF58D91F8CE0}" type="pres">
      <dgm:prSet presAssocID="{8A1D942D-8E1B-4E83-AAA5-8CB83184CC0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FF11B3C-832F-405F-9643-1E3EE6CBDA2B}" srcId="{7FBE9BD6-9AAD-4774-AB0B-6DA995E1A5EC}" destId="{8A1D942D-8E1B-4E83-AAA5-8CB83184CC06}" srcOrd="2" destOrd="0" parTransId="{7F074B7C-FCB0-4FA3-B4E8-7BB92C8EEF87}" sibTransId="{641D721F-6F34-4B80-A2DB-FFC4FC0A039B}"/>
    <dgm:cxn modelId="{3097905B-B5DA-4B10-97B8-68BB0D4B71DA}" srcId="{7FBE9BD6-9AAD-4774-AB0B-6DA995E1A5EC}" destId="{DBAD8309-9452-443D-84FE-7CDE21609F00}" srcOrd="1" destOrd="0" parTransId="{B405A3AA-0068-4429-866F-C69D608E3A40}" sibTransId="{B8F66788-B0D4-4501-B0E8-8A70A5C27FA5}"/>
    <dgm:cxn modelId="{D64CAB5F-176D-42D1-A58E-CC169AB644C5}" srcId="{7FBE9BD6-9AAD-4774-AB0B-6DA995E1A5EC}" destId="{E37EBC95-D9F4-4D0A-B077-7281735A5B15}" srcOrd="0" destOrd="0" parTransId="{77FE3CE8-1A58-4B39-9712-AAAEA1253FE5}" sibTransId="{0F00CFBA-70B5-4CA5-8AB0-7B920DB5551C}"/>
    <dgm:cxn modelId="{7AA69C62-F38B-449B-94AB-3B1325B627CD}" type="presOf" srcId="{E37EBC95-D9F4-4D0A-B077-7281735A5B15}" destId="{9FA5B4F1-CB69-4655-99F3-43E0903DBF0E}" srcOrd="0" destOrd="0" presId="urn:microsoft.com/office/officeart/2005/8/layout/vList2"/>
    <dgm:cxn modelId="{BA0A208D-7B98-45A9-B3DE-58DE8E868F90}" type="presOf" srcId="{7FBE9BD6-9AAD-4774-AB0B-6DA995E1A5EC}" destId="{8DADF272-AF5D-481E-8D97-FC52E2D86E12}" srcOrd="0" destOrd="0" presId="urn:microsoft.com/office/officeart/2005/8/layout/vList2"/>
    <dgm:cxn modelId="{6192069D-665F-4620-B811-98174A145F3B}" type="presOf" srcId="{8A1D942D-8E1B-4E83-AAA5-8CB83184CC06}" destId="{1EBAA147-EEBB-40AC-9C84-AF58D91F8CE0}" srcOrd="0" destOrd="0" presId="urn:microsoft.com/office/officeart/2005/8/layout/vList2"/>
    <dgm:cxn modelId="{7E1335A1-ECC9-4DB4-8305-E132E0622462}" type="presOf" srcId="{DBAD8309-9452-443D-84FE-7CDE21609F00}" destId="{C35140AB-EE67-4FA1-ABC3-FC5890D64143}" srcOrd="0" destOrd="0" presId="urn:microsoft.com/office/officeart/2005/8/layout/vList2"/>
    <dgm:cxn modelId="{930B33A1-4EAB-456D-9580-A568D827DEB7}" type="presParOf" srcId="{8DADF272-AF5D-481E-8D97-FC52E2D86E12}" destId="{9FA5B4F1-CB69-4655-99F3-43E0903DBF0E}" srcOrd="0" destOrd="0" presId="urn:microsoft.com/office/officeart/2005/8/layout/vList2"/>
    <dgm:cxn modelId="{53766952-9DCA-4BE8-82D3-CA7821744698}" type="presParOf" srcId="{8DADF272-AF5D-481E-8D97-FC52E2D86E12}" destId="{D56DBEB0-0790-4B87-880D-E4268898FCDF}" srcOrd="1" destOrd="0" presId="urn:microsoft.com/office/officeart/2005/8/layout/vList2"/>
    <dgm:cxn modelId="{0AB605B7-121C-499E-8C1C-F8A8F1077E63}" type="presParOf" srcId="{8DADF272-AF5D-481E-8D97-FC52E2D86E12}" destId="{C35140AB-EE67-4FA1-ABC3-FC5890D64143}" srcOrd="2" destOrd="0" presId="urn:microsoft.com/office/officeart/2005/8/layout/vList2"/>
    <dgm:cxn modelId="{44885864-E3A4-4047-9A8F-69BD157CD183}" type="presParOf" srcId="{8DADF272-AF5D-481E-8D97-FC52E2D86E12}" destId="{3E2AA73A-6301-4E6C-9A5E-9BE49FCB88C6}" srcOrd="3" destOrd="0" presId="urn:microsoft.com/office/officeart/2005/8/layout/vList2"/>
    <dgm:cxn modelId="{7C16FC3F-4AD6-4735-8B68-EAEE569C7C9A}" type="presParOf" srcId="{8DADF272-AF5D-481E-8D97-FC52E2D86E12}" destId="{1EBAA147-EEBB-40AC-9C84-AF58D91F8CE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A5B4F1-CB69-4655-99F3-43E0903DBF0E}">
      <dsp:nvSpPr>
        <dsp:cNvPr id="0" name=""/>
        <dsp:cNvSpPr/>
      </dsp:nvSpPr>
      <dsp:spPr>
        <a:xfrm>
          <a:off x="0" y="211032"/>
          <a:ext cx="6513603" cy="17596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>
              <a:latin typeface="Calibri Light" panose="020F0302020204030204"/>
            </a:rPr>
            <a:t> All-to-all</a:t>
          </a:r>
          <a:r>
            <a:rPr lang="en-US" sz="3200" b="0" i="0" u="none" strike="noStrike" kern="1200" cap="all" baseline="0" noProof="0">
              <a:latin typeface="Calibri Light"/>
              <a:cs typeface="Calibri Light"/>
            </a:rPr>
            <a:t> communication required between map</a:t>
          </a:r>
          <a:r>
            <a:rPr lang="en-US" sz="3200" kern="1200">
              <a:latin typeface="Calibri Light" panose="020F0302020204030204"/>
            </a:rPr>
            <a:t> and reduce.</a:t>
          </a:r>
          <a:endParaRPr lang="en-US" sz="3200" kern="1200"/>
        </a:p>
      </dsp:txBody>
      <dsp:txXfrm>
        <a:off x="85900" y="296932"/>
        <a:ext cx="6341803" cy="1587880"/>
      </dsp:txXfrm>
    </dsp:sp>
    <dsp:sp modelId="{19ECAAE9-C54E-4752-B03C-62572BDEB814}">
      <dsp:nvSpPr>
        <dsp:cNvPr id="0" name=""/>
        <dsp:cNvSpPr/>
      </dsp:nvSpPr>
      <dsp:spPr>
        <a:xfrm>
          <a:off x="0" y="2062873"/>
          <a:ext cx="6513603" cy="17596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>
              <a:latin typeface="Calibri Light" panose="020F0302020204030204"/>
            </a:rPr>
            <a:t>Wait time of reduce phase.</a:t>
          </a:r>
        </a:p>
      </dsp:txBody>
      <dsp:txXfrm>
        <a:off x="85900" y="2148773"/>
        <a:ext cx="6341803" cy="1587880"/>
      </dsp:txXfrm>
    </dsp:sp>
    <dsp:sp modelId="{D3CFC75E-CA80-41E1-AFAF-F8EDEDA5BC1C}">
      <dsp:nvSpPr>
        <dsp:cNvPr id="0" name=""/>
        <dsp:cNvSpPr/>
      </dsp:nvSpPr>
      <dsp:spPr>
        <a:xfrm>
          <a:off x="0" y="3914713"/>
          <a:ext cx="6513603" cy="17596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>
              <a:latin typeface="Calibri Light" panose="020F0302020204030204"/>
            </a:rPr>
            <a:t>The</a:t>
          </a:r>
          <a:r>
            <a:rPr lang="en-US" sz="3200" kern="1200"/>
            <a:t> number of disk I/o operations done by the reduce phase equals the number of map outputs generated.</a:t>
          </a:r>
        </a:p>
      </dsp:txBody>
      <dsp:txXfrm>
        <a:off x="85900" y="4000613"/>
        <a:ext cx="6341803" cy="15878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A5B4F1-CB69-4655-99F3-43E0903DBF0E}">
      <dsp:nvSpPr>
        <dsp:cNvPr id="0" name=""/>
        <dsp:cNvSpPr/>
      </dsp:nvSpPr>
      <dsp:spPr>
        <a:xfrm>
          <a:off x="0" y="228615"/>
          <a:ext cx="6513603" cy="176139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>
              <a:solidFill>
                <a:schemeClr val="bg1"/>
              </a:solidFill>
              <a:latin typeface="Calibri Light" panose="020F0302020204030204"/>
            </a:rPr>
            <a:t>Waste</a:t>
          </a:r>
          <a:r>
            <a:rPr lang="en-US" sz="2500" b="0" i="0" u="none" strike="noStrike" kern="1200" cap="all" baseline="0" noProof="0">
              <a:solidFill>
                <a:schemeClr val="bg1"/>
              </a:solidFill>
              <a:latin typeface="Calibri Light"/>
              <a:cs typeface="Calibri Light"/>
            </a:rPr>
            <a:t> of time</a:t>
          </a:r>
          <a:r>
            <a:rPr lang="en-US" sz="2500" b="0" i="0" u="none" strike="noStrike" kern="1200" cap="all" baseline="0" noProof="0">
              <a:solidFill>
                <a:schemeClr val="bg1"/>
              </a:solidFill>
              <a:latin typeface="Calibri Light" panose="020F0302020204030204"/>
            </a:rPr>
            <a:t> to</a:t>
          </a:r>
          <a:r>
            <a:rPr lang="en-US" sz="2500" b="0" i="0" u="none" strike="noStrike" kern="1200" cap="all" baseline="0" noProof="0">
              <a:solidFill>
                <a:schemeClr val="bg1"/>
              </a:solidFill>
              <a:latin typeface="Calibri Light"/>
              <a:cs typeface="Calibri Light"/>
            </a:rPr>
            <a:t> wait by reduce phase.</a:t>
          </a:r>
        </a:p>
      </dsp:txBody>
      <dsp:txXfrm>
        <a:off x="85984" y="314599"/>
        <a:ext cx="6341635" cy="1589430"/>
      </dsp:txXfrm>
    </dsp:sp>
    <dsp:sp modelId="{FB787B19-273B-44BC-97D9-D921B46C233D}">
      <dsp:nvSpPr>
        <dsp:cNvPr id="0" name=""/>
        <dsp:cNvSpPr/>
      </dsp:nvSpPr>
      <dsp:spPr>
        <a:xfrm>
          <a:off x="0" y="2062013"/>
          <a:ext cx="6513603" cy="176139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>
              <a:latin typeface="Calibri Light" panose="020F0302020204030204"/>
            </a:rPr>
            <a:t>One</a:t>
          </a:r>
          <a:r>
            <a:rPr lang="en-US" sz="2500" kern="1200"/>
            <a:t> </a:t>
          </a:r>
          <a:r>
            <a:rPr lang="en-US" sz="2500" kern="1200">
              <a:latin typeface="Calibri Light" panose="020F0302020204030204"/>
            </a:rPr>
            <a:t>can merge </a:t>
          </a:r>
          <a:r>
            <a:rPr lang="en-US" sz="2500" kern="1200"/>
            <a:t>fragmented intermediate shuffle files </a:t>
          </a:r>
          <a:r>
            <a:rPr lang="en-US" sz="2500" kern="1200">
              <a:latin typeface="Calibri Light" panose="020F0302020204030204"/>
            </a:rPr>
            <a:t>into larger</a:t>
          </a:r>
          <a:r>
            <a:rPr lang="en-US" sz="2500" kern="1200"/>
            <a:t> block files, and thus </a:t>
          </a:r>
          <a:r>
            <a:rPr lang="en-US" sz="2500" kern="1200">
              <a:latin typeface="Calibri Light" panose="020F0302020204030204"/>
            </a:rPr>
            <a:t>convert</a:t>
          </a:r>
          <a:r>
            <a:rPr lang="en-US" sz="2500" kern="1200"/>
            <a:t> small, random disk I/</a:t>
          </a:r>
          <a:r>
            <a:rPr lang="en-US" sz="2500" kern="1200">
              <a:latin typeface="Calibri Light" panose="020F0302020204030204"/>
            </a:rPr>
            <a:t>O requests</a:t>
          </a:r>
          <a:r>
            <a:rPr lang="en-US" sz="2500" kern="1200"/>
            <a:t> into large, sequential ones.</a:t>
          </a:r>
        </a:p>
      </dsp:txBody>
      <dsp:txXfrm>
        <a:off x="85984" y="2147997"/>
        <a:ext cx="6341635" cy="1589430"/>
      </dsp:txXfrm>
    </dsp:sp>
    <dsp:sp modelId="{C6847767-D0EE-4A89-A7BC-DCEFD3311965}">
      <dsp:nvSpPr>
        <dsp:cNvPr id="0" name=""/>
        <dsp:cNvSpPr/>
      </dsp:nvSpPr>
      <dsp:spPr>
        <a:xfrm>
          <a:off x="0" y="3895412"/>
          <a:ext cx="6513603" cy="176139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Reduce will now access these </a:t>
          </a:r>
          <a:r>
            <a:rPr lang="en-US" sz="2500" kern="1200">
              <a:latin typeface="Calibri Light" panose="020F0302020204030204"/>
            </a:rPr>
            <a:t>merge</a:t>
          </a:r>
          <a:r>
            <a:rPr lang="en-US" sz="2500" kern="1200"/>
            <a:t> outputs, which can decrease the number of I/o operations.</a:t>
          </a:r>
        </a:p>
      </dsp:txBody>
      <dsp:txXfrm>
        <a:off x="85984" y="3981396"/>
        <a:ext cx="6341635" cy="15894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A5B4F1-CB69-4655-99F3-43E0903DBF0E}">
      <dsp:nvSpPr>
        <dsp:cNvPr id="0" name=""/>
        <dsp:cNvSpPr/>
      </dsp:nvSpPr>
      <dsp:spPr>
        <a:xfrm>
          <a:off x="0" y="84402"/>
          <a:ext cx="6513603" cy="18556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Riffle is the shuffle merge service that keeps track of intermediate shuffle files and dynamically coordinates merge Operations.</a:t>
          </a:r>
        </a:p>
      </dsp:txBody>
      <dsp:txXfrm>
        <a:off x="90584" y="174986"/>
        <a:ext cx="6332435" cy="1674452"/>
      </dsp:txXfrm>
    </dsp:sp>
    <dsp:sp modelId="{C35140AB-EE67-4FA1-ABC3-FC5890D64143}">
      <dsp:nvSpPr>
        <dsp:cNvPr id="0" name=""/>
        <dsp:cNvSpPr/>
      </dsp:nvSpPr>
      <dsp:spPr>
        <a:xfrm>
          <a:off x="0" y="2014902"/>
          <a:ext cx="6513603" cy="18556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b="0" i="0" u="none" strike="noStrike" kern="1200" cap="all" baseline="0" noProof="0"/>
            <a:t>Keeps track of task execution progress and schedules merge operations based on configurable strategies and policies.</a:t>
          </a:r>
          <a:endParaRPr lang="en-US" sz="2600" b="0" i="0" u="none" strike="noStrike" kern="1200" cap="all" baseline="0" noProof="0">
            <a:solidFill>
              <a:srgbClr val="010000"/>
            </a:solidFill>
            <a:latin typeface="Calibri Light"/>
            <a:cs typeface="Calibri Light"/>
          </a:endParaRPr>
        </a:p>
      </dsp:txBody>
      <dsp:txXfrm>
        <a:off x="90584" y="2105486"/>
        <a:ext cx="6332435" cy="1674452"/>
      </dsp:txXfrm>
    </dsp:sp>
    <dsp:sp modelId="{1EBAA147-EEBB-40AC-9C84-AF58D91F8CE0}">
      <dsp:nvSpPr>
        <dsp:cNvPr id="0" name=""/>
        <dsp:cNvSpPr/>
      </dsp:nvSpPr>
      <dsp:spPr>
        <a:xfrm>
          <a:off x="0" y="3945403"/>
          <a:ext cx="6513603" cy="18556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b="0" i="0" u="none" strike="noStrike" kern="1200" cap="all" baseline="0" noProof="0"/>
            <a:t>The intermediate files are soon garbage collected after job completion, so they occupy disk space only temporarily</a:t>
          </a:r>
        </a:p>
      </dsp:txBody>
      <dsp:txXfrm>
        <a:off x="90584" y="4035987"/>
        <a:ext cx="6332435" cy="1674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BC6303-8800-4413-9F7B-58EFFC36C955}" type="datetimeFigureOut">
              <a:rPr lang="en-US"/>
              <a:t>9/26/2019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6F46C-10DD-4BD5-82D5-2BDBF6A794D7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91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staclustr.com/apache-spark/#apache-spark-ecosystem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https://www.instaclustr.com/apache-spark/#apache-spark-ecosystem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6F46C-10DD-4BD5-82D5-2BDBF6A794D7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172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In this statergy, files are merged whenver there are N map output files are  available.</a:t>
            </a:r>
          </a:p>
          <a:p>
            <a:r>
              <a:rPr lang="en-US">
                <a:cs typeface="Calibri"/>
              </a:rPr>
              <a:t>Merger will read exsisting shuffle output files and </a:t>
            </a:r>
            <a:r>
              <a:rPr lang="en-US"/>
              <a:t>generating a new pair of shuffle output file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6F46C-10DD-4BD5-82D5-2BDBF6A794D7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29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real-world settings, it is observed that a large variance in block sizes of the shuffle output files</a:t>
            </a:r>
          </a:p>
          <a:p>
            <a:r>
              <a:rPr lang="en-US"/>
              <a:t>Some shuffle blocks themselves are large enough, leading to few fragmented reads; some are very tiny</a:t>
            </a:r>
          </a:p>
          <a:p>
            <a:r>
              <a:rPr lang="en-US"/>
              <a:t> In this statergy, blocks are merged when the average shuffle block size across all partitions exceeds a configurable threshold. The Riffle scheduler avoids merging files that already have large blocks, and merges more files with tiny blocks for better I/O efficiency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6F46C-10DD-4BD5-82D5-2BDBF6A794D7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59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Understand existing spark code for the shuffle phase</a:t>
            </a:r>
          </a:p>
          <a:p>
            <a:r>
              <a:rPr lang="en-US">
                <a:cs typeface="Calibri"/>
              </a:rPr>
              <a:t>Appropriate data set will be large enough that will fill up the memory, that will cause the data spillage, and hence causes IO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6F46C-10DD-4BD5-82D5-2BDBF6A794D7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57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55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802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19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94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15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76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552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40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51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16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39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24857" y="-385927"/>
            <a:ext cx="5385478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7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Big data platform (Spark) performance acceleration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062D57-26AF-4163-87B3-122EDD02EAE2}"/>
              </a:ext>
            </a:extLst>
          </p:cNvPr>
          <p:cNvSpPr txBox="1"/>
          <p:nvPr/>
        </p:nvSpPr>
        <p:spPr>
          <a:xfrm>
            <a:off x="6572456" y="2602778"/>
            <a:ext cx="5690277" cy="1568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600" i="1">
                <a:solidFill>
                  <a:schemeClr val="bg1"/>
                </a:solidFill>
              </a:rPr>
              <a:t>Mentors</a:t>
            </a:r>
            <a:r>
              <a:rPr lang="en-US" sz="1600" i="1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:</a:t>
            </a:r>
            <a:r>
              <a:rPr lang="en-US" sz="1600" i="1">
                <a:solidFill>
                  <a:schemeClr val="bg1"/>
                </a:solidFill>
              </a:rPr>
              <a:t> </a:t>
            </a:r>
            <a:r>
              <a:rPr lang="en-US" sz="1600" i="1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Tony </a:t>
            </a:r>
            <a:r>
              <a:rPr lang="en-US" sz="1600" i="1">
                <a:solidFill>
                  <a:schemeClr val="bg1"/>
                </a:solidFill>
              </a:rPr>
              <a:t>Tan, </a:t>
            </a:r>
            <a:r>
              <a:rPr lang="en-US" sz="1600" i="1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Ning </a:t>
            </a:r>
            <a:r>
              <a:rPr lang="en-US" sz="1600" i="1">
                <a:solidFill>
                  <a:schemeClr val="bg1"/>
                </a:solidFill>
              </a:rPr>
              <a:t>Wu, Yong</a:t>
            </a:r>
            <a:r>
              <a:rPr lang="en-US" sz="1600" i="1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Wang</a:t>
            </a:r>
            <a:r>
              <a:rPr lang="en-US" sz="1600" i="1">
                <a:solidFill>
                  <a:schemeClr val="bg1"/>
                </a:solidFill>
              </a:rPr>
              <a:t> and </a:t>
            </a:r>
            <a:r>
              <a:rPr lang="en-US" sz="1600" b="1" i="1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Theo </a:t>
            </a:r>
            <a:r>
              <a:rPr lang="en-US" sz="1600" b="1" i="1" kern="120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Gkountouvas</a:t>
            </a:r>
            <a:endParaRPr lang="en-US" sz="1600" i="1" kern="1200">
              <a:solidFill>
                <a:schemeClr val="bg1"/>
              </a:solidFill>
              <a:latin typeface="+mn-lt"/>
              <a:cs typeface="Calibri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8B87B8-511A-4564-BD0D-F89558832E89}"/>
              </a:ext>
            </a:extLst>
          </p:cNvPr>
          <p:cNvSpPr txBox="1"/>
          <p:nvPr/>
        </p:nvSpPr>
        <p:spPr>
          <a:xfrm>
            <a:off x="9932760" y="4334630"/>
            <a:ext cx="2743200" cy="17851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By: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Grishma Atul Thakkar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Virat Goradia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pPr>
              <a:spcAft>
                <a:spcPts val="600"/>
              </a:spcAft>
            </a:pPr>
            <a:r>
              <a:rPr lang="en-US" err="1">
                <a:solidFill>
                  <a:schemeClr val="bg1"/>
                </a:solidFill>
              </a:rPr>
              <a:t>Nipun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Midha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pPr>
              <a:spcAft>
                <a:spcPts val="600"/>
              </a:spcAft>
            </a:pPr>
            <a:r>
              <a:rPr lang="en-US" err="1">
                <a:solidFill>
                  <a:schemeClr val="bg1"/>
                </a:solidFill>
              </a:rPr>
              <a:t>Baoshu</a:t>
            </a:r>
            <a:r>
              <a:rPr lang="en-US">
                <a:solidFill>
                  <a:schemeClr val="bg1"/>
                </a:solidFill>
              </a:rPr>
              <a:t> Brady Qi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  <p:pic>
        <p:nvPicPr>
          <p:cNvPr id="9" name="Picture 10" descr="A drawing of a face&#10;&#10;Description generated with high confidence">
            <a:extLst>
              <a:ext uri="{FF2B5EF4-FFF2-40B4-BE49-F238E27FC236}">
                <a16:creationId xmlns:a16="http://schemas.microsoft.com/office/drawing/2014/main" id="{20CF6E34-1D1F-4D0E-AF1C-23883C892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057" y="2107223"/>
            <a:ext cx="2743200" cy="142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F41732-6B63-4521-BA01-3C38F2E67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Merge with fixed Number of file  </a:t>
            </a:r>
          </a:p>
        </p:txBody>
      </p:sp>
      <p:pic>
        <p:nvPicPr>
          <p:cNvPr id="3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39CA3AC-DB6F-41B2-8596-BE13917EA0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74030" y="111573"/>
            <a:ext cx="5128021" cy="664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284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F41732-6B63-4521-BA01-3C38F2E67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Merge with fixed block size</a:t>
            </a:r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B22D8DA-587B-4B36-A7E4-1060E49C64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66488" y="492573"/>
            <a:ext cx="4528212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151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062D57-26AF-4163-87B3-122EDD02EAE2}"/>
              </a:ext>
            </a:extLst>
          </p:cNvPr>
          <p:cNvSpPr txBox="1"/>
          <p:nvPr/>
        </p:nvSpPr>
        <p:spPr>
          <a:xfrm>
            <a:off x="6572456" y="2602778"/>
            <a:ext cx="5690277" cy="1568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1600" b="1" i="1" kern="1200">
              <a:solidFill>
                <a:schemeClr val="bg1"/>
              </a:solidFill>
              <a:latin typeface="+mn-lt"/>
              <a:cs typeface="Calibri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11">
            <a:extLst>
              <a:ext uri="{FF2B5EF4-FFF2-40B4-BE49-F238E27FC236}">
                <a16:creationId xmlns:a16="http://schemas.microsoft.com/office/drawing/2014/main" id="{2162C146-361C-4512-B149-E2CCDE927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50" y="1817244"/>
            <a:ext cx="3796790" cy="225719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87A93BD-9216-41C3-82FB-A299F83E86B0}"/>
              </a:ext>
            </a:extLst>
          </p:cNvPr>
          <p:cNvSpPr txBox="1">
            <a:spLocks/>
          </p:cNvSpPr>
          <p:nvPr/>
        </p:nvSpPr>
        <p:spPr>
          <a:xfrm>
            <a:off x="6412524" y="557140"/>
            <a:ext cx="53145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Next Sprint Goals</a:t>
            </a:r>
            <a:endParaRPr lang="en-US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E9C7F65A-FC50-4F31-94B4-5EC3164C76F6}"/>
              </a:ext>
            </a:extLst>
          </p:cNvPr>
          <p:cNvSpPr txBox="1">
            <a:spLocks/>
          </p:cNvSpPr>
          <p:nvPr/>
        </p:nvSpPr>
        <p:spPr>
          <a:xfrm>
            <a:off x="6945923" y="2419695"/>
            <a:ext cx="5314543" cy="33759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bg1"/>
                </a:solidFill>
                <a:cs typeface="Calibri"/>
              </a:rPr>
              <a:t>Understand existing spark code </a:t>
            </a:r>
            <a:endParaRPr lang="en-US" sz="1800">
              <a:solidFill>
                <a:schemeClr val="bg1"/>
              </a:solidFill>
            </a:endParaRPr>
          </a:p>
          <a:p>
            <a:r>
              <a:rPr lang="en-US" sz="1800">
                <a:solidFill>
                  <a:schemeClr val="bg1"/>
                </a:solidFill>
                <a:cs typeface="Calibri"/>
              </a:rPr>
              <a:t>Research on ways to implement the N-Way merge</a:t>
            </a:r>
          </a:p>
          <a:p>
            <a:r>
              <a:rPr lang="en-US" sz="1800">
                <a:solidFill>
                  <a:schemeClr val="bg1"/>
                </a:solidFill>
              </a:rPr>
              <a:t>Find the appropriate data set</a:t>
            </a:r>
            <a:endParaRPr lang="en-US" sz="1800">
              <a:solidFill>
                <a:schemeClr val="bg1"/>
              </a:solidFill>
              <a:cs typeface="Calibri"/>
            </a:endParaRPr>
          </a:p>
          <a:p>
            <a:r>
              <a:rPr lang="en-US" sz="1800">
                <a:solidFill>
                  <a:schemeClr val="bg1"/>
                </a:solidFill>
                <a:cs typeface="Calibri"/>
              </a:rPr>
              <a:t>Start implementing the N-Way merge algorithm</a:t>
            </a:r>
          </a:p>
        </p:txBody>
      </p:sp>
    </p:spTree>
    <p:extLst>
      <p:ext uri="{BB962C8B-B14F-4D97-AF65-F5344CB8AC3E}">
        <p14:creationId xmlns:p14="http://schemas.microsoft.com/office/powerpoint/2010/main" val="1079886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52AC9B-6AA6-4029-8B16-DECBEC9A48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  <a:cs typeface="Calibri Light"/>
              </a:rPr>
              <a:t>Thank You!</a:t>
            </a:r>
            <a:endParaRPr lang="en-US" sz="48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B138B5-D797-4CAD-A4E5-9EA921DC2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2000">
                <a:solidFill>
                  <a:srgbClr val="FFC000"/>
                </a:solidFill>
                <a:cs typeface="Calibri"/>
              </a:rPr>
              <a:t>Any Questions?</a:t>
            </a:r>
            <a:endParaRPr lang="en-US" sz="2000">
              <a:solidFill>
                <a:srgbClr val="FFC000"/>
              </a:solidFill>
            </a:endParaRPr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6">
            <a:extLst>
              <a:ext uri="{FF2B5EF4-FFF2-40B4-BE49-F238E27FC236}">
                <a16:creationId xmlns:a16="http://schemas.microsoft.com/office/drawing/2014/main" id="{F6239E7E-25D3-487A-8F2F-EEB63518C0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873"/>
          <a:stretch/>
        </p:blipFill>
        <p:spPr>
          <a:xfrm>
            <a:off x="8730343" y="766572"/>
            <a:ext cx="2743200" cy="205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572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062D57-26AF-4163-87B3-122EDD02EAE2}"/>
              </a:ext>
            </a:extLst>
          </p:cNvPr>
          <p:cNvSpPr txBox="1"/>
          <p:nvPr/>
        </p:nvSpPr>
        <p:spPr>
          <a:xfrm>
            <a:off x="6572456" y="2602778"/>
            <a:ext cx="5690277" cy="1568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1600" b="1" i="1" kern="1200">
              <a:solidFill>
                <a:schemeClr val="bg1"/>
              </a:solidFill>
              <a:latin typeface="+mn-lt"/>
              <a:cs typeface="Calibri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11">
            <a:extLst>
              <a:ext uri="{FF2B5EF4-FFF2-40B4-BE49-F238E27FC236}">
                <a16:creationId xmlns:a16="http://schemas.microsoft.com/office/drawing/2014/main" id="{2162C146-361C-4512-B149-E2CCDE927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50" y="1817244"/>
            <a:ext cx="3796790" cy="225719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87A93BD-9216-41C3-82FB-A299F83E86B0}"/>
              </a:ext>
            </a:extLst>
          </p:cNvPr>
          <p:cNvSpPr txBox="1">
            <a:spLocks/>
          </p:cNvSpPr>
          <p:nvPr/>
        </p:nvSpPr>
        <p:spPr>
          <a:xfrm>
            <a:off x="6412524" y="557140"/>
            <a:ext cx="53145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Sprint Goals</a:t>
            </a:r>
            <a:endParaRPr lang="en-US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E9C7F65A-FC50-4F31-94B4-5EC3164C76F6}"/>
              </a:ext>
            </a:extLst>
          </p:cNvPr>
          <p:cNvSpPr txBox="1">
            <a:spLocks/>
          </p:cNvSpPr>
          <p:nvPr/>
        </p:nvSpPr>
        <p:spPr>
          <a:xfrm>
            <a:off x="6945923" y="2419695"/>
            <a:ext cx="5314543" cy="33759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Set-up environment</a:t>
            </a:r>
            <a:endParaRPr lang="en-US" sz="1800">
              <a:solidFill>
                <a:schemeClr val="bg1"/>
              </a:solidFill>
              <a:cs typeface="Calibri"/>
            </a:endParaRPr>
          </a:p>
          <a:p>
            <a:r>
              <a:rPr lang="en-US" sz="1800">
                <a:solidFill>
                  <a:schemeClr val="bg1"/>
                </a:solidFill>
              </a:rPr>
              <a:t>Find the existing spark code</a:t>
            </a:r>
            <a:endParaRPr lang="en-US" sz="1800">
              <a:solidFill>
                <a:schemeClr val="bg1"/>
              </a:solidFill>
              <a:cs typeface="Calibri"/>
            </a:endParaRPr>
          </a:p>
          <a:p>
            <a:r>
              <a:rPr lang="en-US" sz="1800">
                <a:solidFill>
                  <a:schemeClr val="bg1"/>
                </a:solidFill>
              </a:rPr>
              <a:t>Read and summarize riffle paper</a:t>
            </a:r>
            <a:endParaRPr lang="en-US" sz="1800">
              <a:solidFill>
                <a:schemeClr val="bg1"/>
              </a:solidFill>
              <a:cs typeface="Calibri"/>
            </a:endParaRPr>
          </a:p>
          <a:p>
            <a:r>
              <a:rPr lang="en-US" sz="1800">
                <a:solidFill>
                  <a:schemeClr val="bg1"/>
                </a:solidFill>
              </a:rPr>
              <a:t>Research about the spark architecture and their phases: map, shuffle and reduce</a:t>
            </a:r>
            <a:endParaRPr lang="en-US" sz="180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2228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FF84AB-5C05-490B-B926-36BDA7E7F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What is Spark?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D6ED1-83AE-4AAF-B814-B895642B6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>
                <a:ea typeface="+mn-lt"/>
                <a:cs typeface="+mn-lt"/>
              </a:rPr>
              <a:t>Open-source distributed general-purpose cluster-computing framework</a:t>
            </a:r>
          </a:p>
          <a:p>
            <a:r>
              <a:rPr lang="en-US" sz="1700">
                <a:ea typeface="+mn-lt"/>
                <a:cs typeface="+mn-lt"/>
              </a:rPr>
              <a:t>Unified analytics engine for big data processing, with built-in modules for streaming, SQL, machine learning and graph processing.</a:t>
            </a:r>
          </a:p>
          <a:p>
            <a:r>
              <a:rPr lang="en-US" sz="1700">
                <a:ea typeface="+mn-lt"/>
                <a:cs typeface="+mn-lt"/>
              </a:rPr>
              <a:t>Provides an interface for programming entire clusters with implicit data parallelism and fault tolerance.</a:t>
            </a:r>
            <a:endParaRPr lang="en-US" sz="1700">
              <a:cs typeface="Calibri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A204C5C-3BAA-4057-81D0-C86E82249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763" y="1059222"/>
            <a:ext cx="6250769" cy="457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8371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B58D0B-30E3-49BB-8913-49B1168A4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1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Key difference between MapReduce and Spark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0E022C-197A-42B8-8147-A0AA0CD529DB}"/>
              </a:ext>
            </a:extLst>
          </p:cNvPr>
          <p:cNvSpPr txBox="1"/>
          <p:nvPr/>
        </p:nvSpPr>
        <p:spPr>
          <a:xfrm>
            <a:off x="643468" y="2638043"/>
            <a:ext cx="3363974" cy="341562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Processing: Spark can do it in-memory, while Hadoop MapReduce has to read from and write to a disk.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As a result, the speed of processing differs significantly – Spark may be up to 100 times faster. However, the volume of data processed also differs: Hadoop MapReduce is able to work with far larger data sets than Spark.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75A28E7-EF7A-4956-817C-A5127E1479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36" r="140" b="17662"/>
          <a:stretch/>
        </p:blipFill>
        <p:spPr>
          <a:xfrm>
            <a:off x="5819983" y="643467"/>
            <a:ext cx="5206329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4038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B58D0B-30E3-49BB-8913-49B1168A4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does Spark work?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34ABBBD5-7D09-4DD2-B801-C1EB1936E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442" y="2509911"/>
            <a:ext cx="9932017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593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92379-1543-488C-8879-0FFEE8C12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>
                <a:solidFill>
                  <a:srgbClr val="FFFFFF"/>
                </a:solidFill>
                <a:cs typeface="Calibri Light"/>
              </a:rPr>
              <a:t>Demo</a:t>
            </a:r>
            <a:endParaRPr lang="en-US" sz="3200" kern="1200">
              <a:solidFill>
                <a:srgbClr val="FFFFFF"/>
              </a:solidFill>
              <a:latin typeface="+mj-lt"/>
              <a:cs typeface="Calibri Light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70ED48E6-128D-4C0A-BD33-8BE710FE6A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2175" y="1033463"/>
            <a:ext cx="6821488" cy="2078038"/>
          </a:xfrm>
          <a:prstGeom prst="rect">
            <a:avLst/>
          </a:prstGeom>
        </p:spPr>
      </p:pic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2392CC7-546A-4AD2-9C7A-A293A032C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2175" y="4643967"/>
            <a:ext cx="6821488" cy="1266825"/>
          </a:xfrm>
          <a:prstGeom prst="rect">
            <a:avLst/>
          </a:prstGeom>
        </p:spPr>
      </p:pic>
      <p:pic>
        <p:nvPicPr>
          <p:cNvPr id="10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970F92A-66D7-41F2-A7C0-C1D747FC12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2175" y="3377495"/>
            <a:ext cx="6821488" cy="1155700"/>
          </a:xfrm>
          <a:prstGeom prst="rect">
            <a:avLst/>
          </a:prstGeom>
        </p:spPr>
      </p:pic>
      <p:pic>
        <p:nvPicPr>
          <p:cNvPr id="3" name="图片 6">
            <a:extLst>
              <a:ext uri="{FF2B5EF4-FFF2-40B4-BE49-F238E27FC236}">
                <a16:creationId xmlns:a16="http://schemas.microsoft.com/office/drawing/2014/main" id="{D90C0F18-F470-464D-B137-D2E25598C9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1779" y="3430102"/>
            <a:ext cx="2278239" cy="242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18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92379-1543-488C-8879-0FFEE8C12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Current Issues</a:t>
            </a:r>
          </a:p>
        </p:txBody>
      </p:sp>
      <p:graphicFrame>
        <p:nvGraphicFramePr>
          <p:cNvPr id="19" name="TextBox 2">
            <a:extLst>
              <a:ext uri="{FF2B5EF4-FFF2-40B4-BE49-F238E27FC236}">
                <a16:creationId xmlns:a16="http://schemas.microsoft.com/office/drawing/2014/main" id="{AF0CCBDF-92B6-4133-B61F-34D5DADF1C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352768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8836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92379-1543-488C-8879-0FFEE8C12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Observations</a:t>
            </a:r>
            <a:endParaRPr lang="en-US">
              <a:ea typeface="+mj-lt"/>
              <a:cs typeface="+mj-lt"/>
            </a:endParaRPr>
          </a:p>
        </p:txBody>
      </p:sp>
      <p:graphicFrame>
        <p:nvGraphicFramePr>
          <p:cNvPr id="19" name="TextBox 2">
            <a:extLst>
              <a:ext uri="{FF2B5EF4-FFF2-40B4-BE49-F238E27FC236}">
                <a16:creationId xmlns:a16="http://schemas.microsoft.com/office/drawing/2014/main" id="{AF0CCBDF-92B6-4133-B61F-34D5DADF1C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209196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8719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92379-1543-488C-8879-0FFEE8C12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Riffle</a:t>
            </a:r>
          </a:p>
        </p:txBody>
      </p:sp>
      <p:graphicFrame>
        <p:nvGraphicFramePr>
          <p:cNvPr id="19" name="TextBox 2">
            <a:extLst>
              <a:ext uri="{FF2B5EF4-FFF2-40B4-BE49-F238E27FC236}">
                <a16:creationId xmlns:a16="http://schemas.microsoft.com/office/drawing/2014/main" id="{AF0CCBDF-92B6-4133-B61F-34D5DADF1C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51456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1602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13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Big data platform (Spark) performance acceleration</vt:lpstr>
      <vt:lpstr>PowerPoint Presentation</vt:lpstr>
      <vt:lpstr>What is Spark?</vt:lpstr>
      <vt:lpstr>Key difference between MapReduce and Spark</vt:lpstr>
      <vt:lpstr>How does Spark work?</vt:lpstr>
      <vt:lpstr>Demo</vt:lpstr>
      <vt:lpstr>Current Issues</vt:lpstr>
      <vt:lpstr>Observations</vt:lpstr>
      <vt:lpstr>Riffle</vt:lpstr>
      <vt:lpstr>Merge with fixed Number of file  </vt:lpstr>
      <vt:lpstr>Merge with fixed block size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15</cp:revision>
  <dcterms:created xsi:type="dcterms:W3CDTF">2013-07-15T20:26:40Z</dcterms:created>
  <dcterms:modified xsi:type="dcterms:W3CDTF">2019-09-27T03:35:26Z</dcterms:modified>
</cp:coreProperties>
</file>