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sldIdLst>
    <p:sldId id="256" r:id="rId2"/>
    <p:sldId id="257" r:id="rId3"/>
    <p:sldId id="284" r:id="rId4"/>
    <p:sldId id="278" r:id="rId5"/>
    <p:sldId id="258" r:id="rId6"/>
    <p:sldId id="272" r:id="rId7"/>
    <p:sldId id="273" r:id="rId8"/>
    <p:sldId id="274" r:id="rId9"/>
    <p:sldId id="281" r:id="rId10"/>
    <p:sldId id="275" r:id="rId11"/>
    <p:sldId id="276" r:id="rId12"/>
    <p:sldId id="283" r:id="rId13"/>
    <p:sldId id="282" r:id="rId14"/>
    <p:sldId id="264" r:id="rId15"/>
    <p:sldId id="268" r:id="rId16"/>
    <p:sldId id="259" r:id="rId17"/>
    <p:sldId id="261" r:id="rId18"/>
    <p:sldId id="277" r:id="rId19"/>
    <p:sldId id="262" r:id="rId20"/>
    <p:sldId id="271" r:id="rId21"/>
    <p:sldId id="28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nshu Lulla" initials="DL" lastIdx="1" clrIdx="0">
    <p:extLst>
      <p:ext uri="{19B8F6BF-5375-455C-9EA6-DF929625EA0E}">
        <p15:presenceInfo xmlns:p15="http://schemas.microsoft.com/office/powerpoint/2012/main" userId="7e3b43bbd2c2f1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9591-34B8-41A8-820C-8247A08032A4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A297-BDDF-4CC6-B59C-6297AC8F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CA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Lithium Diagram, July 2015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CA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13</a:t>
            </a:fld>
            <a:endParaRPr lang="en-CA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7883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show a </a:t>
            </a:r>
            <a:r>
              <a:rPr lang="en-US" dirty="0" err="1" smtClean="0"/>
              <a:t>pcap</a:t>
            </a:r>
            <a:r>
              <a:rPr lang="en-US" baseline="0" dirty="0" smtClean="0"/>
              <a:t> file here for analysis. Also need to add a </a:t>
            </a:r>
            <a:r>
              <a:rPr lang="en-US" baseline="0" dirty="0" err="1" smtClean="0"/>
              <a:t>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A297-BDDF-4CC6-B59C-6297AC8FF9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0873" y="252001"/>
            <a:ext cx="11585599" cy="13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00873" y="1712501"/>
            <a:ext cx="11585599" cy="41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71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yuba.stanford.edu/cs244wiki/index.php/Overview" TargetMode="External"/><Relationship Id="rId2" Type="http://schemas.openxmlformats.org/officeDocument/2006/relationships/hyperlink" Target="https://s3f.iti.illinois.edu/usrman/openflow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Programmability as a Cloud Service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923" y="4493072"/>
            <a:ext cx="10119664" cy="20291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Deepanshu Lulla		 		            Anuj </a:t>
            </a:r>
            <a:r>
              <a:rPr lang="en-US" sz="2400" dirty="0" err="1" smtClean="0"/>
              <a:t>Tyagi</a:t>
            </a:r>
            <a:endParaRPr lang="en-US" sz="2400" dirty="0"/>
          </a:p>
          <a:p>
            <a:r>
              <a:rPr lang="en-US" sz="2400" dirty="0" smtClean="0"/>
              <a:t>	    </a:t>
            </a:r>
            <a:r>
              <a:rPr lang="en-US" sz="2400" dirty="0" err="1" smtClean="0"/>
              <a:t>Akshay</a:t>
            </a:r>
            <a:r>
              <a:rPr lang="en-US" sz="2400" dirty="0" smtClean="0"/>
              <a:t> </a:t>
            </a:r>
            <a:r>
              <a:rPr lang="en-US" sz="2400" dirty="0" err="1" smtClean="0"/>
              <a:t>Battaje</a:t>
            </a:r>
            <a:r>
              <a:rPr lang="en-US" sz="2400" dirty="0" smtClean="0"/>
              <a:t>			  		</a:t>
            </a:r>
            <a:r>
              <a:rPr lang="en-US" sz="2400" dirty="0" err="1" smtClean="0"/>
              <a:t>Amey</a:t>
            </a:r>
            <a:r>
              <a:rPr lang="en-US" sz="2400" dirty="0" smtClean="0"/>
              <a:t> </a:t>
            </a:r>
            <a:r>
              <a:rPr lang="en-US" sz="2400" dirty="0" err="1"/>
              <a:t>Uchagaonkar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							Mentor: Dr. </a:t>
            </a:r>
            <a:r>
              <a:rPr lang="en-US" sz="2400" dirty="0" err="1" smtClean="0"/>
              <a:t>Somaya</a:t>
            </a:r>
            <a:r>
              <a:rPr lang="en-US" sz="2400" dirty="0" smtClean="0"/>
              <a:t> </a:t>
            </a:r>
            <a:r>
              <a:rPr lang="en-US" sz="2400" dirty="0" err="1" smtClean="0"/>
              <a:t>Arianfar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2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Open virtual switch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794500" cy="4726004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 </a:t>
            </a:r>
            <a:r>
              <a:rPr lang="en-US" sz="2500" dirty="0" smtClean="0"/>
              <a:t>Open-source distributed </a:t>
            </a:r>
            <a:r>
              <a:rPr lang="en-US" sz="2500" dirty="0"/>
              <a:t>virtual multilayer </a:t>
            </a:r>
            <a:r>
              <a:rPr lang="en-US" sz="2500" dirty="0" smtClean="0"/>
              <a:t>switch. Main components: OVS-</a:t>
            </a:r>
            <a:r>
              <a:rPr lang="en-US" sz="2500" dirty="0" err="1" smtClean="0"/>
              <a:t>vswitchd</a:t>
            </a:r>
            <a:r>
              <a:rPr lang="en-US" sz="2500" dirty="0" smtClean="0"/>
              <a:t>, OVS-database(OVSDB)-server and OVS-kernel</a:t>
            </a:r>
          </a:p>
          <a:p>
            <a:endParaRPr lang="en-US" sz="2500" dirty="0" smtClean="0"/>
          </a:p>
          <a:p>
            <a:r>
              <a:rPr lang="en-US" altLang="zh-TW" sz="2500" dirty="0" smtClean="0"/>
              <a:t>Decides how </a:t>
            </a:r>
            <a:r>
              <a:rPr lang="en-US" altLang="zh-TW" sz="2500" dirty="0"/>
              <a:t>to process packet made in </a:t>
            </a:r>
            <a:r>
              <a:rPr lang="en-US" altLang="zh-TW" sz="2500" dirty="0" smtClean="0"/>
              <a:t>user space</a:t>
            </a:r>
            <a:endParaRPr lang="en-US" altLang="zh-TW" sz="2500" dirty="0"/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/>
              <a:t>In </a:t>
            </a:r>
            <a:r>
              <a:rPr lang="en-US" sz="2500" dirty="0" smtClean="0"/>
              <a:t>a virtual </a:t>
            </a:r>
            <a:r>
              <a:rPr lang="en-US" sz="2500" dirty="0"/>
              <a:t>network, virtual switch acts like an advanced edge switch for VMs</a:t>
            </a:r>
            <a:r>
              <a:rPr lang="en-US" sz="2500" dirty="0" smtClean="0"/>
              <a:t>.</a:t>
            </a:r>
          </a:p>
          <a:p>
            <a:endParaRPr lang="en-US" sz="2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4337" y="2374432"/>
            <a:ext cx="4914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31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Controller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" y="2011680"/>
            <a:ext cx="6563638" cy="465843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 SDN Controller in a software-defined network (SDN) is the “brains” of the </a:t>
            </a:r>
            <a:r>
              <a:rPr lang="en-US" sz="3200" dirty="0" smtClean="0"/>
              <a:t>network.</a:t>
            </a:r>
            <a:endParaRPr lang="en-US" sz="3200" dirty="0"/>
          </a:p>
          <a:p>
            <a:r>
              <a:rPr lang="en-US" sz="3200" dirty="0"/>
              <a:t>It is the strategic control point in the SDN network, relaying information to the switches/routers ‘below’ (</a:t>
            </a:r>
            <a:r>
              <a:rPr lang="en-US" sz="3200" dirty="0" smtClean="0"/>
              <a:t>via southbound </a:t>
            </a:r>
            <a:r>
              <a:rPr lang="en-US" sz="3200" dirty="0"/>
              <a:t>APIs) and the applications and business logic ‘above’ (via northbound APIs). </a:t>
            </a:r>
            <a:r>
              <a:rPr lang="en-US" sz="3200" dirty="0" smtClean="0"/>
              <a:t>[4]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39" y="2011680"/>
            <a:ext cx="5572125" cy="435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3639" y="648866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Technologies: </a:t>
            </a:r>
            <a:r>
              <a:rPr lang="en-US" dirty="0" err="1" smtClean="0"/>
              <a:t>OpenDaylight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636" y="2448931"/>
            <a:ext cx="111203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HelveticaNeue-Light"/>
              </a:rPr>
              <a:t>Formed in </a:t>
            </a:r>
            <a:r>
              <a:rPr lang="en-US" sz="2400" dirty="0">
                <a:solidFill>
                  <a:srgbClr val="000000"/>
                </a:solidFill>
                <a:latin typeface="HelveticaNeue-Light"/>
              </a:rPr>
              <a:t>April </a:t>
            </a:r>
            <a:r>
              <a:rPr lang="en-US" sz="2400" dirty="0" smtClean="0">
                <a:solidFill>
                  <a:srgbClr val="000000"/>
                </a:solidFill>
                <a:latin typeface="HelveticaNeue-Light"/>
              </a:rPr>
              <a:t>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HelveticaNeue-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pen </a:t>
            </a:r>
            <a:r>
              <a:rPr lang="en-US" sz="2400" dirty="0"/>
              <a:t>source SDN project hosted by the Linux </a:t>
            </a:r>
            <a:r>
              <a:rPr lang="en-US" sz="2400" dirty="0" smtClean="0"/>
              <a:t>Foundation.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Created </a:t>
            </a:r>
            <a:r>
              <a:rPr lang="en-US" sz="2400" dirty="0"/>
              <a:t>in order to advance software-defined networking (SDN) adoption and </a:t>
            </a:r>
            <a:endParaRPr lang="en-US" sz="2400" dirty="0" smtClean="0"/>
          </a:p>
          <a:p>
            <a:r>
              <a:rPr lang="en-US" sz="2400" dirty="0" smtClean="0"/>
              <a:t>Form basis </a:t>
            </a:r>
            <a:r>
              <a:rPr lang="en-US" sz="2400" dirty="0"/>
              <a:t>for a strong network functions virtualization (NFV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Founding members included Arista Networks, Big Switch Networks, Brocade, Cisco, Citrix, Ericsson, HP, IBM, Juniper Networks, Microsoft, NEC, </a:t>
            </a:r>
            <a:r>
              <a:rPr lang="en-US" sz="2400" dirty="0" err="1"/>
              <a:t>Nuage</a:t>
            </a:r>
            <a:r>
              <a:rPr lang="en-US" sz="2400" dirty="0"/>
              <a:t> Networks, </a:t>
            </a:r>
            <a:r>
              <a:rPr lang="en-US" sz="2400" dirty="0" err="1"/>
              <a:t>PLUMGrid</a:t>
            </a:r>
            <a:r>
              <a:rPr lang="en-US" sz="2400" dirty="0"/>
              <a:t>, Red Hat, and VMware</a:t>
            </a:r>
          </a:p>
        </p:txBody>
      </p:sp>
      <p:pic>
        <p:nvPicPr>
          <p:cNvPr id="3074" name="Picture 2" descr="http://www.sdnap.com/wp-content/uploads/2013/07/opendaylight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1277546"/>
            <a:ext cx="39909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1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256858" y="4166522"/>
            <a:ext cx="10010399" cy="706397"/>
          </a:xfrm>
          <a:prstGeom prst="roundRect">
            <a:avLst>
              <a:gd name="adj" fmla="val 11616"/>
            </a:avLst>
          </a:prstGeom>
          <a:gradFill>
            <a:gsLst>
              <a:gs pos="0">
                <a:srgbClr val="799AD5"/>
              </a:gs>
              <a:gs pos="50000">
                <a:srgbClr val="3C70CB"/>
              </a:gs>
              <a:gs pos="100000">
                <a:srgbClr val="2E61BA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17375E"/>
              </a:buClr>
              <a:buSzPct val="25000"/>
            </a:pPr>
            <a:r>
              <a:rPr lang="en-CA" sz="1867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Service Abstraction Layer/Core</a:t>
            </a:r>
          </a:p>
        </p:txBody>
      </p:sp>
      <p:sp>
        <p:nvSpPr>
          <p:cNvPr id="354" name="Shape 354"/>
          <p:cNvSpPr/>
          <p:nvPr/>
        </p:nvSpPr>
        <p:spPr>
          <a:xfrm>
            <a:off x="302546" y="2651921"/>
            <a:ext cx="1915597" cy="1395200"/>
          </a:xfrm>
          <a:prstGeom prst="roundRect">
            <a:avLst>
              <a:gd name="adj" fmla="val 10019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Base Network Functions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176762" y="223235"/>
            <a:ext cx="3749599" cy="708000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t" anchorCtr="0">
            <a:noAutofit/>
          </a:bodyPr>
          <a:lstStyle/>
          <a:p>
            <a:pPr algn="r">
              <a:buClr>
                <a:schemeClr val="accent2"/>
              </a:buClr>
              <a:buSzPct val="25000"/>
            </a:pPr>
            <a:r>
              <a:rPr lang="en-CA" sz="40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Lithium</a:t>
            </a: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27104"/>
          <a:stretch/>
        </p:blipFill>
        <p:spPr>
          <a:xfrm>
            <a:off x="3223121" y="257435"/>
            <a:ext cx="2492000" cy="7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>
            <a:off x="259609" y="5690355"/>
            <a:ext cx="1555199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Enabled Devices</a:t>
            </a:r>
          </a:p>
        </p:txBody>
      </p:sp>
      <p:sp>
        <p:nvSpPr>
          <p:cNvPr id="358" name="Shape 358"/>
          <p:cNvSpPr/>
          <p:nvPr/>
        </p:nvSpPr>
        <p:spPr>
          <a:xfrm>
            <a:off x="337363" y="1254872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DLUX</a:t>
            </a:r>
          </a:p>
        </p:txBody>
      </p:sp>
      <p:sp>
        <p:nvSpPr>
          <p:cNvPr id="359" name="Shape 359"/>
          <p:cNvSpPr/>
          <p:nvPr/>
        </p:nvSpPr>
        <p:spPr>
          <a:xfrm>
            <a:off x="3237555" y="1270260"/>
            <a:ext cx="1015597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VTN Coordinator</a:t>
            </a:r>
          </a:p>
        </p:txBody>
      </p:sp>
      <p:sp>
        <p:nvSpPr>
          <p:cNvPr id="360" name="Shape 360"/>
          <p:cNvSpPr/>
          <p:nvPr/>
        </p:nvSpPr>
        <p:spPr>
          <a:xfrm>
            <a:off x="6255476" y="1277911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OpenStack Neutron</a:t>
            </a:r>
          </a:p>
        </p:txBody>
      </p:sp>
      <p:sp>
        <p:nvSpPr>
          <p:cNvPr id="361" name="Shape 361"/>
          <p:cNvSpPr/>
          <p:nvPr/>
        </p:nvSpPr>
        <p:spPr>
          <a:xfrm>
            <a:off x="9155671" y="1297404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SDNI Wrapper</a:t>
            </a:r>
          </a:p>
        </p:txBody>
      </p:sp>
      <p:sp>
        <p:nvSpPr>
          <p:cNvPr id="362" name="Shape 362"/>
          <p:cNvSpPr/>
          <p:nvPr/>
        </p:nvSpPr>
        <p:spPr>
          <a:xfrm>
            <a:off x="10366132" y="1316011"/>
            <a:ext cx="175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Applications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Orchestrations &amp; Services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893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4195442" y="5690355"/>
            <a:ext cx="1422399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 vSwitches</a:t>
            </a:r>
          </a:p>
        </p:txBody>
      </p:sp>
      <p:sp>
        <p:nvSpPr>
          <p:cNvPr id="365" name="Shape 365"/>
          <p:cNvSpPr/>
          <p:nvPr/>
        </p:nvSpPr>
        <p:spPr>
          <a:xfrm>
            <a:off x="8143214" y="5690355"/>
            <a:ext cx="1532797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Additional Virtual &amp; Physical Devices</a:t>
            </a:r>
          </a:p>
        </p:txBody>
      </p:sp>
      <p:sp>
        <p:nvSpPr>
          <p:cNvPr id="366" name="Shape 366"/>
          <p:cNvSpPr/>
          <p:nvPr/>
        </p:nvSpPr>
        <p:spPr>
          <a:xfrm>
            <a:off x="10195967" y="5690283"/>
            <a:ext cx="1880397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Data Plane Elements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(Virtual Switches, Physical Device Interfaces)</a:t>
            </a: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501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6595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10392833" y="3073787"/>
            <a:ext cx="1689200" cy="5540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Controller Platform Services/Applications</a:t>
            </a:r>
          </a:p>
        </p:txBody>
      </p:sp>
      <p:sp>
        <p:nvSpPr>
          <p:cNvPr id="370" name="Shape 370"/>
          <p:cNvSpPr/>
          <p:nvPr/>
        </p:nvSpPr>
        <p:spPr>
          <a:xfrm>
            <a:off x="469992" y="2946401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Stats Manager</a:t>
            </a:r>
          </a:p>
        </p:txBody>
      </p:sp>
      <p:sp>
        <p:nvSpPr>
          <p:cNvPr id="371" name="Shape 371"/>
          <p:cNvSpPr/>
          <p:nvPr/>
        </p:nvSpPr>
        <p:spPr>
          <a:xfrm>
            <a:off x="1150472" y="4951976"/>
            <a:ext cx="6480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OVSDB</a:t>
            </a:r>
          </a:p>
        </p:txBody>
      </p:sp>
      <p:sp>
        <p:nvSpPr>
          <p:cNvPr id="372" name="Shape 372"/>
          <p:cNvSpPr/>
          <p:nvPr/>
        </p:nvSpPr>
        <p:spPr>
          <a:xfrm>
            <a:off x="1828533" y="4951976"/>
            <a:ext cx="7932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NETCONF</a:t>
            </a:r>
          </a:p>
        </p:txBody>
      </p:sp>
      <p:sp>
        <p:nvSpPr>
          <p:cNvPr id="373" name="Shape 373"/>
          <p:cNvSpPr/>
          <p:nvPr/>
        </p:nvSpPr>
        <p:spPr>
          <a:xfrm>
            <a:off x="9556947" y="4952059"/>
            <a:ext cx="7300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PCMM/COPS</a:t>
            </a:r>
          </a:p>
        </p:txBody>
      </p:sp>
      <p:sp>
        <p:nvSpPr>
          <p:cNvPr id="374" name="Shape 374"/>
          <p:cNvSpPr/>
          <p:nvPr/>
        </p:nvSpPr>
        <p:spPr>
          <a:xfrm>
            <a:off x="7312697" y="4952059"/>
            <a:ext cx="5016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SNBI</a:t>
            </a:r>
          </a:p>
        </p:txBody>
      </p:sp>
      <p:sp>
        <p:nvSpPr>
          <p:cNvPr id="375" name="Shape 375"/>
          <p:cNvSpPr/>
          <p:nvPr/>
        </p:nvSpPr>
        <p:spPr>
          <a:xfrm>
            <a:off x="2651799" y="4951976"/>
            <a:ext cx="5012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LISP</a:t>
            </a:r>
          </a:p>
        </p:txBody>
      </p:sp>
      <p:sp>
        <p:nvSpPr>
          <p:cNvPr id="376" name="Shape 376"/>
          <p:cNvSpPr/>
          <p:nvPr/>
        </p:nvSpPr>
        <p:spPr>
          <a:xfrm>
            <a:off x="3183062" y="4951976"/>
            <a:ext cx="4855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BGP</a:t>
            </a:r>
          </a:p>
        </p:txBody>
      </p:sp>
      <p:sp>
        <p:nvSpPr>
          <p:cNvPr id="377" name="Shape 377"/>
          <p:cNvSpPr/>
          <p:nvPr/>
        </p:nvSpPr>
        <p:spPr>
          <a:xfrm>
            <a:off x="3698722" y="4952059"/>
            <a:ext cx="513599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PCEP</a:t>
            </a:r>
          </a:p>
        </p:txBody>
      </p:sp>
      <p:sp>
        <p:nvSpPr>
          <p:cNvPr id="378" name="Shape 378"/>
          <p:cNvSpPr/>
          <p:nvPr/>
        </p:nvSpPr>
        <p:spPr>
          <a:xfrm>
            <a:off x="6193371" y="4951976"/>
            <a:ext cx="5899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SNMP</a:t>
            </a:r>
          </a:p>
        </p:txBody>
      </p:sp>
      <p:sp>
        <p:nvSpPr>
          <p:cNvPr id="379" name="Shape 379"/>
          <p:cNvSpPr/>
          <p:nvPr/>
        </p:nvSpPr>
        <p:spPr>
          <a:xfrm>
            <a:off x="5698910" y="4952059"/>
            <a:ext cx="4643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SXP</a:t>
            </a:r>
          </a:p>
        </p:txBody>
      </p:sp>
      <p:sp>
        <p:nvSpPr>
          <p:cNvPr id="380" name="Shape 380"/>
          <p:cNvSpPr/>
          <p:nvPr/>
        </p:nvSpPr>
        <p:spPr>
          <a:xfrm>
            <a:off x="10369723" y="4958909"/>
            <a:ext cx="1695197" cy="561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Southbound Interfaces &amp;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Protocol Plugins</a:t>
            </a:r>
          </a:p>
        </p:txBody>
      </p:sp>
      <p:cxnSp>
        <p:nvCxnSpPr>
          <p:cNvPr id="381" name="Shape 381"/>
          <p:cNvCxnSpPr/>
          <p:nvPr/>
        </p:nvCxnSpPr>
        <p:spPr>
          <a:xfrm>
            <a:off x="268075" y="5626688"/>
            <a:ext cx="10369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ash"/>
            <a:miter/>
            <a:headEnd type="none" w="med" len="med"/>
            <a:tailEnd type="none" w="med" len="med"/>
          </a:ln>
        </p:spPr>
      </p:cxnSp>
      <p:grpSp>
        <p:nvGrpSpPr>
          <p:cNvPr id="382" name="Shape 382"/>
          <p:cNvGrpSpPr/>
          <p:nvPr/>
        </p:nvGrpSpPr>
        <p:grpSpPr>
          <a:xfrm>
            <a:off x="239891" y="4952063"/>
            <a:ext cx="880517" cy="465020"/>
            <a:chOff x="290619" y="5277928"/>
            <a:chExt cx="825796" cy="444514"/>
          </a:xfrm>
        </p:grpSpPr>
        <p:sp>
          <p:nvSpPr>
            <p:cNvPr id="383" name="Shape 383"/>
            <p:cNvSpPr/>
            <p:nvPr/>
          </p:nvSpPr>
          <p:spPr>
            <a:xfrm>
              <a:off x="290619" y="5277928"/>
              <a:ext cx="825796" cy="444514"/>
            </a:xfrm>
            <a:prstGeom prst="roundRect">
              <a:avLst>
                <a:gd name="adj" fmla="val 16667"/>
              </a:avLst>
            </a:prstGeom>
            <a:solidFill>
              <a:srgbClr val="80ACC1"/>
            </a:solidFill>
            <a:ln>
              <a:noFill/>
            </a:ln>
          </p:spPr>
          <p:txBody>
            <a:bodyPr lIns="91433" tIns="45700" rIns="91433" bIns="4570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CA" sz="1067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OpenFlow </a:t>
              </a:r>
            </a:p>
            <a:p>
              <a:pPr algn="ctr">
                <a:buClr>
                  <a:srgbClr val="000000"/>
                </a:buClr>
              </a:pPr>
              <a:endParaRPr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pic>
          <p:nvPicPr>
            <p:cNvPr id="384" name="Shape 3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0252" y="5509182"/>
              <a:ext cx="781047" cy="180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Shape 385"/>
          <p:cNvSpPr/>
          <p:nvPr/>
        </p:nvSpPr>
        <p:spPr>
          <a:xfrm>
            <a:off x="469992" y="3120811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Switch Manager</a:t>
            </a:r>
          </a:p>
        </p:txBody>
      </p:sp>
      <p:sp>
        <p:nvSpPr>
          <p:cNvPr id="386" name="Shape 386"/>
          <p:cNvSpPr/>
          <p:nvPr/>
        </p:nvSpPr>
        <p:spPr>
          <a:xfrm>
            <a:off x="6813435" y="4962321"/>
            <a:ext cx="4691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USC</a:t>
            </a:r>
          </a:p>
        </p:txBody>
      </p:sp>
      <p:sp>
        <p:nvSpPr>
          <p:cNvPr id="387" name="Shape 387"/>
          <p:cNvSpPr/>
          <p:nvPr/>
        </p:nvSpPr>
        <p:spPr>
          <a:xfrm>
            <a:off x="4242385" y="4962376"/>
            <a:ext cx="7300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9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CAPWAP</a:t>
            </a:r>
          </a:p>
        </p:txBody>
      </p:sp>
      <p:sp>
        <p:nvSpPr>
          <p:cNvPr id="388" name="Shape 388"/>
          <p:cNvSpPr/>
          <p:nvPr/>
        </p:nvSpPr>
        <p:spPr>
          <a:xfrm>
            <a:off x="5002447" y="4962321"/>
            <a:ext cx="6664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OPFLEX</a:t>
            </a:r>
          </a:p>
        </p:txBody>
      </p:sp>
      <p:sp>
        <p:nvSpPr>
          <p:cNvPr id="389" name="Shape 389"/>
          <p:cNvSpPr/>
          <p:nvPr/>
        </p:nvSpPr>
        <p:spPr>
          <a:xfrm>
            <a:off x="8399222" y="4962321"/>
            <a:ext cx="5487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CoAP</a:t>
            </a:r>
          </a:p>
        </p:txBody>
      </p:sp>
      <p:sp>
        <p:nvSpPr>
          <p:cNvPr id="390" name="Shape 390"/>
          <p:cNvSpPr/>
          <p:nvPr/>
        </p:nvSpPr>
        <p:spPr>
          <a:xfrm>
            <a:off x="7844359" y="4962321"/>
            <a:ext cx="5248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HTTP</a:t>
            </a:r>
          </a:p>
        </p:txBody>
      </p:sp>
      <p:sp>
        <p:nvSpPr>
          <p:cNvPr id="391" name="Shape 391"/>
          <p:cNvSpPr/>
          <p:nvPr/>
        </p:nvSpPr>
        <p:spPr>
          <a:xfrm>
            <a:off x="469992" y="329522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Forwarding Rules Mgr</a:t>
            </a:r>
          </a:p>
        </p:txBody>
      </p:sp>
      <p:sp>
        <p:nvSpPr>
          <p:cNvPr id="392" name="Shape 392"/>
          <p:cNvSpPr/>
          <p:nvPr/>
        </p:nvSpPr>
        <p:spPr>
          <a:xfrm>
            <a:off x="469992" y="346963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L2 Switch</a:t>
            </a:r>
          </a:p>
        </p:txBody>
      </p:sp>
      <p:sp>
        <p:nvSpPr>
          <p:cNvPr id="393" name="Shape 393"/>
          <p:cNvSpPr/>
          <p:nvPr/>
        </p:nvSpPr>
        <p:spPr>
          <a:xfrm>
            <a:off x="469992" y="364405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Host  Tracker</a:t>
            </a:r>
          </a:p>
        </p:txBody>
      </p:sp>
      <p:sp>
        <p:nvSpPr>
          <p:cNvPr id="394" name="Shape 394"/>
          <p:cNvSpPr/>
          <p:nvPr/>
        </p:nvSpPr>
        <p:spPr>
          <a:xfrm>
            <a:off x="469992" y="3818465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Topology Processing</a:t>
            </a:r>
          </a:p>
        </p:txBody>
      </p:sp>
      <p:sp>
        <p:nvSpPr>
          <p:cNvPr id="395" name="Shape 395"/>
          <p:cNvSpPr/>
          <p:nvPr/>
        </p:nvSpPr>
        <p:spPr>
          <a:xfrm>
            <a:off x="358024" y="1993221"/>
            <a:ext cx="9838000" cy="254400"/>
          </a:xfrm>
          <a:prstGeom prst="roundRect">
            <a:avLst>
              <a:gd name="adj" fmla="val 16667"/>
            </a:avLst>
          </a:prstGeom>
          <a:solidFill>
            <a:srgbClr val="F6A973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AAA AuthN Filter</a:t>
            </a:r>
          </a:p>
        </p:txBody>
      </p:sp>
      <p:sp>
        <p:nvSpPr>
          <p:cNvPr id="396" name="Shape 396"/>
          <p:cNvSpPr/>
          <p:nvPr/>
        </p:nvSpPr>
        <p:spPr>
          <a:xfrm>
            <a:off x="358529" y="2232655"/>
            <a:ext cx="9844400" cy="337199"/>
          </a:xfrm>
          <a:prstGeom prst="roundRect">
            <a:avLst>
              <a:gd name="adj" fmla="val 16667"/>
            </a:avLst>
          </a:prstGeom>
          <a:solidFill>
            <a:srgbClr val="FE8220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4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OpenDaylight APIs REST/RESTCONF/NETCONF</a:t>
            </a:r>
          </a:p>
        </p:txBody>
      </p:sp>
      <p:sp>
        <p:nvSpPr>
          <p:cNvPr id="397" name="Shape 397"/>
          <p:cNvSpPr/>
          <p:nvPr/>
        </p:nvSpPr>
        <p:spPr>
          <a:xfrm flipH="1">
            <a:off x="744978" y="4256131"/>
            <a:ext cx="2649199" cy="425997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Data Store (Config &amp; Operational)</a:t>
            </a:r>
          </a:p>
        </p:txBody>
      </p:sp>
      <p:sp>
        <p:nvSpPr>
          <p:cNvPr id="398" name="Shape 398"/>
          <p:cNvSpPr/>
          <p:nvPr/>
        </p:nvSpPr>
        <p:spPr>
          <a:xfrm flipH="1">
            <a:off x="6908656" y="4157132"/>
            <a:ext cx="3218400" cy="660397"/>
          </a:xfrm>
          <a:prstGeom prst="leftRightArrow">
            <a:avLst>
              <a:gd name="adj1" fmla="val 56768"/>
              <a:gd name="adj2" fmla="val 63537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27433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Messaging (Notifications / RPCs)</a:t>
            </a:r>
          </a:p>
        </p:txBody>
      </p:sp>
      <p:sp>
        <p:nvSpPr>
          <p:cNvPr id="399" name="Shape 399"/>
          <p:cNvSpPr/>
          <p:nvPr/>
        </p:nvSpPr>
        <p:spPr>
          <a:xfrm>
            <a:off x="8978085" y="4962321"/>
            <a:ext cx="5487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LACP</a:t>
            </a:r>
          </a:p>
        </p:txBody>
      </p:sp>
      <p:sp>
        <p:nvSpPr>
          <p:cNvPr id="400" name="Shape 400"/>
          <p:cNvSpPr/>
          <p:nvPr/>
        </p:nvSpPr>
        <p:spPr>
          <a:xfrm>
            <a:off x="2300677" y="2677321"/>
            <a:ext cx="3928400" cy="1395200"/>
          </a:xfrm>
          <a:prstGeom prst="roundRect">
            <a:avLst>
              <a:gd name="adj" fmla="val 8484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Services</a:t>
            </a:r>
          </a:p>
        </p:txBody>
      </p:sp>
      <p:sp>
        <p:nvSpPr>
          <p:cNvPr id="401" name="Shape 401"/>
          <p:cNvSpPr/>
          <p:nvPr/>
        </p:nvSpPr>
        <p:spPr>
          <a:xfrm>
            <a:off x="2583619" y="298026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Service Function Chaining</a:t>
            </a:r>
          </a:p>
        </p:txBody>
      </p:sp>
      <p:sp>
        <p:nvSpPr>
          <p:cNvPr id="402" name="Shape 402"/>
          <p:cNvSpPr/>
          <p:nvPr/>
        </p:nvSpPr>
        <p:spPr>
          <a:xfrm>
            <a:off x="2583619" y="315467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Reservation</a:t>
            </a:r>
          </a:p>
        </p:txBody>
      </p:sp>
      <p:sp>
        <p:nvSpPr>
          <p:cNvPr id="403" name="Shape 403"/>
          <p:cNvSpPr/>
          <p:nvPr/>
        </p:nvSpPr>
        <p:spPr>
          <a:xfrm>
            <a:off x="2583619" y="332909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Virtual Private Network</a:t>
            </a:r>
          </a:p>
        </p:txBody>
      </p:sp>
      <p:sp>
        <p:nvSpPr>
          <p:cNvPr id="404" name="Shape 404"/>
          <p:cNvSpPr/>
          <p:nvPr/>
        </p:nvSpPr>
        <p:spPr>
          <a:xfrm>
            <a:off x="2583619" y="350350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Virtual Tenant Network Mgr.</a:t>
            </a:r>
          </a:p>
        </p:txBody>
      </p:sp>
      <p:sp>
        <p:nvSpPr>
          <p:cNvPr id="405" name="Shape 405"/>
          <p:cNvSpPr/>
          <p:nvPr/>
        </p:nvSpPr>
        <p:spPr>
          <a:xfrm>
            <a:off x="2583619" y="367791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Unified Secure Channel Mgr</a:t>
            </a:r>
          </a:p>
        </p:txBody>
      </p:sp>
      <p:sp>
        <p:nvSpPr>
          <p:cNvPr id="406" name="Shape 406"/>
          <p:cNvSpPr/>
          <p:nvPr/>
        </p:nvSpPr>
        <p:spPr>
          <a:xfrm>
            <a:off x="4396243" y="298026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OVSDB Neutron</a:t>
            </a:r>
          </a:p>
        </p:txBody>
      </p:sp>
      <p:sp>
        <p:nvSpPr>
          <p:cNvPr id="407" name="Shape 407"/>
          <p:cNvSpPr/>
          <p:nvPr/>
        </p:nvSpPr>
        <p:spPr>
          <a:xfrm>
            <a:off x="4396243" y="3154677"/>
            <a:ext cx="1600000" cy="2996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Device Discovery, Identification &amp; Driver Management</a:t>
            </a:r>
          </a:p>
        </p:txBody>
      </p:sp>
      <p:sp>
        <p:nvSpPr>
          <p:cNvPr id="408" name="Shape 408"/>
          <p:cNvSpPr/>
          <p:nvPr/>
        </p:nvSpPr>
        <p:spPr>
          <a:xfrm>
            <a:off x="4379309" y="348995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LISP Service</a:t>
            </a:r>
          </a:p>
        </p:txBody>
      </p:sp>
      <p:sp>
        <p:nvSpPr>
          <p:cNvPr id="409" name="Shape 409"/>
          <p:cNvSpPr/>
          <p:nvPr/>
        </p:nvSpPr>
        <p:spPr>
          <a:xfrm>
            <a:off x="4379309" y="366437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DOCSIS Abstraction</a:t>
            </a:r>
          </a:p>
        </p:txBody>
      </p:sp>
      <p:sp>
        <p:nvSpPr>
          <p:cNvPr id="410" name="Shape 410"/>
          <p:cNvSpPr/>
          <p:nvPr/>
        </p:nvSpPr>
        <p:spPr>
          <a:xfrm>
            <a:off x="4379309" y="3838782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SNMP4SDN</a:t>
            </a:r>
          </a:p>
        </p:txBody>
      </p:sp>
      <p:sp>
        <p:nvSpPr>
          <p:cNvPr id="411" name="Shape 411"/>
          <p:cNvSpPr/>
          <p:nvPr/>
        </p:nvSpPr>
        <p:spPr>
          <a:xfrm>
            <a:off x="6313876" y="2677321"/>
            <a:ext cx="1915597" cy="1395200"/>
          </a:xfrm>
          <a:prstGeom prst="roundRect">
            <a:avLst>
              <a:gd name="adj" fmla="val 8484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Abstractions (Policy/Intent)</a:t>
            </a:r>
          </a:p>
        </p:txBody>
      </p:sp>
      <p:sp>
        <p:nvSpPr>
          <p:cNvPr id="412" name="Shape 412"/>
          <p:cNvSpPr/>
          <p:nvPr/>
        </p:nvSpPr>
        <p:spPr>
          <a:xfrm>
            <a:off x="6472859" y="327829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ALTO Protocol Manager</a:t>
            </a:r>
          </a:p>
        </p:txBody>
      </p:sp>
      <p:sp>
        <p:nvSpPr>
          <p:cNvPr id="413" name="Shape 413"/>
          <p:cNvSpPr/>
          <p:nvPr/>
        </p:nvSpPr>
        <p:spPr>
          <a:xfrm>
            <a:off x="6472859" y="345270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Intent Composition</a:t>
            </a:r>
          </a:p>
        </p:txBody>
      </p:sp>
      <p:sp>
        <p:nvSpPr>
          <p:cNvPr id="414" name="Shape 414"/>
          <p:cNvSpPr/>
          <p:nvPr/>
        </p:nvSpPr>
        <p:spPr>
          <a:xfrm>
            <a:off x="6472859" y="362711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Group Based Policy Service</a:t>
            </a:r>
          </a:p>
        </p:txBody>
      </p:sp>
      <p:sp>
        <p:nvSpPr>
          <p:cNvPr id="415" name="Shape 415"/>
          <p:cNvSpPr/>
          <p:nvPr/>
        </p:nvSpPr>
        <p:spPr>
          <a:xfrm>
            <a:off x="8295076" y="2677321"/>
            <a:ext cx="1915597" cy="1395200"/>
          </a:xfrm>
          <a:prstGeom prst="roundRect">
            <a:avLst>
              <a:gd name="adj" fmla="val 5927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Platform Services</a:t>
            </a:r>
          </a:p>
        </p:txBody>
      </p:sp>
      <p:sp>
        <p:nvSpPr>
          <p:cNvPr id="416" name="Shape 416"/>
          <p:cNvSpPr/>
          <p:nvPr/>
        </p:nvSpPr>
        <p:spPr>
          <a:xfrm>
            <a:off x="8470995" y="3014132"/>
            <a:ext cx="1600000" cy="2964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Authentication, Authorization &amp; Accounting</a:t>
            </a:r>
          </a:p>
        </p:txBody>
      </p:sp>
      <p:sp>
        <p:nvSpPr>
          <p:cNvPr id="417" name="Shape 417"/>
          <p:cNvSpPr/>
          <p:nvPr/>
        </p:nvSpPr>
        <p:spPr>
          <a:xfrm>
            <a:off x="8470995" y="336295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Neutron Northbound</a:t>
            </a:r>
          </a:p>
        </p:txBody>
      </p:sp>
      <p:sp>
        <p:nvSpPr>
          <p:cNvPr id="418" name="Shape 418"/>
          <p:cNvSpPr/>
          <p:nvPr/>
        </p:nvSpPr>
        <p:spPr>
          <a:xfrm>
            <a:off x="8470995" y="353737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Persistence</a:t>
            </a:r>
          </a:p>
        </p:txBody>
      </p:sp>
      <p:sp>
        <p:nvSpPr>
          <p:cNvPr id="419" name="Shape 419"/>
          <p:cNvSpPr/>
          <p:nvPr/>
        </p:nvSpPr>
        <p:spPr>
          <a:xfrm>
            <a:off x="8470995" y="3711786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SDN Integration Aggregator</a:t>
            </a:r>
          </a:p>
        </p:txBody>
      </p:sp>
      <p:sp>
        <p:nvSpPr>
          <p:cNvPr id="420" name="Shape 420"/>
          <p:cNvSpPr/>
          <p:nvPr/>
        </p:nvSpPr>
        <p:spPr>
          <a:xfrm>
            <a:off x="8470995" y="388619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Time Series Data Repository</a:t>
            </a:r>
          </a:p>
        </p:txBody>
      </p:sp>
      <p:sp>
        <p:nvSpPr>
          <p:cNvPr id="421" name="Shape 421"/>
          <p:cNvSpPr/>
          <p:nvPr/>
        </p:nvSpPr>
        <p:spPr>
          <a:xfrm>
            <a:off x="2575152" y="384725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Link Aggregation Ctl Protocol</a:t>
            </a:r>
          </a:p>
        </p:txBody>
      </p:sp>
    </p:spTree>
    <p:extLst>
      <p:ext uri="{BB962C8B-B14F-4D97-AF65-F5344CB8AC3E}">
        <p14:creationId xmlns:p14="http://schemas.microsoft.com/office/powerpoint/2010/main" val="2827416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</a:t>
            </a:r>
            <a:r>
              <a:rPr lang="en-US" sz="5000" dirty="0" smtClean="0"/>
              <a:t>1</a:t>
            </a:r>
            <a:r>
              <a:rPr lang="en-US" dirty="0" smtClean="0"/>
              <a:t>:Creating a SDN based network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6670" y="1941032"/>
            <a:ext cx="7061838" cy="4884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35628" y="2370807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08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915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42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20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626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14297" y="2688441"/>
            <a:ext cx="1826662" cy="14179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22995" y="2719146"/>
            <a:ext cx="1809301" cy="138725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0" idx="2"/>
          </p:cNvCxnSpPr>
          <p:nvPr/>
        </p:nvCxnSpPr>
        <p:spPr>
          <a:xfrm flipV="1">
            <a:off x="4268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4" idx="0"/>
          </p:cNvCxnSpPr>
          <p:nvPr/>
        </p:nvCxnSpPr>
        <p:spPr>
          <a:xfrm>
            <a:off x="6094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7" idx="0"/>
          </p:cNvCxnSpPr>
          <p:nvPr/>
        </p:nvCxnSpPr>
        <p:spPr>
          <a:xfrm>
            <a:off x="7979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435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18" idx="0"/>
          </p:cNvCxnSpPr>
          <p:nvPr/>
        </p:nvCxnSpPr>
        <p:spPr>
          <a:xfrm>
            <a:off x="6094959" y="2688442"/>
            <a:ext cx="0" cy="141795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0" idx="3"/>
            <a:endCxn id="18" idx="1"/>
          </p:cNvCxnSpPr>
          <p:nvPr/>
        </p:nvCxnSpPr>
        <p:spPr>
          <a:xfrm flipV="1">
            <a:off x="4927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  <a:endCxn id="15" idx="1"/>
          </p:cNvCxnSpPr>
          <p:nvPr/>
        </p:nvCxnSpPr>
        <p:spPr>
          <a:xfrm>
            <a:off x="6754290" y="4383444"/>
            <a:ext cx="565797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0979" y="5891691"/>
            <a:ext cx="99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11596" y="5895038"/>
            <a:ext cx="93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10.0.0.3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7359" y="5891691"/>
            <a:ext cx="99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6899" y="6085771"/>
            <a:ext cx="926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mn</a:t>
            </a:r>
            <a:r>
              <a:rPr lang="en-US" dirty="0" smtClean="0"/>
              <a:t>  --controller=</a:t>
            </a:r>
            <a:r>
              <a:rPr lang="en-US" dirty="0" err="1" smtClean="0"/>
              <a:t>remote,ip</a:t>
            </a:r>
            <a:r>
              <a:rPr lang="en-US" dirty="0" smtClean="0"/>
              <a:t>=127.0.0.1  --topo=linear,3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" y="0"/>
            <a:ext cx="12191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packets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5" y="1921163"/>
            <a:ext cx="11583733" cy="30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SPRINT 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960" y="2011679"/>
            <a:ext cx="9784080" cy="4533499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User Story: </a:t>
            </a:r>
            <a:r>
              <a:rPr lang="en-US" sz="3200" dirty="0"/>
              <a:t>Create administrative domain with multiple networks</a:t>
            </a:r>
          </a:p>
          <a:p>
            <a:endParaRPr lang="en-US" sz="3200" dirty="0"/>
          </a:p>
          <a:p>
            <a:r>
              <a:rPr lang="en-US" sz="3200" dirty="0" smtClean="0"/>
              <a:t>Developing a learning switch(layer 2 or 3) </a:t>
            </a:r>
            <a:r>
              <a:rPr lang="en-US" sz="3200" dirty="0"/>
              <a:t>with </a:t>
            </a:r>
            <a:r>
              <a:rPr lang="en-US" sz="3200" dirty="0" err="1" smtClean="0"/>
              <a:t>OpenDaylight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Connect the multiple networks in current topology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73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34" y="1690688"/>
            <a:ext cx="10058400" cy="472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Goals</a:t>
            </a:r>
          </a:p>
          <a:p>
            <a:r>
              <a:rPr lang="en-US" sz="2800" dirty="0" smtClean="0"/>
              <a:t>Offer Network Programmability as a service</a:t>
            </a:r>
          </a:p>
          <a:p>
            <a:r>
              <a:rPr lang="en-US" sz="2800" dirty="0" smtClean="0"/>
              <a:t>Solving problem of scaling across multiple IaaS providers in MOC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Users</a:t>
            </a:r>
          </a:p>
          <a:p>
            <a:r>
              <a:rPr lang="en-US" sz="2800" dirty="0" smtClean="0"/>
              <a:t>Infrastructure </a:t>
            </a:r>
            <a:r>
              <a:rPr lang="en-US" sz="2800" dirty="0"/>
              <a:t>as a Service (IaaS) </a:t>
            </a:r>
            <a:r>
              <a:rPr lang="en-US" sz="2800" dirty="0" smtClean="0"/>
              <a:t>providers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End Product</a:t>
            </a:r>
            <a:endParaRPr lang="en-US" sz="2800" dirty="0"/>
          </a:p>
          <a:p>
            <a:r>
              <a:rPr lang="en-US" sz="2800" dirty="0"/>
              <a:t>Provide </a:t>
            </a:r>
            <a:r>
              <a:rPr lang="en-US" sz="2800" dirty="0" smtClean="0"/>
              <a:t>APIs to IaaS providers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4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2: Scaling to multiple networks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724609" y="1861047"/>
            <a:ext cx="9461134" cy="499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912038" y="2356249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100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07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234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12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118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94482" y="2673884"/>
            <a:ext cx="2245355" cy="14003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2"/>
          </p:cNvCxnSpPr>
          <p:nvPr/>
        </p:nvCxnSpPr>
        <p:spPr>
          <a:xfrm flipH="1" flipV="1">
            <a:off x="6571369" y="2673884"/>
            <a:ext cx="745615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  <a:endCxn id="38" idx="2"/>
          </p:cNvCxnSpPr>
          <p:nvPr/>
        </p:nvCxnSpPr>
        <p:spPr>
          <a:xfrm flipV="1">
            <a:off x="3760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40" idx="0"/>
          </p:cNvCxnSpPr>
          <p:nvPr/>
        </p:nvCxnSpPr>
        <p:spPr>
          <a:xfrm>
            <a:off x="5586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  <a:endCxn id="42" idx="0"/>
          </p:cNvCxnSpPr>
          <p:nvPr/>
        </p:nvCxnSpPr>
        <p:spPr>
          <a:xfrm>
            <a:off x="7471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927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 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586958" y="2673884"/>
            <a:ext cx="716373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 flipV="1">
            <a:off x="4419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8481117" y="4091894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4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7118539" y="2698696"/>
            <a:ext cx="2135600" cy="13610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002997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322492" y="4660487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46290" y="4383443"/>
            <a:ext cx="565797" cy="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3"/>
          </p:cNvCxnSpPr>
          <p:nvPr/>
        </p:nvCxnSpPr>
        <p:spPr>
          <a:xfrm flipV="1">
            <a:off x="8130749" y="4383444"/>
            <a:ext cx="341871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454927" y="2745078"/>
            <a:ext cx="29401" cy="36329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28250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76244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38" idx="3"/>
          </p:cNvCxnSpPr>
          <p:nvPr/>
        </p:nvCxnSpPr>
        <p:spPr>
          <a:xfrm flipV="1">
            <a:off x="4419628" y="4383443"/>
            <a:ext cx="508000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1" idx="3"/>
          </p:cNvCxnSpPr>
          <p:nvPr/>
        </p:nvCxnSpPr>
        <p:spPr>
          <a:xfrm flipV="1">
            <a:off x="8130749" y="4383443"/>
            <a:ext cx="341871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52" grpId="0" animBg="1"/>
      <p:bldP spid="54" grpId="0" animBg="1"/>
      <p:bldP spid="81" grpId="0"/>
      <p:bldP spid="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s3f.iti.illinois.edu/usrman/openflow.html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yuba.stanford.edu/cs244wiki/index.php/Overview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[3] Stanford seminars</a:t>
            </a:r>
          </a:p>
          <a:p>
            <a:pPr marL="0" indent="0">
              <a:buNone/>
            </a:pPr>
            <a:r>
              <a:rPr lang="en-US" dirty="0" smtClean="0"/>
              <a:t>[4</a:t>
            </a:r>
            <a:r>
              <a:rPr lang="en-US" dirty="0"/>
              <a:t>] http://searchsdn.techtarget.com/definition/SDN-controller-software-defined-networking-controller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</a:t>
            </a:r>
            <a:r>
              <a:rPr lang="en-US" dirty="0"/>
              <a:t>N</a:t>
            </a:r>
            <a:r>
              <a:rPr lang="en-US" dirty="0" smtClean="0"/>
              <a:t>etworks (overview)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91763" y="2451490"/>
            <a:ext cx="4590510" cy="853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2091763" y="3602050"/>
            <a:ext cx="4590510" cy="972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2091763" y="4871191"/>
            <a:ext cx="4590510" cy="972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6" name="Group 5"/>
          <p:cNvGrpSpPr/>
          <p:nvPr/>
        </p:nvGrpSpPr>
        <p:grpSpPr>
          <a:xfrm>
            <a:off x="3063871" y="2494927"/>
            <a:ext cx="3186354" cy="702078"/>
            <a:chOff x="3131840" y="1628800"/>
            <a:chExt cx="4248472" cy="936104"/>
          </a:xfrm>
        </p:grpSpPr>
        <p:sp>
          <p:nvSpPr>
            <p:cNvPr id="7" name="Rectangle 6"/>
            <p:cNvSpPr/>
            <p:nvPr/>
          </p:nvSpPr>
          <p:spPr>
            <a:xfrm>
              <a:off x="3646806" y="1628800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9323" y="1772816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1916832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Business Applications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06009" y="3737065"/>
            <a:ext cx="2187243" cy="702078"/>
            <a:chOff x="3131840" y="1628800"/>
            <a:chExt cx="4248472" cy="936104"/>
          </a:xfrm>
        </p:grpSpPr>
        <p:sp>
          <p:nvSpPr>
            <p:cNvPr id="11" name="Rectangle 10"/>
            <p:cNvSpPr/>
            <p:nvPr/>
          </p:nvSpPr>
          <p:spPr>
            <a:xfrm>
              <a:off x="3646806" y="1628800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89323" y="1772816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31840" y="1916832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/>
                <a:t>Network Services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53781" y="3737065"/>
            <a:ext cx="71686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SDN </a:t>
            </a:r>
          </a:p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 </a:t>
            </a:r>
          </a:p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15799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4231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60015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56792" y="3282804"/>
            <a:ext cx="523221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API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86011" y="3282804"/>
            <a:ext cx="523221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 b="1" dirty="0">
                <a:ln w="12700">
                  <a:noFill/>
                  <a:prstDash val="solid"/>
                </a:ln>
                <a:solidFill>
                  <a:srgbClr val="4F81BD"/>
                </a:solidFill>
              </a:rPr>
              <a:t>API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48147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00964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53781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48147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00964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53781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1252" y="2548933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Application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7200" y="3792377"/>
            <a:ext cx="106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Control 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2427" y="5141221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Infrastructure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15799" y="4547155"/>
            <a:ext cx="4212468" cy="3000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5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Control Data Plane Interface (e.g. </a:t>
            </a:r>
            <a:r>
              <a:rPr lang="en-US" sz="1500" b="1" dirty="0" err="1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OpenFlow</a:t>
            </a:r>
            <a:r>
              <a:rPr lang="en-US" sz="15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15799" y="4493149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53257" y="2301766"/>
            <a:ext cx="4150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Software Defined Networking (SDN) is an emerging network architecture where network control is decoupled from forwarding and is directly programmable. </a:t>
            </a:r>
          </a:p>
        </p:txBody>
      </p:sp>
    </p:spTree>
    <p:extLst>
      <p:ext uri="{BB962C8B-B14F-4D97-AF65-F5344CB8AC3E}">
        <p14:creationId xmlns:p14="http://schemas.microsoft.com/office/powerpoint/2010/main" val="10647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4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</a:t>
            </a:r>
            <a:r>
              <a:rPr lang="en-US" dirty="0"/>
              <a:t>D</a:t>
            </a:r>
            <a:r>
              <a:rPr lang="en-US" dirty="0" smtClean="0"/>
              <a:t>efinitions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296" y="2286000"/>
            <a:ext cx="112358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Administrative Domain</a:t>
            </a:r>
          </a:p>
          <a:p>
            <a:endParaRPr lang="en-US" sz="2800" dirty="0" smtClean="0"/>
          </a:p>
          <a:p>
            <a:r>
              <a:rPr lang="en-US" sz="2800" dirty="0" smtClean="0"/>
              <a:t>	Group of networks under one IaaS provider.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Network Abstraction Layer</a:t>
            </a:r>
          </a:p>
          <a:p>
            <a:endParaRPr lang="en-US" sz="2800" dirty="0"/>
          </a:p>
          <a:p>
            <a:r>
              <a:rPr lang="en-US" sz="2800" dirty="0" smtClean="0"/>
              <a:t>	Separates control plane into two parts. (</a:t>
            </a:r>
            <a:r>
              <a:rPr lang="en-US" sz="2800" dirty="0" err="1" smtClean="0"/>
              <a:t>eg</a:t>
            </a:r>
            <a:r>
              <a:rPr lang="en-US" sz="2800" dirty="0" smtClean="0"/>
              <a:t> </a:t>
            </a:r>
            <a:r>
              <a:rPr lang="en-US" sz="2800" dirty="0" err="1" smtClean="0"/>
              <a:t>OpenVirteX</a:t>
            </a:r>
            <a:r>
              <a:rPr lang="en-US" sz="2800" dirty="0" smtClean="0"/>
              <a:t>, Flow visor)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179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Project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514" y="1903180"/>
            <a:ext cx="11099800" cy="4737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4" name="Straight Arrow Connector 83"/>
          <p:cNvCxnSpPr>
            <a:endCxn id="83" idx="0"/>
          </p:cNvCxnSpPr>
          <p:nvPr/>
        </p:nvCxnSpPr>
        <p:spPr>
          <a:xfrm flipH="1">
            <a:off x="11041179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Rounded Rectangle 84"/>
          <p:cNvSpPr/>
          <p:nvPr/>
        </p:nvSpPr>
        <p:spPr>
          <a:xfrm flipH="1">
            <a:off x="9440292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10090985" y="3561563"/>
            <a:ext cx="315749" cy="2864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Rounded Rectangle 46"/>
          <p:cNvSpPr/>
          <p:nvPr/>
        </p:nvSpPr>
        <p:spPr>
          <a:xfrm>
            <a:off x="896220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54676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96220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76569" y="3931099"/>
            <a:ext cx="1828799" cy="51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Network Abstraction layer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30271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1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1168220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endCxn id="47" idx="0"/>
          </p:cNvCxnSpPr>
          <p:nvPr/>
        </p:nvCxnSpPr>
        <p:spPr>
          <a:xfrm flipH="1">
            <a:off x="1810620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83930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49176" y="3561563"/>
            <a:ext cx="327393" cy="3695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ight Arrow 55"/>
          <p:cNvSpPr/>
          <p:nvPr/>
        </p:nvSpPr>
        <p:spPr>
          <a:xfrm rot="16200000">
            <a:off x="2660302" y="2757331"/>
            <a:ext cx="661873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 flipV="1">
            <a:off x="8845648" y="2757331"/>
            <a:ext cx="661874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3254675" y="2237545"/>
            <a:ext cx="5687965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003614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2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2441563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3144270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3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 flipH="1">
            <a:off x="3582219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Rounded Rectangle 62"/>
          <p:cNvSpPr/>
          <p:nvPr/>
        </p:nvSpPr>
        <p:spPr>
          <a:xfrm>
            <a:off x="4417613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</a:t>
            </a:r>
            <a:r>
              <a:rPr lang="en-US" dirty="0">
                <a:latin typeface="Calibri" panose="020F0502020204030204" pitchFamily="34" charset="0"/>
              </a:rPr>
              <a:t>4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 flipH="1">
            <a:off x="4855562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139414" y="2873186"/>
            <a:ext cx="0" cy="3657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39087" y="6100744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Domain 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 flipH="1">
            <a:off x="3254675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905368" y="3561563"/>
            <a:ext cx="315749" cy="3695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Rounded Rectangle 69"/>
          <p:cNvSpPr/>
          <p:nvPr/>
        </p:nvSpPr>
        <p:spPr>
          <a:xfrm>
            <a:off x="7081837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3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440293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4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81837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262186" y="3848037"/>
            <a:ext cx="1828799" cy="6013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Network Abstraction layer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915888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5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 flipH="1">
            <a:off x="7353837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endCxn id="70" idx="0"/>
          </p:cNvCxnSpPr>
          <p:nvPr/>
        </p:nvCxnSpPr>
        <p:spPr>
          <a:xfrm flipH="1">
            <a:off x="7996237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0069547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934793" y="3561563"/>
            <a:ext cx="327393" cy="2864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ounded Rectangle 78"/>
          <p:cNvSpPr/>
          <p:nvPr/>
        </p:nvSpPr>
        <p:spPr>
          <a:xfrm>
            <a:off x="8189231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6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0" name="Straight Arrow Connector 79"/>
          <p:cNvCxnSpPr>
            <a:endCxn id="79" idx="0"/>
          </p:cNvCxnSpPr>
          <p:nvPr/>
        </p:nvCxnSpPr>
        <p:spPr>
          <a:xfrm flipH="1">
            <a:off x="8627180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Rounded Rectangle 80"/>
          <p:cNvSpPr/>
          <p:nvPr/>
        </p:nvSpPr>
        <p:spPr>
          <a:xfrm>
            <a:off x="9329887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7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 flipH="1">
            <a:off x="9767836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ounded Rectangle 82"/>
          <p:cNvSpPr/>
          <p:nvPr/>
        </p:nvSpPr>
        <p:spPr>
          <a:xfrm>
            <a:off x="10603230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8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34793" y="6115326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Domain 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9" grpId="0" animBg="1"/>
      <p:bldP spid="81" grpId="0" animBg="1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Sprint </a:t>
            </a:r>
            <a:r>
              <a:rPr lang="en-US" sz="5000" dirty="0" smtClean="0"/>
              <a:t>1</a:t>
            </a:r>
            <a:endParaRPr lang="en-US" sz="5000" dirty="0"/>
          </a:p>
        </p:txBody>
      </p:sp>
      <p:sp>
        <p:nvSpPr>
          <p:cNvPr id="3" name="Rectangle 2"/>
          <p:cNvSpPr/>
          <p:nvPr/>
        </p:nvSpPr>
        <p:spPr>
          <a:xfrm>
            <a:off x="167016" y="2846676"/>
            <a:ext cx="118558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Create a simple network </a:t>
            </a:r>
            <a:r>
              <a:rPr lang="en-US" sz="3600" dirty="0"/>
              <a:t>topology in </a:t>
            </a:r>
            <a:r>
              <a:rPr lang="en-US" sz="3600" dirty="0" err="1" smtClean="0"/>
              <a:t>Mininet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Send packets across multiple </a:t>
            </a:r>
            <a:r>
              <a:rPr lang="en-US" sz="3600" dirty="0" err="1" smtClean="0"/>
              <a:t>OpenV</a:t>
            </a:r>
            <a:r>
              <a:rPr lang="en-US" sz="3600" dirty="0" smtClean="0"/>
              <a:t> Switches </a:t>
            </a:r>
            <a:r>
              <a:rPr lang="en-US" sz="3600" dirty="0"/>
              <a:t>using </a:t>
            </a:r>
            <a:r>
              <a:rPr lang="en-US" sz="3600" dirty="0" smtClean="0"/>
              <a:t>Open Daylight controller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006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</a:t>
            </a:r>
            <a:r>
              <a:rPr lang="en-US" dirty="0" err="1" smtClean="0"/>
              <a:t>Mininet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32148" y="1949050"/>
            <a:ext cx="5824603" cy="472600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</a:t>
            </a:r>
            <a:r>
              <a:rPr lang="en-US" sz="2400" dirty="0" smtClean="0"/>
              <a:t>etwork emulator </a:t>
            </a:r>
          </a:p>
          <a:p>
            <a:pPr lvl="1"/>
            <a:r>
              <a:rPr lang="en-US" dirty="0" smtClean="0"/>
              <a:t>Hosts </a:t>
            </a:r>
            <a:r>
              <a:rPr lang="en-US" dirty="0"/>
              <a:t>behave like real </a:t>
            </a:r>
            <a:r>
              <a:rPr lang="en-US" dirty="0" smtClean="0"/>
              <a:t>machine.</a:t>
            </a:r>
            <a:endParaRPr lang="en-US" dirty="0"/>
          </a:p>
          <a:p>
            <a:pPr lvl="1"/>
            <a:r>
              <a:rPr lang="en-US" dirty="0" smtClean="0"/>
              <a:t>Allows modelling of network based on bandwidth, latency etc.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sz="2400" dirty="0" smtClean="0"/>
              <a:t>Use Python/Command line arguments (</a:t>
            </a:r>
            <a:r>
              <a:rPr lang="en-US" sz="2400" dirty="0" err="1" smtClean="0"/>
              <a:t>mn</a:t>
            </a:r>
            <a:r>
              <a:rPr lang="en-US" sz="2400" dirty="0" smtClean="0"/>
              <a:t>) to create topologies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84" y="1792936"/>
            <a:ext cx="5979416" cy="3898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715829" y="5966774"/>
            <a:ext cx="46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adapted from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Open Flow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551112" cy="47260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Open standard </a:t>
            </a:r>
            <a:r>
              <a:rPr lang="en-US" sz="3200" dirty="0"/>
              <a:t>to control forwarding tables of network </a:t>
            </a:r>
            <a:r>
              <a:rPr lang="en-US" sz="3200" dirty="0" smtClean="0"/>
              <a:t>devices</a:t>
            </a:r>
          </a:p>
          <a:p>
            <a:endParaRPr lang="en-US" sz="3200" dirty="0" smtClean="0"/>
          </a:p>
          <a:p>
            <a:r>
              <a:rPr lang="en-US" sz="3200" dirty="0" smtClean="0"/>
              <a:t>Standardized </a:t>
            </a:r>
            <a:r>
              <a:rPr lang="en-US" sz="3200" dirty="0"/>
              <a:t>protocol </a:t>
            </a:r>
            <a:r>
              <a:rPr lang="en-US" sz="3200" dirty="0" smtClean="0"/>
              <a:t>– control forwarding of switches across multiple vendors</a:t>
            </a:r>
          </a:p>
          <a:p>
            <a:endParaRPr lang="en-US" sz="3200" dirty="0" smtClean="0"/>
          </a:p>
          <a:p>
            <a:r>
              <a:rPr lang="en-US" sz="3200" dirty="0" smtClean="0"/>
              <a:t>Separates data plane and control plane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1028" name="Picture 4" descr="https://s3f.iti.illinois.edu/usrman/_images/ofs-gen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13" y="1792936"/>
            <a:ext cx="5640888" cy="45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32740" y="6553018"/>
            <a:ext cx="218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taken from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0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95" y="244884"/>
            <a:ext cx="9784080" cy="1508760"/>
          </a:xfrm>
        </p:spPr>
        <p:txBody>
          <a:bodyPr/>
          <a:lstStyle/>
          <a:p>
            <a:r>
              <a:rPr lang="en-US" dirty="0" smtClean="0"/>
              <a:t>Tools and Technologies: Flow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5" b="272"/>
          <a:stretch/>
        </p:blipFill>
        <p:spPr>
          <a:xfrm>
            <a:off x="0" y="1753644"/>
            <a:ext cx="12192000" cy="3964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4658" y="6369485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adapted from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616</Words>
  <Application>Microsoft Office PowerPoint</Application>
  <PresentationFormat>Widescreen</PresentationFormat>
  <Paragraphs>227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HelveticaNeue-Light</vt:lpstr>
      <vt:lpstr>新細明體</vt:lpstr>
      <vt:lpstr>Wingdings</vt:lpstr>
      <vt:lpstr>Office Theme</vt:lpstr>
      <vt:lpstr>Network Programmability as a Cloud Service </vt:lpstr>
      <vt:lpstr>PROJECT OVERVIEW</vt:lpstr>
      <vt:lpstr>Software Defined Networks (overview)</vt:lpstr>
      <vt:lpstr>Terms and Definitions</vt:lpstr>
      <vt:lpstr>Proposed Project Architecture</vt:lpstr>
      <vt:lpstr>Sprint 1</vt:lpstr>
      <vt:lpstr>Tools and Technologies: Mininet</vt:lpstr>
      <vt:lpstr>Tools and Technologies: Open Flow</vt:lpstr>
      <vt:lpstr>Tools and Technologies: Flow table</vt:lpstr>
      <vt:lpstr>Tools and Technologies: Open virtual switch</vt:lpstr>
      <vt:lpstr>Tools and Technologies: Controller</vt:lpstr>
      <vt:lpstr>Tools and Technologies: OpenDaylight Controller</vt:lpstr>
      <vt:lpstr>PowerPoint Presentation</vt:lpstr>
      <vt:lpstr>Sprint 1:Creating a SDN based network</vt:lpstr>
      <vt:lpstr>DEMO</vt:lpstr>
      <vt:lpstr>PowerPoint Presentation</vt:lpstr>
      <vt:lpstr>PowerPoint Presentation</vt:lpstr>
      <vt:lpstr>Analysis of packets</vt:lpstr>
      <vt:lpstr>SPRINT 2: Goals</vt:lpstr>
      <vt:lpstr>Sprint 2: Scaling to multiple networks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Uchagaonkar</dc:creator>
  <cp:lastModifiedBy>Deepanshu Lulla</cp:lastModifiedBy>
  <cp:revision>88</cp:revision>
  <dcterms:created xsi:type="dcterms:W3CDTF">2016-02-06T20:28:46Z</dcterms:created>
  <dcterms:modified xsi:type="dcterms:W3CDTF">2016-02-09T06:19:50Z</dcterms:modified>
</cp:coreProperties>
</file>