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56" r:id="rId3"/>
    <p:sldId id="258" r:id="rId4"/>
    <p:sldId id="259" r:id="rId5"/>
    <p:sldId id="260" r:id="rId6"/>
    <p:sldId id="267" r:id="rId7"/>
    <p:sldId id="268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B34811E-92F5-FD49-B1B4-8F2A610C0AB4}">
          <p14:sldIdLst>
            <p14:sldId id="257"/>
            <p14:sldId id="256"/>
            <p14:sldId id="258"/>
            <p14:sldId id="259"/>
            <p14:sldId id="260"/>
            <p14:sldId id="267"/>
            <p14:sldId id="268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6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3B3E75-9C7B-0240-A35F-35CAC35D08CE}" type="datetimeFigureOut">
              <a:rPr lang="en-US" smtClean="0"/>
              <a:t>2/21/16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FF6A9-46E1-874D-8489-37DD9700C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34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DD343-20C4-4D4C-822F-61E05C1B21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71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/>
              <a:t>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01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/>
              <a:t>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930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/>
              <a:t>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22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/>
              <a:t>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54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/>
              <a:t>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689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/>
              <a:t>2/21/16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109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/>
              <a:t>2/21/16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9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/>
              <a:t>2/21/16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10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/>
              <a:t>2/21/16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09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/>
              <a:t>2/21/16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32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/>
              <a:t>2/21/16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16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F2B11-23D7-374F-A60B-A03628A5453E}" type="datetimeFigureOut">
              <a:rPr lang="en-US" smtClean="0"/>
              <a:t>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821FC-0473-1840-874F-03CFA8EA7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50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14037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/>
                <a:cs typeface="Times New Roman"/>
              </a:rPr>
              <a:t>Network Programmability as a Cloud Service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3192" y="3479979"/>
            <a:ext cx="7589748" cy="2413085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sz="2400" dirty="0" smtClean="0"/>
              <a:t>		 		            </a:t>
            </a:r>
            <a:r>
              <a:rPr lang="en-US" sz="2400" dirty="0" smtClean="0"/>
              <a:t>				    </a:t>
            </a:r>
          </a:p>
          <a:p>
            <a:r>
              <a:rPr lang="en-US" sz="2400" dirty="0" smtClean="0">
                <a:solidFill>
                  <a:schemeClr val="tx2"/>
                </a:solidFill>
                <a:latin typeface="Times New Roman"/>
                <a:cs typeface="Times New Roman"/>
              </a:rPr>
              <a:t>Akshay </a:t>
            </a:r>
            <a:r>
              <a:rPr lang="en-US" sz="2400" dirty="0" smtClean="0">
                <a:solidFill>
                  <a:schemeClr val="tx2"/>
                </a:solidFill>
                <a:latin typeface="Times New Roman"/>
                <a:cs typeface="Times New Roman"/>
              </a:rPr>
              <a:t>Battaje			  		</a:t>
            </a:r>
            <a:r>
              <a:rPr lang="en-US" sz="2400" dirty="0" smtClean="0">
                <a:solidFill>
                  <a:schemeClr val="tx2"/>
                </a:solidFill>
                <a:latin typeface="Times New Roman"/>
                <a:cs typeface="Times New Roman"/>
              </a:rPr>
              <a:t>			  </a:t>
            </a:r>
          </a:p>
          <a:p>
            <a:r>
              <a:rPr lang="en-US" sz="2400" dirty="0" err="1" smtClean="0">
                <a:solidFill>
                  <a:schemeClr val="tx2"/>
                </a:solidFill>
                <a:latin typeface="Times New Roman"/>
                <a:cs typeface="Times New Roman"/>
              </a:rPr>
              <a:t>Amey</a:t>
            </a:r>
            <a:r>
              <a:rPr lang="en-US" sz="2400" dirty="0" smtClean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Times New Roman"/>
                <a:cs typeface="Times New Roman"/>
              </a:rPr>
              <a:t>Uchagaonkar</a:t>
            </a:r>
            <a:endParaRPr lang="en-US" sz="2400" dirty="0" smtClean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r>
              <a:rPr lang="en-US" sz="2400" dirty="0" err="1" smtClean="0">
                <a:solidFill>
                  <a:schemeClr val="tx2"/>
                </a:solidFill>
                <a:latin typeface="Times New Roman"/>
                <a:cs typeface="Times New Roman"/>
              </a:rPr>
              <a:t>Anuj</a:t>
            </a:r>
            <a:r>
              <a:rPr lang="en-US" sz="2400" dirty="0" smtClean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Times New Roman"/>
                <a:cs typeface="Times New Roman"/>
              </a:rPr>
              <a:t>Tyagi</a:t>
            </a:r>
            <a:endParaRPr lang="en-US" sz="2400" dirty="0" smtClean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r>
              <a:rPr lang="en-US" sz="2400" dirty="0" err="1" smtClean="0">
                <a:solidFill>
                  <a:schemeClr val="tx2"/>
                </a:solidFill>
                <a:latin typeface="Times New Roman"/>
                <a:cs typeface="Times New Roman"/>
              </a:rPr>
              <a:t>Deepanshu</a:t>
            </a:r>
            <a:r>
              <a:rPr lang="en-US" sz="2400" dirty="0" smtClean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Times New Roman"/>
                <a:cs typeface="Times New Roman"/>
              </a:rPr>
              <a:t>Lulla</a:t>
            </a:r>
            <a:endParaRPr lang="en-US" sz="2400" dirty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endParaRPr lang="en-US" sz="2400" dirty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r>
              <a:rPr lang="en-US" sz="2400" dirty="0" smtClean="0">
                <a:solidFill>
                  <a:schemeClr val="tx2"/>
                </a:solidFill>
                <a:latin typeface="Times New Roman"/>
                <a:cs typeface="Times New Roman"/>
              </a:rPr>
              <a:t>Mentor </a:t>
            </a:r>
          </a:p>
          <a:p>
            <a:r>
              <a:rPr lang="en-US" sz="2400" dirty="0" smtClean="0">
                <a:solidFill>
                  <a:schemeClr val="tx2"/>
                </a:solidFill>
                <a:latin typeface="Times New Roman"/>
                <a:cs typeface="Times New Roman"/>
              </a:rPr>
              <a:t>Dr</a:t>
            </a:r>
            <a:r>
              <a:rPr lang="en-US" sz="2400" dirty="0" smtClean="0">
                <a:solidFill>
                  <a:schemeClr val="tx2"/>
                </a:solidFill>
                <a:latin typeface="Times New Roman"/>
                <a:cs typeface="Times New Roman"/>
              </a:rPr>
              <a:t>. </a:t>
            </a:r>
            <a:r>
              <a:rPr lang="en-US" sz="2400" dirty="0" err="1" smtClean="0">
                <a:solidFill>
                  <a:schemeClr val="tx2"/>
                </a:solidFill>
                <a:latin typeface="Times New Roman"/>
                <a:cs typeface="Times New Roman"/>
              </a:rPr>
              <a:t>Somaya</a:t>
            </a:r>
            <a:r>
              <a:rPr lang="en-US" sz="2400" dirty="0" smtClean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Times New Roman"/>
                <a:cs typeface="Times New Roman"/>
              </a:rPr>
              <a:t>Arianfar</a:t>
            </a:r>
            <a:endParaRPr lang="en-US" sz="2400" dirty="0">
              <a:solidFill>
                <a:schemeClr val="tx2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65332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64550"/>
            <a:ext cx="7772400" cy="748191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/>
                <a:cs typeface="Times New Roman"/>
              </a:rPr>
              <a:t>Terms and Definitions</a:t>
            </a:r>
            <a:endParaRPr lang="en-US" sz="4000" b="1" dirty="0">
              <a:latin typeface="Times New Roman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126" y="2354372"/>
            <a:ext cx="8319862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latin typeface="Times New Roman"/>
                <a:cs typeface="Times New Roman"/>
              </a:rPr>
              <a:t>Pod </a:t>
            </a:r>
            <a:r>
              <a:rPr lang="en-US" dirty="0" smtClean="0">
                <a:latin typeface="Times New Roman"/>
                <a:cs typeface="Times New Roman"/>
              </a:rPr>
              <a:t>: A portion of a datacenter that is controlled by a single entity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Times New Roman"/>
                <a:cs typeface="Times New Roman"/>
              </a:rPr>
              <a:t>Eg</a:t>
            </a:r>
            <a:r>
              <a:rPr lang="en-US" dirty="0" smtClean="0">
                <a:latin typeface="Times New Roman"/>
                <a:cs typeface="Times New Roman"/>
              </a:rPr>
              <a:t>: NEU pod, BU pod etc.,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Times New Roman"/>
                <a:cs typeface="Times New Roman"/>
              </a:rPr>
              <a:t>Hardware Domain</a:t>
            </a:r>
            <a:r>
              <a:rPr lang="en-US" dirty="0" smtClean="0">
                <a:latin typeface="Times New Roman"/>
                <a:cs typeface="Times New Roman"/>
              </a:rPr>
              <a:t> : A collection of pods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Times New Roman"/>
                <a:cs typeface="Times New Roman"/>
              </a:rPr>
              <a:t>Eg</a:t>
            </a:r>
            <a:r>
              <a:rPr lang="en-US" dirty="0" smtClean="0">
                <a:latin typeface="Times New Roman"/>
                <a:cs typeface="Times New Roman"/>
              </a:rPr>
              <a:t>: NEU HW domain is a collection of NEU pods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Times New Roman"/>
                <a:cs typeface="Times New Roman"/>
              </a:rPr>
              <a:t>IaaS Provider (Tenant) </a:t>
            </a:r>
            <a:r>
              <a:rPr lang="en-US" dirty="0" smtClean="0">
                <a:latin typeface="Times New Roman"/>
                <a:cs typeface="Times New Roman"/>
              </a:rPr>
              <a:t>: An entity that may have resources within a pod allocated to it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Times New Roman"/>
                <a:cs typeface="Times New Roman"/>
              </a:rPr>
              <a:t>Eg</a:t>
            </a:r>
            <a:r>
              <a:rPr lang="en-US" dirty="0" smtClean="0">
                <a:latin typeface="Times New Roman"/>
                <a:cs typeface="Times New Roman"/>
              </a:rPr>
              <a:t>: Amazon can be a tenant having few storage resources within NEU pod and few computation resources within BU pod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853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06185" y="3214331"/>
            <a:ext cx="1025091" cy="5582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w1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037956" y="3214331"/>
            <a:ext cx="1025091" cy="5582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sw2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769727" y="3214331"/>
            <a:ext cx="1025091" cy="5582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sw3</a:t>
            </a:r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2331276" y="3493464"/>
            <a:ext cx="170668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3"/>
            <a:endCxn id="6" idx="1"/>
          </p:cNvCxnSpPr>
          <p:nvPr/>
        </p:nvCxnSpPr>
        <p:spPr>
          <a:xfrm>
            <a:off x="5063047" y="3493464"/>
            <a:ext cx="170668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01693" y="4742327"/>
            <a:ext cx="777240" cy="546801"/>
          </a:xfrm>
          <a:prstGeom prst="rect">
            <a:avLst/>
          </a:prstGeom>
          <a:solidFill>
            <a:srgbClr val="C3D69B"/>
          </a:solidFill>
          <a:ln>
            <a:solidFill>
              <a:srgbClr val="0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h1_sw1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1338486" y="4742328"/>
            <a:ext cx="777240" cy="5468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h2_sw1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2471058" y="4742328"/>
            <a:ext cx="770658" cy="546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h3_sw1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5721920" y="4742329"/>
            <a:ext cx="814096" cy="546800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h1_sw3</a:t>
            </a:r>
            <a:endParaRPr lang="en-US" sz="1400" dirty="0"/>
          </a:p>
        </p:txBody>
      </p:sp>
      <p:sp>
        <p:nvSpPr>
          <p:cNvPr id="31" name="Rectangle 30"/>
          <p:cNvSpPr/>
          <p:nvPr/>
        </p:nvSpPr>
        <p:spPr>
          <a:xfrm>
            <a:off x="6893653" y="4742328"/>
            <a:ext cx="777240" cy="548640"/>
          </a:xfrm>
          <a:prstGeom prst="rect">
            <a:avLst/>
          </a:prstGeom>
          <a:solidFill>
            <a:srgbClr val="C3D69B"/>
          </a:solidFill>
          <a:ln>
            <a:solidFill>
              <a:srgbClr val="0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h2_sw3</a:t>
            </a:r>
            <a:endParaRPr lang="en-US" sz="1400" dirty="0"/>
          </a:p>
        </p:txBody>
      </p:sp>
      <p:sp>
        <p:nvSpPr>
          <p:cNvPr id="33" name="Rectangle 32"/>
          <p:cNvSpPr/>
          <p:nvPr/>
        </p:nvSpPr>
        <p:spPr>
          <a:xfrm>
            <a:off x="7957246" y="4742329"/>
            <a:ext cx="777240" cy="546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h3_sw3</a:t>
            </a:r>
            <a:endParaRPr lang="en-US" sz="1400" dirty="0"/>
          </a:p>
        </p:txBody>
      </p:sp>
      <p:sp>
        <p:nvSpPr>
          <p:cNvPr id="34" name="Rectangle 33"/>
          <p:cNvSpPr/>
          <p:nvPr/>
        </p:nvSpPr>
        <p:spPr>
          <a:xfrm>
            <a:off x="2853722" y="6298746"/>
            <a:ext cx="303197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217540" y="6320215"/>
            <a:ext cx="12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Times New Roman"/>
                <a:cs typeface="Times New Roman"/>
              </a:rPr>
              <a:t>= Tenant 1</a:t>
            </a:r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605382" y="6320215"/>
            <a:ext cx="30319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900447" y="6320215"/>
            <a:ext cx="12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Times New Roman"/>
                <a:cs typeface="Times New Roman"/>
              </a:rPr>
              <a:t>= Tenant 2</a:t>
            </a:r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661336" y="5758029"/>
            <a:ext cx="915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Times New Roman"/>
                <a:cs typeface="Times New Roman"/>
              </a:rPr>
              <a:t>Legend</a:t>
            </a:r>
            <a:endParaRPr lang="en-US" b="1" dirty="0">
              <a:latin typeface="Times New Roman"/>
              <a:cs typeface="Times New Roman"/>
            </a:endParaRPr>
          </a:p>
        </p:txBody>
      </p:sp>
      <p:cxnSp>
        <p:nvCxnSpPr>
          <p:cNvPr id="40" name="Straight Arrow Connector 39"/>
          <p:cNvCxnSpPr>
            <a:endCxn id="25" idx="0"/>
          </p:cNvCxnSpPr>
          <p:nvPr/>
        </p:nvCxnSpPr>
        <p:spPr>
          <a:xfrm flipH="1">
            <a:off x="690313" y="3772597"/>
            <a:ext cx="771546" cy="96973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27" idx="0"/>
          </p:cNvCxnSpPr>
          <p:nvPr/>
        </p:nvCxnSpPr>
        <p:spPr>
          <a:xfrm>
            <a:off x="1711676" y="3742212"/>
            <a:ext cx="15430" cy="100011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28" idx="0"/>
          </p:cNvCxnSpPr>
          <p:nvPr/>
        </p:nvCxnSpPr>
        <p:spPr>
          <a:xfrm>
            <a:off x="2115726" y="3772597"/>
            <a:ext cx="740661" cy="96973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30" idx="0"/>
          </p:cNvCxnSpPr>
          <p:nvPr/>
        </p:nvCxnSpPr>
        <p:spPr>
          <a:xfrm flipH="1">
            <a:off x="6128968" y="3772597"/>
            <a:ext cx="764685" cy="96973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" idx="2"/>
            <a:endCxn id="31" idx="0"/>
          </p:cNvCxnSpPr>
          <p:nvPr/>
        </p:nvCxnSpPr>
        <p:spPr>
          <a:xfrm>
            <a:off x="7282273" y="3772597"/>
            <a:ext cx="0" cy="96973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33" idx="0"/>
          </p:cNvCxnSpPr>
          <p:nvPr/>
        </p:nvCxnSpPr>
        <p:spPr>
          <a:xfrm>
            <a:off x="7670893" y="3742212"/>
            <a:ext cx="674973" cy="100011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2331277" y="1907999"/>
            <a:ext cx="4204740" cy="489004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OVX</a:t>
            </a:r>
            <a:endParaRPr lang="en-U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20" name="Straight Arrow Connector 19"/>
          <p:cNvCxnSpPr>
            <a:endCxn id="4" idx="0"/>
          </p:cNvCxnSpPr>
          <p:nvPr/>
        </p:nvCxnSpPr>
        <p:spPr>
          <a:xfrm flipH="1">
            <a:off x="1818731" y="2397003"/>
            <a:ext cx="1422985" cy="81732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0"/>
          </p:cNvCxnSpPr>
          <p:nvPr/>
        </p:nvCxnSpPr>
        <p:spPr>
          <a:xfrm flipH="1" flipV="1">
            <a:off x="4538107" y="2397003"/>
            <a:ext cx="12395" cy="81732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0"/>
          </p:cNvCxnSpPr>
          <p:nvPr/>
        </p:nvCxnSpPr>
        <p:spPr>
          <a:xfrm flipH="1" flipV="1">
            <a:off x="6035945" y="2397003"/>
            <a:ext cx="1246328" cy="81732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306185" y="447174"/>
            <a:ext cx="66510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/>
                <a:cs typeface="Times New Roman"/>
              </a:rPr>
              <a:t>A Single Hardware Domain</a:t>
            </a:r>
            <a:endParaRPr lang="en-US" sz="40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40277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25" grpId="0" animBg="1"/>
      <p:bldP spid="27" grpId="0" animBg="1"/>
      <p:bldP spid="28" grpId="0" animBg="1"/>
      <p:bldP spid="30" grpId="0" animBg="1"/>
      <p:bldP spid="31" grpId="0" animBg="1"/>
      <p:bldP spid="33" grpId="0" animBg="1"/>
      <p:bldP spid="34" grpId="0" animBg="1"/>
      <p:bldP spid="35" grpId="0"/>
      <p:bldP spid="36" grpId="0" animBg="1"/>
      <p:bldP spid="37" grpId="0"/>
      <p:bldP spid="38" grpId="0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/>
                <a:cs typeface="Times New Roman"/>
              </a:rPr>
              <a:t>Project Overview</a:t>
            </a:r>
            <a:endParaRPr lang="en-US" sz="4000" b="1" dirty="0">
              <a:latin typeface="Times New Roman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8229" y="1940573"/>
            <a:ext cx="85481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 smtClean="0">
                <a:latin typeface="Times New Roman"/>
                <a:cs typeface="Times New Roman"/>
              </a:rPr>
              <a:t>Goal</a:t>
            </a:r>
          </a:p>
          <a:p>
            <a:endParaRPr lang="en-US" sz="2400" b="1" dirty="0">
              <a:latin typeface="Times New Roman"/>
              <a:cs typeface="Times New Roman"/>
            </a:endParaRPr>
          </a:p>
          <a:p>
            <a:r>
              <a:rPr lang="en-US" sz="2400" b="1" dirty="0" smtClean="0">
                <a:latin typeface="Times New Roman"/>
                <a:cs typeface="Times New Roman"/>
              </a:rPr>
              <a:t>Solving </a:t>
            </a:r>
            <a:r>
              <a:rPr lang="en-US" sz="2400" b="1" dirty="0">
                <a:latin typeface="Times New Roman"/>
                <a:cs typeface="Times New Roman"/>
              </a:rPr>
              <a:t>problem of expanding across </a:t>
            </a:r>
            <a:r>
              <a:rPr lang="en-US" sz="2400" b="1" dirty="0" smtClean="0">
                <a:latin typeface="Times New Roman"/>
                <a:cs typeface="Times New Roman"/>
              </a:rPr>
              <a:t>multiple hardware domains for tenants in MOC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104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ounded Rectangle 70"/>
          <p:cNvSpPr/>
          <p:nvPr/>
        </p:nvSpPr>
        <p:spPr>
          <a:xfrm>
            <a:off x="404510" y="2325834"/>
            <a:ext cx="2947352" cy="3432194"/>
          </a:xfrm>
          <a:prstGeom prst="round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042859" y="2490446"/>
            <a:ext cx="1497445" cy="33713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OVX 1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85660" y="3677425"/>
            <a:ext cx="761498" cy="4413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2343708" y="3655062"/>
            <a:ext cx="761498" cy="44960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6" idx="3"/>
            <a:endCxn id="20" idx="1"/>
          </p:cNvCxnSpPr>
          <p:nvPr/>
        </p:nvCxnSpPr>
        <p:spPr>
          <a:xfrm flipV="1">
            <a:off x="1347158" y="3879867"/>
            <a:ext cx="996550" cy="1820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0"/>
          </p:cNvCxnSpPr>
          <p:nvPr/>
        </p:nvCxnSpPr>
        <p:spPr>
          <a:xfrm flipV="1">
            <a:off x="966409" y="2827585"/>
            <a:ext cx="533650" cy="8498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20" idx="0"/>
          </p:cNvCxnSpPr>
          <p:nvPr/>
        </p:nvCxnSpPr>
        <p:spPr>
          <a:xfrm>
            <a:off x="2198792" y="2827584"/>
            <a:ext cx="525665" cy="82747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576020" y="4943696"/>
            <a:ext cx="548640" cy="448056"/>
          </a:xfrm>
          <a:prstGeom prst="rect">
            <a:avLst/>
          </a:prstGeom>
          <a:solidFill>
            <a:srgbClr val="C3D69B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047734" y="4950879"/>
            <a:ext cx="547674" cy="440873"/>
          </a:xfrm>
          <a:prstGeom prst="rect">
            <a:avLst/>
          </a:prstGeom>
          <a:solidFill>
            <a:srgbClr val="B9CDE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699079" y="4950879"/>
            <a:ext cx="519731" cy="440873"/>
          </a:xfrm>
          <a:prstGeom prst="rect">
            <a:avLst/>
          </a:prstGeom>
          <a:solidFill>
            <a:srgbClr val="C3D69B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>
            <a:endCxn id="36" idx="0"/>
          </p:cNvCxnSpPr>
          <p:nvPr/>
        </p:nvCxnSpPr>
        <p:spPr>
          <a:xfrm flipH="1">
            <a:off x="850340" y="4068460"/>
            <a:ext cx="103858" cy="87523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0" idx="2"/>
            <a:endCxn id="38" idx="0"/>
          </p:cNvCxnSpPr>
          <p:nvPr/>
        </p:nvCxnSpPr>
        <p:spPr>
          <a:xfrm>
            <a:off x="2724457" y="4104671"/>
            <a:ext cx="234488" cy="84620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7" idx="0"/>
          </p:cNvCxnSpPr>
          <p:nvPr/>
        </p:nvCxnSpPr>
        <p:spPr>
          <a:xfrm flipH="1">
            <a:off x="2321571" y="4075643"/>
            <a:ext cx="292146" cy="87523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21740" y="500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h1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088835" y="5016589"/>
            <a:ext cx="465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h2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745237" y="5022420"/>
            <a:ext cx="451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h3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639628" y="3735339"/>
            <a:ext cx="61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SW1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2429031" y="3708783"/>
            <a:ext cx="724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SW2</a:t>
            </a:r>
            <a:endParaRPr lang="en-US" dirty="0"/>
          </a:p>
        </p:txBody>
      </p:sp>
      <p:sp>
        <p:nvSpPr>
          <p:cNvPr id="74" name="Left-Right Arrow 73"/>
          <p:cNvSpPr/>
          <p:nvPr/>
        </p:nvSpPr>
        <p:spPr>
          <a:xfrm>
            <a:off x="2540304" y="2498990"/>
            <a:ext cx="3812297" cy="386451"/>
          </a:xfrm>
          <a:prstGeom prst="leftRightArrow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SHARE DB CONTENTS</a:t>
            </a:r>
            <a:endParaRPr lang="en-US" sz="1400" dirty="0"/>
          </a:p>
        </p:txBody>
      </p:sp>
      <p:sp>
        <p:nvSpPr>
          <p:cNvPr id="81" name="Rectangle 80"/>
          <p:cNvSpPr/>
          <p:nvPr/>
        </p:nvSpPr>
        <p:spPr>
          <a:xfrm>
            <a:off x="2853722" y="6298746"/>
            <a:ext cx="303197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241716" y="6320215"/>
            <a:ext cx="1178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= Tenant 1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4605382" y="6320215"/>
            <a:ext cx="30319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4924623" y="6298746"/>
            <a:ext cx="1178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= Tenant 2</a:t>
            </a:r>
            <a:endParaRPr lang="en-US" dirty="0"/>
          </a:p>
        </p:txBody>
      </p:sp>
      <p:sp>
        <p:nvSpPr>
          <p:cNvPr id="8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1497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Times New Roman"/>
                <a:cs typeface="Times New Roman"/>
              </a:rPr>
              <a:t>Project Overview</a:t>
            </a:r>
            <a:endParaRPr lang="en-US" sz="4000" b="1" dirty="0">
              <a:latin typeface="Times New Roman"/>
              <a:cs typeface="Times New Roman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75661" y="5809111"/>
            <a:ext cx="206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Hardware Domain 1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203319" y="5809111"/>
            <a:ext cx="206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Hardware Domain 2</a:t>
            </a:r>
            <a:endParaRPr lang="en-US" dirty="0"/>
          </a:p>
        </p:txBody>
      </p:sp>
      <p:sp>
        <p:nvSpPr>
          <p:cNvPr id="97" name="Rounded Rectangle 96"/>
          <p:cNvSpPr/>
          <p:nvPr/>
        </p:nvSpPr>
        <p:spPr>
          <a:xfrm>
            <a:off x="5728255" y="2334378"/>
            <a:ext cx="2947352" cy="3432194"/>
          </a:xfrm>
          <a:prstGeom prst="round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ounded Rectangle 97"/>
          <p:cNvSpPr/>
          <p:nvPr/>
        </p:nvSpPr>
        <p:spPr>
          <a:xfrm>
            <a:off x="6366604" y="2498990"/>
            <a:ext cx="1497445" cy="33713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OVX 2</a:t>
            </a:r>
            <a:endParaRPr lang="en-US" dirty="0"/>
          </a:p>
        </p:txBody>
      </p:sp>
      <p:sp>
        <p:nvSpPr>
          <p:cNvPr id="99" name="Rounded Rectangle 98"/>
          <p:cNvSpPr/>
          <p:nvPr/>
        </p:nvSpPr>
        <p:spPr>
          <a:xfrm>
            <a:off x="5909405" y="3685969"/>
            <a:ext cx="761498" cy="4413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/>
          <p:cNvSpPr/>
          <p:nvPr/>
        </p:nvSpPr>
        <p:spPr>
          <a:xfrm>
            <a:off x="7667453" y="3663606"/>
            <a:ext cx="761498" cy="44960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Arrow Connector 100"/>
          <p:cNvCxnSpPr>
            <a:stCxn id="99" idx="3"/>
            <a:endCxn id="100" idx="1"/>
          </p:cNvCxnSpPr>
          <p:nvPr/>
        </p:nvCxnSpPr>
        <p:spPr>
          <a:xfrm flipV="1">
            <a:off x="6670903" y="3888411"/>
            <a:ext cx="996550" cy="1820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9" idx="0"/>
          </p:cNvCxnSpPr>
          <p:nvPr/>
        </p:nvCxnSpPr>
        <p:spPr>
          <a:xfrm flipV="1">
            <a:off x="6290154" y="2836129"/>
            <a:ext cx="533650" cy="8498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endCxn id="100" idx="0"/>
          </p:cNvCxnSpPr>
          <p:nvPr/>
        </p:nvCxnSpPr>
        <p:spPr>
          <a:xfrm>
            <a:off x="7522537" y="2836128"/>
            <a:ext cx="525665" cy="82747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5899765" y="4952240"/>
            <a:ext cx="548640" cy="448056"/>
          </a:xfrm>
          <a:prstGeom prst="rect">
            <a:avLst/>
          </a:prstGeom>
          <a:solidFill>
            <a:srgbClr val="C3D69B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7371479" y="4959423"/>
            <a:ext cx="547674" cy="440873"/>
          </a:xfrm>
          <a:prstGeom prst="rect">
            <a:avLst/>
          </a:prstGeom>
          <a:solidFill>
            <a:srgbClr val="B9CDE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8009493" y="4966072"/>
            <a:ext cx="519731" cy="440873"/>
          </a:xfrm>
          <a:prstGeom prst="rect">
            <a:avLst/>
          </a:prstGeom>
          <a:solidFill>
            <a:srgbClr val="B9CDE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Arrow Connector 106"/>
          <p:cNvCxnSpPr>
            <a:endCxn id="104" idx="0"/>
          </p:cNvCxnSpPr>
          <p:nvPr/>
        </p:nvCxnSpPr>
        <p:spPr>
          <a:xfrm flipH="1">
            <a:off x="6174085" y="4077004"/>
            <a:ext cx="103858" cy="87523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00" idx="2"/>
            <a:endCxn id="106" idx="0"/>
          </p:cNvCxnSpPr>
          <p:nvPr/>
        </p:nvCxnSpPr>
        <p:spPr>
          <a:xfrm>
            <a:off x="8048202" y="4113215"/>
            <a:ext cx="221157" cy="85285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endCxn id="105" idx="0"/>
          </p:cNvCxnSpPr>
          <p:nvPr/>
        </p:nvCxnSpPr>
        <p:spPr>
          <a:xfrm flipH="1">
            <a:off x="7645316" y="4084187"/>
            <a:ext cx="292146" cy="87523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5945485" y="501574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h1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7412580" y="5025133"/>
            <a:ext cx="465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h2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8029587" y="4992931"/>
            <a:ext cx="451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h3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5963373" y="3743883"/>
            <a:ext cx="61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SW1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7752776" y="3717327"/>
            <a:ext cx="724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SW2</a:t>
            </a:r>
            <a:endParaRPr lang="en-US" dirty="0"/>
          </a:p>
        </p:txBody>
      </p:sp>
      <p:sp>
        <p:nvSpPr>
          <p:cNvPr id="117" name="Rounded Rectangle 116"/>
          <p:cNvSpPr/>
          <p:nvPr/>
        </p:nvSpPr>
        <p:spPr>
          <a:xfrm>
            <a:off x="1848677" y="1151224"/>
            <a:ext cx="2220536" cy="313916"/>
          </a:xfrm>
          <a:prstGeom prst="roundRect">
            <a:avLst/>
          </a:prstGeom>
          <a:solidFill>
            <a:srgbClr val="7F7F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 1</a:t>
            </a:r>
            <a:endParaRPr lang="en-US" dirty="0"/>
          </a:p>
        </p:txBody>
      </p:sp>
      <p:sp>
        <p:nvSpPr>
          <p:cNvPr id="119" name="Rounded Rectangle 118"/>
          <p:cNvSpPr/>
          <p:nvPr/>
        </p:nvSpPr>
        <p:spPr>
          <a:xfrm>
            <a:off x="4452204" y="1151224"/>
            <a:ext cx="2220536" cy="31391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 2</a:t>
            </a:r>
            <a:endParaRPr lang="en-US" dirty="0"/>
          </a:p>
        </p:txBody>
      </p:sp>
      <p:cxnSp>
        <p:nvCxnSpPr>
          <p:cNvPr id="121" name="Straight Arrow Connector 120"/>
          <p:cNvCxnSpPr>
            <a:stCxn id="117" idx="2"/>
          </p:cNvCxnSpPr>
          <p:nvPr/>
        </p:nvCxnSpPr>
        <p:spPr>
          <a:xfrm>
            <a:off x="2958945" y="1465140"/>
            <a:ext cx="3489460" cy="1025306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H="1">
            <a:off x="1347158" y="1465140"/>
            <a:ext cx="682226" cy="1033850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19" idx="2"/>
          </p:cNvCxnSpPr>
          <p:nvPr/>
        </p:nvCxnSpPr>
        <p:spPr>
          <a:xfrm flipH="1">
            <a:off x="2429032" y="1465140"/>
            <a:ext cx="3133440" cy="1025306"/>
          </a:xfrm>
          <a:prstGeom prst="straightConnector1">
            <a:avLst/>
          </a:prstGeom>
          <a:ln>
            <a:solidFill>
              <a:srgbClr val="77933C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6448406" y="1465140"/>
            <a:ext cx="964174" cy="1033850"/>
          </a:xfrm>
          <a:prstGeom prst="straightConnector1">
            <a:avLst/>
          </a:prstGeom>
          <a:ln>
            <a:solidFill>
              <a:srgbClr val="77933C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V="1">
            <a:off x="2540304" y="2695368"/>
            <a:ext cx="3812297" cy="729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321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ounded Rectangle 70"/>
          <p:cNvSpPr/>
          <p:nvPr/>
        </p:nvSpPr>
        <p:spPr>
          <a:xfrm>
            <a:off x="404510" y="2325834"/>
            <a:ext cx="2947352" cy="3432194"/>
          </a:xfrm>
          <a:prstGeom prst="round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042859" y="2490446"/>
            <a:ext cx="1497445" cy="33713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OVX 1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85660" y="3677425"/>
            <a:ext cx="761498" cy="4413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2343708" y="3655062"/>
            <a:ext cx="761498" cy="44960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6" idx="3"/>
            <a:endCxn id="20" idx="1"/>
          </p:cNvCxnSpPr>
          <p:nvPr/>
        </p:nvCxnSpPr>
        <p:spPr>
          <a:xfrm flipV="1">
            <a:off x="1347158" y="3879867"/>
            <a:ext cx="996550" cy="1820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0"/>
          </p:cNvCxnSpPr>
          <p:nvPr/>
        </p:nvCxnSpPr>
        <p:spPr>
          <a:xfrm flipV="1">
            <a:off x="966409" y="2827585"/>
            <a:ext cx="533650" cy="8498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20" idx="0"/>
          </p:cNvCxnSpPr>
          <p:nvPr/>
        </p:nvCxnSpPr>
        <p:spPr>
          <a:xfrm>
            <a:off x="2198792" y="2827584"/>
            <a:ext cx="525665" cy="82747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576020" y="4943696"/>
            <a:ext cx="548640" cy="448056"/>
          </a:xfrm>
          <a:prstGeom prst="rect">
            <a:avLst/>
          </a:prstGeom>
          <a:solidFill>
            <a:srgbClr val="C3D69B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699079" y="4950879"/>
            <a:ext cx="519731" cy="440873"/>
          </a:xfrm>
          <a:prstGeom prst="rect">
            <a:avLst/>
          </a:prstGeom>
          <a:solidFill>
            <a:srgbClr val="C3D69B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>
            <a:endCxn id="36" idx="0"/>
          </p:cNvCxnSpPr>
          <p:nvPr/>
        </p:nvCxnSpPr>
        <p:spPr>
          <a:xfrm flipH="1">
            <a:off x="850340" y="4068460"/>
            <a:ext cx="103858" cy="87523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0" idx="2"/>
            <a:endCxn id="38" idx="0"/>
          </p:cNvCxnSpPr>
          <p:nvPr/>
        </p:nvCxnSpPr>
        <p:spPr>
          <a:xfrm>
            <a:off x="2724457" y="4104671"/>
            <a:ext cx="234488" cy="84620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21740" y="500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h1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745237" y="5022420"/>
            <a:ext cx="451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h3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639628" y="3735339"/>
            <a:ext cx="61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SW1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2429031" y="3708783"/>
            <a:ext cx="724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SW2</a:t>
            </a:r>
            <a:endParaRPr lang="en-US" dirty="0"/>
          </a:p>
        </p:txBody>
      </p:sp>
      <p:sp>
        <p:nvSpPr>
          <p:cNvPr id="8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1497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Times New Roman"/>
                <a:cs typeface="Times New Roman"/>
              </a:rPr>
              <a:t>Project Overview</a:t>
            </a:r>
            <a:endParaRPr lang="en-US" sz="4000" b="1" dirty="0">
              <a:latin typeface="Times New Roman"/>
              <a:cs typeface="Times New Roman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75661" y="5809111"/>
            <a:ext cx="206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Hardware Domain 1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203319" y="5809111"/>
            <a:ext cx="206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Hardware Domain 2</a:t>
            </a:r>
            <a:endParaRPr lang="en-US" dirty="0"/>
          </a:p>
        </p:txBody>
      </p:sp>
      <p:sp>
        <p:nvSpPr>
          <p:cNvPr id="97" name="Rounded Rectangle 96"/>
          <p:cNvSpPr/>
          <p:nvPr/>
        </p:nvSpPr>
        <p:spPr>
          <a:xfrm>
            <a:off x="5728255" y="2334378"/>
            <a:ext cx="2947352" cy="3432194"/>
          </a:xfrm>
          <a:prstGeom prst="round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ounded Rectangle 97"/>
          <p:cNvSpPr/>
          <p:nvPr/>
        </p:nvSpPr>
        <p:spPr>
          <a:xfrm>
            <a:off x="6366604" y="2498990"/>
            <a:ext cx="1497445" cy="33713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OVX 2</a:t>
            </a:r>
            <a:endParaRPr lang="en-US" dirty="0"/>
          </a:p>
        </p:txBody>
      </p:sp>
      <p:sp>
        <p:nvSpPr>
          <p:cNvPr id="99" name="Rounded Rectangle 98"/>
          <p:cNvSpPr/>
          <p:nvPr/>
        </p:nvSpPr>
        <p:spPr>
          <a:xfrm>
            <a:off x="5909405" y="3685969"/>
            <a:ext cx="761498" cy="4413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/>
          <p:cNvSpPr/>
          <p:nvPr/>
        </p:nvSpPr>
        <p:spPr>
          <a:xfrm>
            <a:off x="7667453" y="3663606"/>
            <a:ext cx="761498" cy="44960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Arrow Connector 100"/>
          <p:cNvCxnSpPr>
            <a:stCxn id="99" idx="3"/>
            <a:endCxn id="100" idx="1"/>
          </p:cNvCxnSpPr>
          <p:nvPr/>
        </p:nvCxnSpPr>
        <p:spPr>
          <a:xfrm flipV="1">
            <a:off x="6670903" y="3888411"/>
            <a:ext cx="996550" cy="1820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9" idx="0"/>
          </p:cNvCxnSpPr>
          <p:nvPr/>
        </p:nvCxnSpPr>
        <p:spPr>
          <a:xfrm flipV="1">
            <a:off x="6290154" y="2836129"/>
            <a:ext cx="533650" cy="8498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endCxn id="100" idx="0"/>
          </p:cNvCxnSpPr>
          <p:nvPr/>
        </p:nvCxnSpPr>
        <p:spPr>
          <a:xfrm>
            <a:off x="7522537" y="2836128"/>
            <a:ext cx="525665" cy="82747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5899765" y="4952240"/>
            <a:ext cx="548640" cy="448056"/>
          </a:xfrm>
          <a:prstGeom prst="rect">
            <a:avLst/>
          </a:prstGeom>
          <a:solidFill>
            <a:srgbClr val="C3D69B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Arrow Connector 106"/>
          <p:cNvCxnSpPr>
            <a:endCxn id="104" idx="0"/>
          </p:cNvCxnSpPr>
          <p:nvPr/>
        </p:nvCxnSpPr>
        <p:spPr>
          <a:xfrm flipH="1">
            <a:off x="6174085" y="4077004"/>
            <a:ext cx="103858" cy="87523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5945485" y="501574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h1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5963373" y="3743883"/>
            <a:ext cx="61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SW1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7752776" y="3717327"/>
            <a:ext cx="724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SW2</a:t>
            </a:r>
            <a:endParaRPr lang="en-US" dirty="0"/>
          </a:p>
        </p:txBody>
      </p:sp>
      <p:sp>
        <p:nvSpPr>
          <p:cNvPr id="117" name="Rounded Rectangle 116"/>
          <p:cNvSpPr/>
          <p:nvPr/>
        </p:nvSpPr>
        <p:spPr>
          <a:xfrm>
            <a:off x="1848677" y="1151224"/>
            <a:ext cx="2220536" cy="313916"/>
          </a:xfrm>
          <a:prstGeom prst="roundRect">
            <a:avLst/>
          </a:prstGeom>
          <a:solidFill>
            <a:srgbClr val="7F7F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 1</a:t>
            </a:r>
            <a:endParaRPr lang="en-US" dirty="0"/>
          </a:p>
        </p:txBody>
      </p:sp>
      <p:cxnSp>
        <p:nvCxnSpPr>
          <p:cNvPr id="121" name="Straight Arrow Connector 120"/>
          <p:cNvCxnSpPr>
            <a:stCxn id="117" idx="2"/>
          </p:cNvCxnSpPr>
          <p:nvPr/>
        </p:nvCxnSpPr>
        <p:spPr>
          <a:xfrm>
            <a:off x="2958945" y="1465140"/>
            <a:ext cx="3489460" cy="1025306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H="1">
            <a:off x="1347158" y="1465140"/>
            <a:ext cx="682226" cy="1033850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98" idx="1"/>
          </p:cNvCxnSpPr>
          <p:nvPr/>
        </p:nvCxnSpPr>
        <p:spPr>
          <a:xfrm>
            <a:off x="2540304" y="2661673"/>
            <a:ext cx="3826300" cy="588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196238" y="6293424"/>
            <a:ext cx="2608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/>
                <a:cs typeface="Times New Roman"/>
              </a:rPr>
              <a:t>Network view : Tenant 1</a:t>
            </a:r>
            <a:endParaRPr lang="en-US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58785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ounded Rectangle 70"/>
          <p:cNvSpPr/>
          <p:nvPr/>
        </p:nvSpPr>
        <p:spPr>
          <a:xfrm>
            <a:off x="404510" y="2325834"/>
            <a:ext cx="2947352" cy="3432194"/>
          </a:xfrm>
          <a:prstGeom prst="round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042859" y="2490446"/>
            <a:ext cx="1497445" cy="33713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OVX 1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85660" y="3677425"/>
            <a:ext cx="761498" cy="4413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2343708" y="3655062"/>
            <a:ext cx="761498" cy="44960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6" idx="3"/>
            <a:endCxn id="20" idx="1"/>
          </p:cNvCxnSpPr>
          <p:nvPr/>
        </p:nvCxnSpPr>
        <p:spPr>
          <a:xfrm flipV="1">
            <a:off x="1347158" y="3879867"/>
            <a:ext cx="996550" cy="1820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0"/>
          </p:cNvCxnSpPr>
          <p:nvPr/>
        </p:nvCxnSpPr>
        <p:spPr>
          <a:xfrm flipV="1">
            <a:off x="966409" y="2827585"/>
            <a:ext cx="533650" cy="8498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20" idx="0"/>
          </p:cNvCxnSpPr>
          <p:nvPr/>
        </p:nvCxnSpPr>
        <p:spPr>
          <a:xfrm>
            <a:off x="2198792" y="2827584"/>
            <a:ext cx="525665" cy="82747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047734" y="4950879"/>
            <a:ext cx="547674" cy="440873"/>
          </a:xfrm>
          <a:prstGeom prst="rect">
            <a:avLst/>
          </a:prstGeom>
          <a:solidFill>
            <a:srgbClr val="B9CDE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endCxn id="37" idx="0"/>
          </p:cNvCxnSpPr>
          <p:nvPr/>
        </p:nvCxnSpPr>
        <p:spPr>
          <a:xfrm flipH="1">
            <a:off x="2321571" y="4075643"/>
            <a:ext cx="292146" cy="87523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088835" y="5016589"/>
            <a:ext cx="465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h2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639628" y="3735339"/>
            <a:ext cx="61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SW1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2429031" y="3708783"/>
            <a:ext cx="724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SW2</a:t>
            </a:r>
            <a:endParaRPr lang="en-US" dirty="0"/>
          </a:p>
        </p:txBody>
      </p:sp>
      <p:sp>
        <p:nvSpPr>
          <p:cNvPr id="8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1497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Times New Roman"/>
                <a:cs typeface="Times New Roman"/>
              </a:rPr>
              <a:t>Project Overview</a:t>
            </a:r>
            <a:endParaRPr lang="en-US" sz="4000" b="1" dirty="0">
              <a:latin typeface="Times New Roman"/>
              <a:cs typeface="Times New Roman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75661" y="5809111"/>
            <a:ext cx="206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Hardware Domain 1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203319" y="5809111"/>
            <a:ext cx="206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Hardware Domain 2</a:t>
            </a:r>
            <a:endParaRPr lang="en-US" dirty="0"/>
          </a:p>
        </p:txBody>
      </p:sp>
      <p:sp>
        <p:nvSpPr>
          <p:cNvPr id="97" name="Rounded Rectangle 96"/>
          <p:cNvSpPr/>
          <p:nvPr/>
        </p:nvSpPr>
        <p:spPr>
          <a:xfrm>
            <a:off x="5728255" y="2334378"/>
            <a:ext cx="2947352" cy="3432194"/>
          </a:xfrm>
          <a:prstGeom prst="round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ounded Rectangle 97"/>
          <p:cNvSpPr/>
          <p:nvPr/>
        </p:nvSpPr>
        <p:spPr>
          <a:xfrm>
            <a:off x="6366604" y="2498990"/>
            <a:ext cx="1497445" cy="33713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OVX 2</a:t>
            </a:r>
            <a:endParaRPr lang="en-US" dirty="0"/>
          </a:p>
        </p:txBody>
      </p:sp>
      <p:sp>
        <p:nvSpPr>
          <p:cNvPr id="99" name="Rounded Rectangle 98"/>
          <p:cNvSpPr/>
          <p:nvPr/>
        </p:nvSpPr>
        <p:spPr>
          <a:xfrm>
            <a:off x="5909405" y="3685969"/>
            <a:ext cx="761498" cy="4413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/>
          <p:cNvSpPr/>
          <p:nvPr/>
        </p:nvSpPr>
        <p:spPr>
          <a:xfrm>
            <a:off x="7667453" y="3663606"/>
            <a:ext cx="761498" cy="44960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Arrow Connector 100"/>
          <p:cNvCxnSpPr>
            <a:stCxn id="99" idx="3"/>
            <a:endCxn id="100" idx="1"/>
          </p:cNvCxnSpPr>
          <p:nvPr/>
        </p:nvCxnSpPr>
        <p:spPr>
          <a:xfrm flipV="1">
            <a:off x="6670903" y="3888411"/>
            <a:ext cx="996550" cy="1820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9" idx="0"/>
          </p:cNvCxnSpPr>
          <p:nvPr/>
        </p:nvCxnSpPr>
        <p:spPr>
          <a:xfrm flipV="1">
            <a:off x="6290154" y="2836129"/>
            <a:ext cx="533650" cy="8498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endCxn id="100" idx="0"/>
          </p:cNvCxnSpPr>
          <p:nvPr/>
        </p:nvCxnSpPr>
        <p:spPr>
          <a:xfrm>
            <a:off x="7522537" y="2836128"/>
            <a:ext cx="525665" cy="82747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7371479" y="4959423"/>
            <a:ext cx="547674" cy="440873"/>
          </a:xfrm>
          <a:prstGeom prst="rect">
            <a:avLst/>
          </a:prstGeom>
          <a:solidFill>
            <a:srgbClr val="B9CDE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8009493" y="4966072"/>
            <a:ext cx="519731" cy="440873"/>
          </a:xfrm>
          <a:prstGeom prst="rect">
            <a:avLst/>
          </a:prstGeom>
          <a:solidFill>
            <a:srgbClr val="B9CDE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Arrow Connector 107"/>
          <p:cNvCxnSpPr>
            <a:stCxn id="100" idx="2"/>
            <a:endCxn id="106" idx="0"/>
          </p:cNvCxnSpPr>
          <p:nvPr/>
        </p:nvCxnSpPr>
        <p:spPr>
          <a:xfrm>
            <a:off x="8048202" y="4113215"/>
            <a:ext cx="221157" cy="85285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endCxn id="105" idx="0"/>
          </p:cNvCxnSpPr>
          <p:nvPr/>
        </p:nvCxnSpPr>
        <p:spPr>
          <a:xfrm flipH="1">
            <a:off x="7645316" y="4084187"/>
            <a:ext cx="292146" cy="87523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7412580" y="5025133"/>
            <a:ext cx="465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h2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8029587" y="4992931"/>
            <a:ext cx="451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h3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5963373" y="3743883"/>
            <a:ext cx="61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SW1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7752776" y="3717327"/>
            <a:ext cx="724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SW2</a:t>
            </a:r>
            <a:endParaRPr lang="en-US" dirty="0"/>
          </a:p>
        </p:txBody>
      </p:sp>
      <p:sp>
        <p:nvSpPr>
          <p:cNvPr id="119" name="Rounded Rectangle 118"/>
          <p:cNvSpPr/>
          <p:nvPr/>
        </p:nvSpPr>
        <p:spPr>
          <a:xfrm>
            <a:off x="4452204" y="1151224"/>
            <a:ext cx="2220536" cy="31391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 2</a:t>
            </a:r>
            <a:endParaRPr lang="en-US" dirty="0"/>
          </a:p>
        </p:txBody>
      </p:sp>
      <p:cxnSp>
        <p:nvCxnSpPr>
          <p:cNvPr id="124" name="Straight Arrow Connector 123"/>
          <p:cNvCxnSpPr>
            <a:stCxn id="119" idx="2"/>
          </p:cNvCxnSpPr>
          <p:nvPr/>
        </p:nvCxnSpPr>
        <p:spPr>
          <a:xfrm flipH="1">
            <a:off x="2429032" y="1465140"/>
            <a:ext cx="3133440" cy="102530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6448406" y="1465140"/>
            <a:ext cx="964174" cy="1033850"/>
          </a:xfrm>
          <a:prstGeom prst="straightConnector1">
            <a:avLst/>
          </a:prstGeom>
          <a:ln>
            <a:solidFill>
              <a:srgbClr val="77933C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98" idx="1"/>
          </p:cNvCxnSpPr>
          <p:nvPr/>
        </p:nvCxnSpPr>
        <p:spPr>
          <a:xfrm>
            <a:off x="2540304" y="2661673"/>
            <a:ext cx="3826300" cy="588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196238" y="6293424"/>
            <a:ext cx="2608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/>
                <a:cs typeface="Times New Roman"/>
              </a:rPr>
              <a:t>Network view : Tenant 2</a:t>
            </a:r>
            <a:endParaRPr lang="en-US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85957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/>
                <a:cs typeface="Times New Roman"/>
              </a:rPr>
              <a:t>Sprint - 2</a:t>
            </a:r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Create a network using </a:t>
            </a:r>
            <a:r>
              <a:rPr lang="en-US" dirty="0" err="1" smtClean="0">
                <a:latin typeface="Times New Roman"/>
                <a:cs typeface="Times New Roman"/>
              </a:rPr>
              <a:t>mininet</a:t>
            </a:r>
            <a:r>
              <a:rPr lang="en-US" dirty="0" smtClean="0">
                <a:latin typeface="Times New Roman"/>
                <a:cs typeface="Times New Roman"/>
              </a:rPr>
              <a:t> representing a hardware domain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Add </a:t>
            </a:r>
            <a:r>
              <a:rPr lang="en-US" dirty="0" err="1" smtClean="0">
                <a:latin typeface="Times New Roman"/>
                <a:cs typeface="Times New Roman"/>
              </a:rPr>
              <a:t>OpenVirtex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(OVX) to the network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Configure OVX to create multiple tenants and provision resources for each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Verify that the resources of one tenant is not reachable by another tenant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23802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/>
                <a:cs typeface="Times New Roman"/>
              </a:rPr>
              <a:t>Demo</a:t>
            </a:r>
            <a:endParaRPr lang="en-US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7742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1329</TotalTime>
  <Words>259</Words>
  <Application>Microsoft Macintosh PowerPoint</Application>
  <PresentationFormat>On-screen Show (4:3)</PresentationFormat>
  <Paragraphs>91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Network Programmability as a Cloud Service </vt:lpstr>
      <vt:lpstr>Terms and Definitions</vt:lpstr>
      <vt:lpstr>PowerPoint Presentation</vt:lpstr>
      <vt:lpstr>Project Overview</vt:lpstr>
      <vt:lpstr>Project Overview</vt:lpstr>
      <vt:lpstr>Project Overview</vt:lpstr>
      <vt:lpstr>Project Overview</vt:lpstr>
      <vt:lpstr>Sprint - 2</vt:lpstr>
      <vt:lpstr>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Programmability as a Cloud Service </dc:title>
  <dc:creator>Akshay Battaje</dc:creator>
  <cp:lastModifiedBy>Akshay Battaje</cp:lastModifiedBy>
  <cp:revision>33</cp:revision>
  <dcterms:created xsi:type="dcterms:W3CDTF">2016-02-22T00:22:28Z</dcterms:created>
  <dcterms:modified xsi:type="dcterms:W3CDTF">2016-02-22T22:31:50Z</dcterms:modified>
</cp:coreProperties>
</file>