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00" r:id="rId2"/>
  </p:sldMasterIdLst>
  <p:sldIdLst>
    <p:sldId id="257" r:id="rId3"/>
    <p:sldId id="277" r:id="rId4"/>
    <p:sldId id="285" r:id="rId5"/>
    <p:sldId id="290" r:id="rId6"/>
    <p:sldId id="291" r:id="rId7"/>
    <p:sldId id="292" r:id="rId8"/>
    <p:sldId id="293" r:id="rId9"/>
    <p:sldId id="294" r:id="rId10"/>
    <p:sldId id="287" r:id="rId11"/>
    <p:sldId id="288" r:id="rId12"/>
    <p:sldId id="278" r:id="rId13"/>
    <p:sldId id="289" r:id="rId14"/>
    <p:sldId id="271" r:id="rId15"/>
    <p:sldId id="276" r:id="rId1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5"/>
    <p:restoredTop sz="94662"/>
  </p:normalViewPr>
  <p:slideViewPr>
    <p:cSldViewPr snapToGrid="0" snapToObjects="1">
      <p:cViewPr varScale="1">
        <p:scale>
          <a:sx n="91" d="100"/>
          <a:sy n="9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2947320" y="2052720"/>
            <a:ext cx="5257800" cy="4195080"/>
          </a:xfrm>
          <a:prstGeom prst="rect">
            <a:avLst/>
          </a:prstGeom>
          <a:ln>
            <a:noFill/>
          </a:ln>
        </p:spPr>
      </p:pic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2947320" y="2052720"/>
            <a:ext cx="5257800" cy="419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13" name="Picture 212"/>
          <p:cNvPicPr/>
          <p:nvPr/>
        </p:nvPicPr>
        <p:blipFill>
          <a:blip r:embed="rId2"/>
          <a:stretch/>
        </p:blipFill>
        <p:spPr>
          <a:xfrm>
            <a:off x="2947320" y="2052720"/>
            <a:ext cx="5257800" cy="4195080"/>
          </a:xfrm>
          <a:prstGeom prst="rect">
            <a:avLst/>
          </a:prstGeom>
          <a:ln>
            <a:noFill/>
          </a:ln>
        </p:spPr>
      </p:pic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2947320" y="2052720"/>
            <a:ext cx="5257800" cy="419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47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9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50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1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" name="PlaceHolder 3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dirty="0"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/>
          </a:p>
          <a:p>
            <a:pPr marL="743040" lvl="1" indent="-28548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/>
          </a:p>
          <a:p>
            <a:pPr marL="1143000" lvl="2" indent="-22824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6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/>
          </a:p>
          <a:p>
            <a:pPr marL="1600200" lvl="3" indent="-22824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/>
          </a:p>
          <a:p>
            <a:pPr marL="2057400" lvl="4" indent="-22824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/>
          </a:p>
        </p:txBody>
      </p:sp>
      <p:sp>
        <p:nvSpPr>
          <p:cNvPr id="54" name="PlaceHolder 5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1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12/8/15</a:t>
            </a:r>
            <a:endParaRPr/>
          </a:p>
        </p:txBody>
      </p:sp>
      <p:sp>
        <p:nvSpPr>
          <p:cNvPr id="55" name="PlaceHolder 6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6" name="PlaceHolder 7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68DC5A5E-EF1D-4F79-A8B2-89F8D4A7B29A}" type="slidenum">
              <a:rPr lang="en-US" sz="2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171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172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7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17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6" name="PlaceHolder 3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/>
          </a:p>
          <a:p>
            <a:pPr marL="743040" lvl="1" indent="-28548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/>
          </a:p>
          <a:p>
            <a:pPr marL="1143000" lvl="2" indent="-22824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6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/>
          </a:p>
          <a:p>
            <a:pPr marL="1600200" lvl="3" indent="-22824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/>
          </a:p>
          <a:p>
            <a:pPr marL="2057400" lvl="4" indent="-22824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/>
          </a:p>
        </p:txBody>
      </p:sp>
      <p:sp>
        <p:nvSpPr>
          <p:cNvPr id="178" name="PlaceHolder 5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1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12/8/15</a:t>
            </a:r>
            <a:endParaRPr/>
          </a:p>
        </p:txBody>
      </p:sp>
      <p:sp>
        <p:nvSpPr>
          <p:cNvPr id="179" name="PlaceHolder 6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80" name="PlaceHolder 7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928F95D5-78EF-4117-84B0-E15AE521E029}" type="slidenum">
              <a:rPr lang="en-US" sz="2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327376" y="777059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7200" strike="noStrike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CLOUD GATEWAY</a:t>
            </a:r>
            <a:endParaRPr sz="7200" dirty="0"/>
          </a:p>
        </p:txBody>
      </p:sp>
      <p:sp>
        <p:nvSpPr>
          <p:cNvPr id="219" name="TextShape 2"/>
          <p:cNvSpPr txBox="1"/>
          <p:nvPr/>
        </p:nvSpPr>
        <p:spPr>
          <a:xfrm>
            <a:off x="1014870" y="3799810"/>
            <a:ext cx="5014646" cy="262209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Mania Abdi</a:t>
            </a:r>
          </a:p>
          <a:p>
            <a:pPr marL="3430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Rahul </a:t>
            </a:r>
            <a:r>
              <a:rPr lang="en-US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Bahal</a:t>
            </a:r>
            <a:endParaRPr lang="en-US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Chienli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Ma</a:t>
            </a:r>
            <a:endParaRPr lang="en-US" sz="2800" dirty="0"/>
          </a:p>
          <a:p>
            <a:pPr marL="3430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Ayush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Singh</a:t>
            </a:r>
          </a:p>
        </p:txBody>
      </p:sp>
      <p:sp>
        <p:nvSpPr>
          <p:cNvPr id="7" name="TextShape 2"/>
          <p:cNvSpPr txBox="1"/>
          <p:nvPr/>
        </p:nvSpPr>
        <p:spPr>
          <a:xfrm>
            <a:off x="8874804" y="4235909"/>
            <a:ext cx="5014646" cy="262209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50000"/>
              </a:lnSpc>
              <a:buClr>
                <a:srgbClr val="ACD433"/>
              </a:buClr>
              <a:buSzPct val="80000"/>
            </a:pP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Mentors:</a:t>
            </a:r>
          </a:p>
          <a:p>
            <a:pPr marL="3430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Kyle Forster</a:t>
            </a:r>
          </a:p>
          <a:p>
            <a:pPr marL="3430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Ted </a:t>
            </a:r>
            <a:r>
              <a:rPr lang="en-US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Elhourani</a:t>
            </a:r>
            <a:endParaRPr lang="en-US" sz="280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46200" y="48096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400" dirty="0">
                <a:solidFill>
                  <a:srgbClr val="EBEBEB"/>
                </a:solidFill>
                <a:latin typeface="Comic Sans MS"/>
                <a:ea typeface="DejaVu Sans"/>
              </a:rPr>
              <a:t>What's Next?</a:t>
            </a:r>
            <a:endParaRPr dirty="0"/>
          </a:p>
        </p:txBody>
      </p:sp>
      <p:sp>
        <p:nvSpPr>
          <p:cNvPr id="156" name="CustomShape 2"/>
          <p:cNvSpPr/>
          <p:nvPr/>
        </p:nvSpPr>
        <p:spPr>
          <a:xfrm>
            <a:off x="646199" y="1180800"/>
            <a:ext cx="10720495" cy="414884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endParaRPr sz="2800" dirty="0">
              <a:solidFill>
                <a:srgbClr val="FFFFFF"/>
              </a:solidFill>
            </a:endParaRPr>
          </a:p>
          <a:p>
            <a:pPr marL="1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 smtClean="0">
                <a:solidFill>
                  <a:srgbClr val="FFFFFF"/>
                </a:solidFill>
              </a:rPr>
              <a:t>NAT</a:t>
            </a:r>
          </a:p>
          <a:p>
            <a:pPr marL="1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 smtClean="0">
                <a:solidFill>
                  <a:srgbClr val="FFFFFF"/>
                </a:solidFill>
              </a:rPr>
              <a:t>Figure out a way to route internet traffic</a:t>
            </a:r>
          </a:p>
          <a:p>
            <a:pPr marL="1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 smtClean="0">
                <a:solidFill>
                  <a:srgbClr val="FFFFFF"/>
                </a:solidFill>
              </a:rPr>
              <a:t>Isolate </a:t>
            </a:r>
            <a:r>
              <a:rPr lang="en-US" sz="2800" dirty="0" err="1" smtClean="0">
                <a:solidFill>
                  <a:srgbClr val="FFFFFF"/>
                </a:solidFill>
              </a:rPr>
              <a:t>OpenSwan</a:t>
            </a:r>
            <a:endParaRPr lang="en-US" sz="2800" dirty="0" smtClean="0">
              <a:solidFill>
                <a:srgbClr val="FFFFFF"/>
              </a:solidFill>
            </a:endParaRPr>
          </a:p>
          <a:p>
            <a:pPr marL="1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 smtClean="0">
                <a:solidFill>
                  <a:srgbClr val="FFFFFF"/>
                </a:solidFill>
              </a:rPr>
              <a:t>Scripts</a:t>
            </a:r>
            <a:endParaRPr lang="en-US" sz="2000" dirty="0"/>
          </a:p>
          <a:p>
            <a:pPr marL="1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 smtClean="0">
                <a:solidFill>
                  <a:srgbClr val="FFFFFF"/>
                </a:solidFill>
              </a:rPr>
              <a:t>Troubleshooting </a:t>
            </a:r>
            <a:r>
              <a:rPr lang="en-US" sz="2800" dirty="0" smtClean="0">
                <a:solidFill>
                  <a:srgbClr val="FFFFFF"/>
                </a:solidFill>
              </a:rPr>
              <a:t>MOC network </a:t>
            </a:r>
            <a:r>
              <a:rPr lang="en-US" sz="2800" dirty="0">
                <a:solidFill>
                  <a:srgbClr val="FFFFFF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3573137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22" y="2724336"/>
            <a:ext cx="9404280" cy="140004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TRELLO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" charset="2"/>
              <a:buChar char=""/>
            </a:pP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" charset="2"/>
              <a:buChar char=""/>
            </a:pPr>
            <a:endParaRPr lang="en-US" sz="2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" charset="2"/>
              <a:buChar char=""/>
            </a:pP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" charset="2"/>
              <a:buChar char=""/>
            </a:pPr>
            <a:endParaRPr lang="en-US" sz="2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" charset="2"/>
              <a:buChar char=""/>
            </a:pP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" charset="2"/>
              <a:buChar char="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4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77" y="0"/>
            <a:ext cx="12332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1081579" y="3084024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DEMO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40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Thank you!</a:t>
            </a:r>
            <a:endParaRPr/>
          </a:p>
        </p:txBody>
      </p:sp>
      <p:pic>
        <p:nvPicPr>
          <p:cNvPr id="385" name="Picture 384"/>
          <p:cNvPicPr/>
          <p:nvPr/>
        </p:nvPicPr>
        <p:blipFill>
          <a:blip r:embed="rId2"/>
          <a:stretch/>
        </p:blipFill>
        <p:spPr>
          <a:xfrm>
            <a:off x="3840480" y="2560320"/>
            <a:ext cx="4114800" cy="291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Background </a:t>
            </a:r>
            <a:endParaRPr dirty="0"/>
          </a:p>
        </p:txBody>
      </p:sp>
      <p:sp>
        <p:nvSpPr>
          <p:cNvPr id="219" name="TextShape 2"/>
          <p:cNvSpPr txBox="1"/>
          <p:nvPr/>
        </p:nvSpPr>
        <p:spPr>
          <a:xfrm>
            <a:off x="646200" y="168732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Private Clouds require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extra resources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during peak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workloads</a:t>
            </a:r>
          </a:p>
          <a:p>
            <a:pPr marL="360">
              <a:buClr>
                <a:srgbClr val="ACD433"/>
              </a:buClr>
              <a:buSzPct val="80000"/>
            </a:pPr>
            <a:endParaRPr lang="en-IN" sz="2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Borrow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resources from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public cloud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 </a:t>
            </a: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 hybrid cloud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model</a:t>
            </a:r>
          </a:p>
          <a:p>
            <a:pPr marL="360">
              <a:buClr>
                <a:srgbClr val="ACD433"/>
              </a:buClr>
              <a:buSzPct val="80000"/>
            </a:pPr>
            <a:endParaRPr lang="en-IN" sz="2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Our solution offers a gateway Virtual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Machine(s)</a:t>
            </a:r>
            <a:endParaRPr lang="en-IN" sz="2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buClr>
                <a:srgbClr val="ACD433"/>
              </a:buClr>
              <a:buSzPct val="80000"/>
            </a:pPr>
            <a:endParaRPr lang="en-IN" sz="2400" dirty="0" smtClean="0"/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Rests on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private </a:t>
            </a: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and scales on demand via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cloud </a:t>
            </a: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burst</a:t>
            </a:r>
            <a:endParaRPr sz="2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9303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The sprint in a Nutshell..</a:t>
            </a:r>
            <a:endParaRPr dirty="0"/>
          </a:p>
        </p:txBody>
      </p:sp>
      <p:sp>
        <p:nvSpPr>
          <p:cNvPr id="219" name="TextShape 2"/>
          <p:cNvSpPr txBox="1"/>
          <p:nvPr/>
        </p:nvSpPr>
        <p:spPr>
          <a:xfrm>
            <a:off x="646200" y="168732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Knowledge acquisition of OpenStack, AWS's network and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API</a:t>
            </a:r>
          </a:p>
          <a:p>
            <a:pPr marL="360">
              <a:buClr>
                <a:srgbClr val="ACD433"/>
              </a:buClr>
              <a:buSzPct val="80000"/>
            </a:pPr>
            <a:endParaRPr lang="en-IN" sz="2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Creating instances and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network </a:t>
            </a: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topology on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cloud</a:t>
            </a:r>
          </a:p>
          <a:p>
            <a:pPr marL="360">
              <a:buClr>
                <a:srgbClr val="ACD433"/>
              </a:buClr>
              <a:buSzPct val="80000"/>
            </a:pPr>
            <a:endParaRPr lang="en-IN" sz="2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Connecting them to simulate our end goal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scenario</a:t>
            </a:r>
          </a:p>
          <a:p>
            <a:pPr marL="360">
              <a:buClr>
                <a:srgbClr val="ACD433"/>
              </a:buClr>
              <a:buSzPct val="80000"/>
            </a:pPr>
            <a:endParaRPr lang="en-IN" sz="2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Successfully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established a tunnel b/w </a:t>
            </a: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MOC and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AWS</a:t>
            </a: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IN" sz="2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Connected two worker nodes using our CGs</a:t>
            </a:r>
            <a:endParaRPr lang="en-IN" sz="2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IN" sz="2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Documented the process and bootstrapped automation</a:t>
            </a:r>
          </a:p>
          <a:p>
            <a:pPr marL="360">
              <a:buClr>
                <a:srgbClr val="ACD433"/>
              </a:buClr>
              <a:buSzPct val="80000"/>
            </a:pPr>
            <a:endParaRPr lang="en-IN" sz="2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34015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304486" y="480958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400" dirty="0" smtClean="0">
                <a:solidFill>
                  <a:srgbClr val="EBEBEB"/>
                </a:solidFill>
                <a:latin typeface="Comic Sans MS"/>
              </a:rPr>
              <a:t>Cloud Gateway </a:t>
            </a:r>
            <a:r>
              <a:rPr lang="en-US" sz="3400" dirty="0" smtClean="0">
                <a:solidFill>
                  <a:srgbClr val="EBEBEB"/>
                </a:solidFill>
                <a:latin typeface="Comic Sans MS"/>
              </a:rPr>
              <a:t>Solution – Big Picture</a:t>
            </a:r>
            <a:endParaRPr dirty="0"/>
          </a:p>
        </p:txBody>
      </p:sp>
      <p:sp>
        <p:nvSpPr>
          <p:cNvPr id="156" name="CustomShape 2"/>
          <p:cNvSpPr/>
          <p:nvPr/>
        </p:nvSpPr>
        <p:spPr>
          <a:xfrm>
            <a:off x="646199" y="1180799"/>
            <a:ext cx="10720495" cy="52983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Clr>
                <a:srgbClr val="ACD433"/>
              </a:buClr>
              <a:buSzPct val="80000"/>
            </a:pPr>
            <a:endParaRPr lang="en-US" sz="2800" dirty="0">
              <a:solidFill>
                <a:srgbClr val="FFFFFF"/>
              </a:solidFill>
            </a:endParaRPr>
          </a:p>
          <a:p>
            <a:pPr marL="1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</a:endParaRPr>
          </a:p>
          <a:p>
            <a:pPr marL="1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sz="2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04" y="1693102"/>
            <a:ext cx="8452284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306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46200" y="48096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1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3600" dirty="0">
                <a:solidFill>
                  <a:srgbClr val="FFFFFF"/>
                </a:solidFill>
              </a:rPr>
              <a:t>Virtual Subnet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36" y="1880640"/>
            <a:ext cx="8452284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074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2"/>
          <p:cNvSpPr/>
          <p:nvPr/>
        </p:nvSpPr>
        <p:spPr>
          <a:xfrm>
            <a:off x="575861" y="-197834"/>
            <a:ext cx="10720495" cy="414884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endParaRPr sz="2800" dirty="0">
              <a:solidFill>
                <a:srgbClr val="FFFFFF"/>
              </a:solidFill>
            </a:endParaRPr>
          </a:p>
          <a:p>
            <a:pPr marL="1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 smtClean="0">
                <a:solidFill>
                  <a:srgbClr val="FFFFFF"/>
                </a:solidFill>
              </a:rPr>
              <a:t>Virtual Gateway</a:t>
            </a:r>
          </a:p>
          <a:p>
            <a:pPr marL="457380" lvl="1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 smtClean="0">
                <a:solidFill>
                  <a:srgbClr val="FFFFFF"/>
                </a:solidFill>
              </a:rPr>
              <a:t>NAT</a:t>
            </a:r>
          </a:p>
          <a:p>
            <a:pPr marL="457380" lvl="1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 smtClean="0">
                <a:solidFill>
                  <a:srgbClr val="FFFFFF"/>
                </a:solidFill>
              </a:rPr>
              <a:t>IPSEC</a:t>
            </a:r>
            <a:endParaRPr sz="2800" dirty="0" smtClean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72" y="2279075"/>
            <a:ext cx="8452284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528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2"/>
          <p:cNvSpPr/>
          <p:nvPr/>
        </p:nvSpPr>
        <p:spPr>
          <a:xfrm>
            <a:off x="435183" y="0"/>
            <a:ext cx="10720495" cy="414884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endParaRPr sz="2800" dirty="0">
              <a:solidFill>
                <a:srgbClr val="FFFFFF"/>
              </a:solidFill>
            </a:endParaRPr>
          </a:p>
          <a:p>
            <a:pPr marL="1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 smtClean="0">
                <a:solidFill>
                  <a:srgbClr val="FFFFFF"/>
                </a:solidFill>
              </a:rPr>
              <a:t>VPC Endpoint</a:t>
            </a:r>
          </a:p>
          <a:p>
            <a:pPr marL="457380" lvl="1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 smtClean="0">
                <a:solidFill>
                  <a:srgbClr val="FFFFFF"/>
                </a:solidFill>
              </a:rPr>
              <a:t>Processing Node</a:t>
            </a:r>
          </a:p>
          <a:p>
            <a:pPr marL="457380" lvl="1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 smtClean="0">
                <a:solidFill>
                  <a:srgbClr val="FFFFFF"/>
                </a:solidFill>
              </a:rPr>
              <a:t>Storage</a:t>
            </a:r>
          </a:p>
          <a:p>
            <a:pPr marL="457380" lvl="1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sz="2800" dirty="0" smtClean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509" y="2285439"/>
            <a:ext cx="8452284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32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304486" y="48096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400" dirty="0" smtClean="0">
                <a:solidFill>
                  <a:srgbClr val="EBEBEB"/>
                </a:solidFill>
                <a:latin typeface="Comic Sans MS"/>
              </a:rPr>
              <a:t>Detailed Picture</a:t>
            </a:r>
            <a:endParaRPr lang="en-US" sz="3600" dirty="0"/>
          </a:p>
        </p:txBody>
      </p:sp>
      <p:sp>
        <p:nvSpPr>
          <p:cNvPr id="156" name="CustomShape 2"/>
          <p:cNvSpPr/>
          <p:nvPr/>
        </p:nvSpPr>
        <p:spPr>
          <a:xfrm>
            <a:off x="646199" y="1180800"/>
            <a:ext cx="10720495" cy="414884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endParaRPr sz="2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8" y="1443073"/>
            <a:ext cx="10197636" cy="524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663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46200" y="48096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400" dirty="0" smtClean="0">
                <a:solidFill>
                  <a:srgbClr val="EBEBEB"/>
                </a:solidFill>
                <a:latin typeface="Comic Sans MS"/>
                <a:ea typeface="DejaVu Sans"/>
              </a:rPr>
              <a:t>Current </a:t>
            </a:r>
            <a:r>
              <a:rPr lang="en-US" altLang="zh-CN" sz="3400" dirty="0" smtClean="0">
                <a:solidFill>
                  <a:srgbClr val="EBEBEB"/>
                </a:solidFill>
                <a:latin typeface="Comic Sans MS"/>
                <a:ea typeface="DejaVu Sans"/>
              </a:rPr>
              <a:t>Problems</a:t>
            </a:r>
            <a:endParaRPr dirty="0"/>
          </a:p>
        </p:txBody>
      </p:sp>
      <p:sp>
        <p:nvSpPr>
          <p:cNvPr id="156" name="CustomShape 2"/>
          <p:cNvSpPr/>
          <p:nvPr/>
        </p:nvSpPr>
        <p:spPr>
          <a:xfrm>
            <a:off x="646199" y="1180799"/>
            <a:ext cx="10720495" cy="52983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endParaRPr sz="2800" dirty="0">
              <a:solidFill>
                <a:srgbClr val="FFFFFF"/>
              </a:solidFill>
            </a:endParaRPr>
          </a:p>
          <a:p>
            <a:pPr marL="1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 smtClean="0">
                <a:solidFill>
                  <a:srgbClr val="FFFFFF"/>
                </a:solidFill>
              </a:rPr>
              <a:t>Overlapping </a:t>
            </a:r>
            <a:r>
              <a:rPr lang="en-US" sz="2800" dirty="0" smtClean="0">
                <a:solidFill>
                  <a:srgbClr val="FFFFFF"/>
                </a:solidFill>
              </a:rPr>
              <a:t>subnet space</a:t>
            </a:r>
            <a:endParaRPr lang="en-US" sz="2800" dirty="0">
              <a:solidFill>
                <a:srgbClr val="FFFFFF"/>
              </a:solidFill>
            </a:endParaRPr>
          </a:p>
          <a:p>
            <a:pPr marL="1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 smtClean="0">
                <a:solidFill>
                  <a:srgbClr val="FFFFFF"/>
                </a:solidFill>
              </a:rPr>
              <a:t>Internet traffic routing</a:t>
            </a:r>
            <a:r>
              <a:rPr lang="zh-CN" altLang="en-US" sz="2800" dirty="0" smtClean="0">
                <a:solidFill>
                  <a:srgbClr val="FFFFFF"/>
                </a:solidFill>
              </a:rPr>
              <a:t>（</a:t>
            </a:r>
            <a:r>
              <a:rPr lang="en-US" sz="2800" dirty="0" err="1" smtClean="0">
                <a:solidFill>
                  <a:srgbClr val="FFFFFF"/>
                </a:solidFill>
              </a:rPr>
              <a:t>OpenSwan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out of </a:t>
            </a:r>
            <a:r>
              <a:rPr lang="en-US" sz="2800" dirty="0" smtClean="0">
                <a:solidFill>
                  <a:srgbClr val="FFFFFF"/>
                </a:solidFill>
              </a:rPr>
              <a:t>control</a:t>
            </a:r>
            <a:r>
              <a:rPr lang="zh-CN" altLang="en-US" sz="2800" dirty="0" smtClean="0">
                <a:solidFill>
                  <a:srgbClr val="FFFFFF"/>
                </a:solidFill>
              </a:rPr>
              <a:t>）</a:t>
            </a:r>
            <a:endParaRPr lang="en-US" altLang="zh-CN" sz="2800" dirty="0" smtClean="0">
              <a:solidFill>
                <a:srgbClr val="FFFFFF"/>
              </a:solidFill>
            </a:endParaRPr>
          </a:p>
          <a:p>
            <a:pPr marL="1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 smtClean="0">
                <a:solidFill>
                  <a:srgbClr val="FFFFFF"/>
                </a:solidFill>
              </a:rPr>
              <a:t>MOC network problems</a:t>
            </a:r>
          </a:p>
          <a:p>
            <a:pPr marL="1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 smtClean="0">
                <a:solidFill>
                  <a:srgbClr val="FFFFFF"/>
                </a:solidFill>
              </a:rPr>
              <a:t>Automation</a:t>
            </a:r>
            <a:endParaRPr lang="en-US" sz="2800" dirty="0" smtClean="0">
              <a:solidFill>
                <a:srgbClr val="FFFFFF"/>
              </a:solidFill>
            </a:endParaRPr>
          </a:p>
          <a:p>
            <a:pPr marL="1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</a:endParaRPr>
          </a:p>
          <a:p>
            <a:pPr marL="1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</a:endParaRPr>
          </a:p>
          <a:p>
            <a:pPr marL="1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sz="2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3239901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165</Words>
  <Application>Microsoft Macintosh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Calibri</vt:lpstr>
      <vt:lpstr>Calibri Light</vt:lpstr>
      <vt:lpstr>Century Gothic</vt:lpstr>
      <vt:lpstr>Comic Sans MS</vt:lpstr>
      <vt:lpstr>DejaVu Sans</vt:lpstr>
      <vt:lpstr>DengXian</vt:lpstr>
      <vt:lpstr>StarSymbol</vt:lpstr>
      <vt:lpstr>Wingdings</vt:lpstr>
      <vt:lpstr>Wingdings 3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TRELLO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Rachit Puri</dc:creator>
  <cp:lastModifiedBy>Rahul Bahal</cp:lastModifiedBy>
  <cp:revision>86</cp:revision>
  <dcterms:created xsi:type="dcterms:W3CDTF">2015-12-07T08:52:23Z</dcterms:created>
  <dcterms:modified xsi:type="dcterms:W3CDTF">2016-02-23T05:30:51Z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  <property fmtid="{D5CDD505-2E9C-101B-9397-08002B2CF9AE}" pid="12" name="Tfs.IsStoryboard">
    <vt:bool>true</vt:bool>
  </property>
</Properties>
</file>