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0" r:id="rId2"/>
  </p:sldMasterIdLst>
  <p:sldIdLst>
    <p:sldId id="257" r:id="rId3"/>
    <p:sldId id="277" r:id="rId4"/>
    <p:sldId id="285" r:id="rId5"/>
    <p:sldId id="286" r:id="rId6"/>
    <p:sldId id="279" r:id="rId7"/>
    <p:sldId id="259" r:id="rId8"/>
    <p:sldId id="260" r:id="rId9"/>
    <p:sldId id="280" r:id="rId10"/>
    <p:sldId id="263" r:id="rId11"/>
    <p:sldId id="281" r:id="rId12"/>
    <p:sldId id="282" r:id="rId13"/>
    <p:sldId id="283" r:id="rId14"/>
    <p:sldId id="271" r:id="rId15"/>
    <p:sldId id="284" r:id="rId16"/>
    <p:sldId id="278" r:id="rId17"/>
    <p:sldId id="276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2947320" y="2052720"/>
            <a:ext cx="5257800" cy="41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9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0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dirty="0"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12/8/15</a:t>
            </a:r>
            <a:endParaRPr/>
          </a:p>
        </p:txBody>
      </p:sp>
      <p:sp>
        <p:nvSpPr>
          <p:cNvPr id="55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6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8DC5A5E-EF1D-4F79-A8B2-89F8D4A7B29A}" type="slidenum"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7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17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1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12/8/15</a:t>
            </a:r>
            <a:endParaRPr/>
          </a:p>
        </p:txBody>
      </p:sp>
      <p:sp>
        <p:nvSpPr>
          <p:cNvPr id="179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80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28F95D5-78EF-4117-84B0-E15AE521E029}" type="slidenum"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27376" y="777059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720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CLOUD GATEWAY</a:t>
            </a:r>
            <a:endParaRPr sz="7200" dirty="0"/>
          </a:p>
        </p:txBody>
      </p:sp>
      <p:sp>
        <p:nvSpPr>
          <p:cNvPr id="219" name="TextShape 2"/>
          <p:cNvSpPr txBox="1"/>
          <p:nvPr/>
        </p:nvSpPr>
        <p:spPr>
          <a:xfrm>
            <a:off x="1014870" y="3799810"/>
            <a:ext cx="5014646" cy="26220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Mania Abdi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Rahul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Bahal</a:t>
            </a:r>
            <a:endParaRPr lang="en-US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Chienli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Ma</a:t>
            </a:r>
            <a:endParaRPr lang="en-US" sz="2800" dirty="0"/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Ayush</a:t>
            </a: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Singh</a:t>
            </a:r>
          </a:p>
        </p:txBody>
      </p:sp>
      <p:sp>
        <p:nvSpPr>
          <p:cNvPr id="7" name="TextShape 2"/>
          <p:cNvSpPr txBox="1"/>
          <p:nvPr/>
        </p:nvSpPr>
        <p:spPr>
          <a:xfrm>
            <a:off x="8874804" y="4235909"/>
            <a:ext cx="5014646" cy="26220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50000"/>
              </a:lnSpc>
              <a:buClr>
                <a:srgbClr val="ACD433"/>
              </a:buClr>
              <a:buSzPct val="80000"/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Mentors: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Kyle Forster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Ted </a:t>
            </a:r>
            <a:r>
              <a:rPr lang="en-US" sz="28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Elhourani</a:t>
            </a:r>
            <a:endParaRPr lang="en-US" sz="28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45480" y="4816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ea typeface="DejaVu Sans"/>
              </a:rPr>
              <a:t>NAT Protocol</a:t>
            </a:r>
            <a:endParaRPr dirty="0"/>
          </a:p>
        </p:txBody>
      </p:sp>
      <p:sp>
        <p:nvSpPr>
          <p:cNvPr id="143" name="CustomShape 2"/>
          <p:cNvSpPr/>
          <p:nvPr/>
        </p:nvSpPr>
        <p:spPr>
          <a:xfrm>
            <a:off x="772560" y="1463040"/>
            <a:ext cx="9403200" cy="53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rgbClr val="FFFFFF"/>
                </a:solidFill>
              </a:rPr>
              <a:t>Remap one IP Address into another by modifying datagram packet</a:t>
            </a:r>
            <a:endParaRPr sz="32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rgbClr val="FFFFFF"/>
                </a:solidFill>
              </a:rPr>
              <a:t>NAT changes the layer 3 address, and even </a:t>
            </a:r>
            <a:r>
              <a:rPr lang="en-US" sz="3200" dirty="0" smtClean="0">
                <a:solidFill>
                  <a:srgbClr val="FFFFFF"/>
                </a:solidFill>
              </a:rPr>
              <a:t>checksum</a:t>
            </a: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 smtClean="0">
                <a:solidFill>
                  <a:srgbClr val="FFFFFF"/>
                </a:solidFill>
              </a:rPr>
              <a:t>One IP multiple hosts</a:t>
            </a:r>
            <a:endParaRPr sz="32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3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643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5480" y="4816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ea typeface="DejaVu Sans"/>
              </a:rPr>
              <a:t>VPN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645480" y="1181520"/>
            <a:ext cx="9403200" cy="53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rgbClr val="FFFFFF"/>
                </a:solidFill>
              </a:rPr>
              <a:t>To extend a private network across a public </a:t>
            </a:r>
            <a:r>
              <a:rPr lang="en-US" sz="3200" dirty="0" smtClean="0">
                <a:solidFill>
                  <a:srgbClr val="FFFFFF"/>
                </a:solidFill>
              </a:rPr>
              <a:t>network</a:t>
            </a:r>
            <a:endParaRPr sz="32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rgbClr val="FFFFFF"/>
                </a:solidFill>
              </a:rPr>
              <a:t>To provide a secure point-2-point virtual </a:t>
            </a:r>
            <a:r>
              <a:rPr lang="en-US" sz="3200" dirty="0" smtClean="0">
                <a:solidFill>
                  <a:srgbClr val="FFFFFF"/>
                </a:solidFill>
              </a:rPr>
              <a:t>connection</a:t>
            </a: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 smtClean="0">
                <a:solidFill>
                  <a:srgbClr val="FFFFFF"/>
                </a:solidFill>
              </a:rPr>
              <a:t>Types</a:t>
            </a:r>
            <a:endParaRPr sz="3200" dirty="0">
              <a:solidFill>
                <a:srgbClr val="FFFFFF"/>
              </a:solidFill>
            </a:endParaRPr>
          </a:p>
          <a:p>
            <a:pPr marL="5716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 err="1" smtClean="0">
                <a:solidFill>
                  <a:srgbClr val="FFFFFF"/>
                </a:solidFill>
              </a:rPr>
              <a:t>Ipsec</a:t>
            </a:r>
            <a:endParaRPr lang="en-US" sz="3200" dirty="0">
              <a:solidFill>
                <a:srgbClr val="FFFFFF"/>
              </a:solidFill>
            </a:endParaRPr>
          </a:p>
          <a:p>
            <a:pPr marL="5716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3200" dirty="0" smtClean="0">
                <a:solidFill>
                  <a:srgbClr val="FFFFFF"/>
                </a:solidFill>
              </a:rPr>
              <a:t>SSL 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14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741520" y="2297520"/>
            <a:ext cx="6450480" cy="4560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7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5480" y="24264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ea typeface="DejaVu Sans"/>
              </a:rPr>
              <a:t>Why </a:t>
            </a:r>
            <a:r>
              <a:rPr lang="en-US" sz="3600" dirty="0" smtClean="0">
                <a:solidFill>
                  <a:srgbClr val="FFFFFF"/>
                </a:solidFill>
                <a:ea typeface="DejaVu Sans"/>
              </a:rPr>
              <a:t>IPSEC?</a:t>
            </a:r>
            <a:endParaRPr dirty="0"/>
          </a:p>
        </p:txBody>
      </p:sp>
      <p:sp>
        <p:nvSpPr>
          <p:cNvPr id="148" name="CustomShape 2"/>
          <p:cNvSpPr/>
          <p:nvPr/>
        </p:nvSpPr>
        <p:spPr>
          <a:xfrm>
            <a:off x="645480" y="1181520"/>
            <a:ext cx="9403200" cy="53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IPSEC = Internet Protocol Security	</a:t>
            </a:r>
            <a:endParaRPr sz="24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Provide IP layer </a:t>
            </a:r>
            <a:r>
              <a:rPr lang="en-US" sz="2400" dirty="0" smtClean="0">
                <a:solidFill>
                  <a:srgbClr val="FFFFFF"/>
                </a:solidFill>
              </a:rPr>
              <a:t>security</a:t>
            </a: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</a:rPr>
              <a:t>Ipsec</a:t>
            </a:r>
            <a:r>
              <a:rPr lang="en-US" sz="2400" dirty="0">
                <a:solidFill>
                  <a:srgbClr val="FFFFFF"/>
                </a:solidFill>
              </a:rPr>
              <a:t> encapsulate packet within another packet 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FFFFFF"/>
                </a:solidFill>
              </a:rPr>
              <a:t>Applied to any packet goes through network interface</a:t>
            </a:r>
            <a:endParaRPr sz="2400" dirty="0" smtClean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rgbClr val="FFFFFF"/>
                </a:solidFill>
              </a:rPr>
              <a:t>Operation </a:t>
            </a:r>
            <a:r>
              <a:rPr lang="en-US" sz="2400" dirty="0">
                <a:solidFill>
                  <a:srgbClr val="FFFFFF"/>
                </a:solidFill>
              </a:rPr>
              <a:t>Modes</a:t>
            </a:r>
            <a:endParaRPr sz="24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Transport</a:t>
            </a:r>
            <a:endParaRPr sz="24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Tunnel</a:t>
            </a:r>
            <a:endParaRPr sz="24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Security</a:t>
            </a:r>
            <a:endParaRPr sz="24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Authentication</a:t>
            </a:r>
            <a:endParaRPr sz="24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Encapsulation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149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720" y="3495960"/>
            <a:ext cx="7341480" cy="272196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25882" y="3305908"/>
            <a:ext cx="5261317" cy="33780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4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081579" y="3084024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46200" y="48096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rgbClr val="EBEBEB"/>
                </a:solidFill>
                <a:latin typeface="Comic Sans MS"/>
                <a:ea typeface="DejaVu Sans"/>
              </a:rPr>
              <a:t>What's Next?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646199" y="1180800"/>
            <a:ext cx="10720495" cy="410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endParaRPr sz="2800" dirty="0">
              <a:solidFill>
                <a:srgbClr val="FFFFFF"/>
              </a:solidFill>
            </a:endParaRPr>
          </a:p>
          <a:p>
            <a:pPr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smtClean="0">
                <a:solidFill>
                  <a:srgbClr val="FFFFFF"/>
                </a:solidFill>
              </a:rPr>
              <a:t>Configure </a:t>
            </a:r>
            <a:r>
              <a:rPr lang="en-US" sz="2800" dirty="0">
                <a:solidFill>
                  <a:srgbClr val="FFFFFF"/>
                </a:solidFill>
              </a:rPr>
              <a:t>the gateway to work for multiple clouds like AWS and </a:t>
            </a:r>
            <a:r>
              <a:rPr lang="en-US" sz="2800" dirty="0" smtClean="0">
                <a:solidFill>
                  <a:srgbClr val="FFFFFF"/>
                </a:solidFill>
              </a:rPr>
              <a:t>MOC</a:t>
            </a: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Possibly route all the traffic through the </a:t>
            </a:r>
            <a:r>
              <a:rPr lang="en-US" sz="2800" dirty="0" smtClean="0">
                <a:solidFill>
                  <a:srgbClr val="FFFFFF"/>
                </a:solidFill>
              </a:rPr>
              <a:t>gateway</a:t>
            </a: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smtClean="0">
                <a:solidFill>
                  <a:srgbClr val="FFFFFF"/>
                </a:solidFill>
              </a:rPr>
              <a:t>Consolidate configuration scripts</a:t>
            </a: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</a:endParaRPr>
          </a:p>
          <a:p>
            <a:pPr marL="1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6661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924" y="2879080"/>
            <a:ext cx="9404280" cy="140004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" charset="2"/>
              <a:buChar char="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Thank you!</a:t>
            </a:r>
            <a:endParaRPr/>
          </a:p>
        </p:txBody>
      </p:sp>
      <p:pic>
        <p:nvPicPr>
          <p:cNvPr id="385" name="Picture 384"/>
          <p:cNvPicPr/>
          <p:nvPr/>
        </p:nvPicPr>
        <p:blipFill>
          <a:blip r:embed="rId2"/>
          <a:stretch/>
        </p:blipFill>
        <p:spPr>
          <a:xfrm>
            <a:off x="3840480" y="2560320"/>
            <a:ext cx="4114800" cy="291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Background </a:t>
            </a:r>
            <a:endParaRPr dirty="0"/>
          </a:p>
        </p:txBody>
      </p:sp>
      <p:sp>
        <p:nvSpPr>
          <p:cNvPr id="219" name="TextShape 2"/>
          <p:cNvSpPr txBox="1"/>
          <p:nvPr/>
        </p:nvSpPr>
        <p:spPr>
          <a:xfrm>
            <a:off x="646200" y="16873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Computing is a delivery model of computing services over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Internet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Services &amp; Solutions delivered and consumed in real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time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Modern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Day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Business have highly fluctuating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workloads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400" dirty="0" smtClean="0"/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 need for flexible and more deployment options.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303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Problem</a:t>
            </a:r>
            <a:endParaRPr dirty="0"/>
          </a:p>
        </p:txBody>
      </p:sp>
      <p:sp>
        <p:nvSpPr>
          <p:cNvPr id="219" name="TextShape 2"/>
          <p:cNvSpPr txBox="1"/>
          <p:nvPr/>
        </p:nvSpPr>
        <p:spPr>
          <a:xfrm>
            <a:off x="646200" y="16873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Private Vendors only install resources for the average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workload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Provisioning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resources for peak workloads is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expensive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Public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 requires no significant initial capital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expenditure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Computational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Resources are served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on-demand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Customers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only pay for the resources they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consume</a:t>
            </a:r>
            <a:endParaRPr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401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Solution</a:t>
            </a:r>
            <a:endParaRPr dirty="0"/>
          </a:p>
        </p:txBody>
      </p:sp>
      <p:sp>
        <p:nvSpPr>
          <p:cNvPr id="219" name="TextShape 2"/>
          <p:cNvSpPr txBox="1"/>
          <p:nvPr/>
        </p:nvSpPr>
        <p:spPr>
          <a:xfrm>
            <a:off x="646200" y="16873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hybrid cloud model is a cost-effective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method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The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average-size workload stays in private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Peak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workload is provisioned in the public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Our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Cloud Gateway (CG) VM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would run on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 </a:t>
            </a:r>
            <a:r>
              <a:rPr lang="en-IN" sz="2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OpenStack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network to expand the local resource via an AWS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VPC</a:t>
            </a: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IN" sz="2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Machines </a:t>
            </a:r>
            <a:r>
              <a:rPr lang="en-IN" sz="2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use CG to send traffic b/w different cloud </a:t>
            </a:r>
            <a:r>
              <a:rPr lang="en-IN" sz="2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subnets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88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483" y="1184736"/>
            <a:ext cx="10115761" cy="1540044"/>
          </a:xfrm>
        </p:spPr>
        <p:txBody>
          <a:bodyPr/>
          <a:lstStyle/>
          <a:p>
            <a:pPr algn="ctr"/>
            <a:r>
              <a:rPr lang="en-US" sz="32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Horizontal Workload Placement using the Gateway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" y="3017076"/>
            <a:ext cx="10270329" cy="58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Novelty
</a:t>
            </a:r>
            <a:endParaRPr dirty="0"/>
          </a:p>
        </p:txBody>
      </p:sp>
      <p:sp>
        <p:nvSpPr>
          <p:cNvPr id="223" name="TextShape 2"/>
          <p:cNvSpPr txBox="1"/>
          <p:nvPr/>
        </p:nvSpPr>
        <p:spPr>
          <a:xfrm>
            <a:off x="875160" y="18529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Not the first Cloud Gateway, But!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Working on connecting different clouds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Goal is to make it easy to use and configure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dirty="0" smtClean="0"/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And..</a:t>
            </a:r>
            <a:endParaRPr lang="en-US" sz="2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Why should people care?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Importance</a:t>
            </a:r>
            <a:endParaRPr dirty="0"/>
          </a:p>
        </p:txBody>
      </p:sp>
      <p:sp>
        <p:nvSpPr>
          <p:cNvPr id="225" name="TextShape 2"/>
          <p:cNvSpPr txBox="1"/>
          <p:nvPr/>
        </p:nvSpPr>
        <p:spPr>
          <a:xfrm>
            <a:off x="875160" y="185292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Efficient way to dynamically expand resources </a:t>
            </a: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Give choice to the user to pick from multiple destinations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Ability to work with multiple clouds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Cost-effective model to scale for peak demand</a:t>
            </a: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en-US" sz="240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4760" y="4816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ea typeface="DejaVu Sans"/>
              </a:rPr>
              <a:t>Implementation</a:t>
            </a:r>
            <a:endParaRPr dirty="0"/>
          </a:p>
        </p:txBody>
      </p:sp>
      <p:sp>
        <p:nvSpPr>
          <p:cNvPr id="139" name="CustomShape 2"/>
          <p:cNvSpPr/>
          <p:nvPr/>
        </p:nvSpPr>
        <p:spPr>
          <a:xfrm>
            <a:off x="645480" y="1364400"/>
            <a:ext cx="9403200" cy="53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Environment</a:t>
            </a:r>
            <a:endParaRPr sz="28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Amazon AWS</a:t>
            </a:r>
            <a:endParaRPr sz="28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OpenStack</a:t>
            </a:r>
            <a:r>
              <a:rPr lang="en-US" sz="2800" dirty="0">
                <a:solidFill>
                  <a:srgbClr val="FFFFFF"/>
                </a:solidFill>
              </a:rPr>
              <a:t> Cloud</a:t>
            </a:r>
            <a:endParaRPr sz="2800" dirty="0">
              <a:solidFill>
                <a:srgbClr val="FFFFFF"/>
              </a:solidFill>
            </a:endParaRPr>
          </a:p>
          <a:p>
            <a:pPr marL="1028880" lvl="2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Virtual private network on laptop</a:t>
            </a:r>
            <a:endParaRPr sz="2800" dirty="0">
              <a:solidFill>
                <a:srgbClr val="FFFFFF"/>
              </a:solidFill>
            </a:endParaRPr>
          </a:p>
          <a:p>
            <a:pPr marL="1144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Technical </a:t>
            </a:r>
            <a:r>
              <a:rPr lang="en-US" sz="2800" dirty="0" smtClean="0">
                <a:solidFill>
                  <a:srgbClr val="FFFFFF"/>
                </a:solidFill>
              </a:rPr>
              <a:t>Approach</a:t>
            </a:r>
            <a:endParaRPr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36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46200" y="481016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</a:rPr>
              <a:t>Implementation</a:t>
            </a:r>
            <a:endParaRPr dirty="0"/>
          </a:p>
        </p:txBody>
      </p:sp>
      <p:sp>
        <p:nvSpPr>
          <p:cNvPr id="301" name="TextShape 2"/>
          <p:cNvSpPr txBox="1"/>
          <p:nvPr/>
        </p:nvSpPr>
        <p:spPr>
          <a:xfrm>
            <a:off x="646200" y="15256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Environment</a:t>
            </a:r>
          </a:p>
          <a:p>
            <a:pPr marL="343080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Technical Approach</a:t>
            </a:r>
          </a:p>
          <a:p>
            <a:pPr marL="8002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NAT Protocol</a:t>
            </a:r>
          </a:p>
          <a:p>
            <a:pPr marL="800280" lvl="1" indent="-342720">
              <a:lnSpc>
                <a:spcPct val="150000"/>
              </a:lnSpc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VPN </a:t>
            </a:r>
            <a:r>
              <a:rPr lang="en-US" sz="2800" dirty="0" smtClean="0">
                <a:solidFill>
                  <a:srgbClr val="FFFFFF"/>
                </a:solidFill>
              </a:rPr>
              <a:t>Connection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320</Words>
  <Application>Microsoft Macintosh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Comic Sans MS</vt:lpstr>
      <vt:lpstr>DejaVu Sans</vt:lpstr>
      <vt:lpstr>StarSymbol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Horizontal Workload Placement using the Gateway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TRELLO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Puri</dc:creator>
  <cp:lastModifiedBy>Rahul Bahal</cp:lastModifiedBy>
  <cp:revision>76</cp:revision>
  <dcterms:created xsi:type="dcterms:W3CDTF">2015-12-07T08:52:23Z</dcterms:created>
  <dcterms:modified xsi:type="dcterms:W3CDTF">2016-02-09T17:12:00Z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Tfs.IsStoryboard">
    <vt:bool>true</vt:bool>
  </property>
</Properties>
</file>