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8" name="Shape 18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Shape 1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  <a:defRPr sz="96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kkitt"/>
              <a:buNone/>
              <a:defRPr sz="80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Shape 3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3655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74" name="Shape 7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Shape 7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84" name="Shape 8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Shape 8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Shape 1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e.taiga.io/project/msdisme-2018-bucs528-template-7/" TargetMode="External"/><Relationship Id="rId4" Type="http://schemas.openxmlformats.org/officeDocument/2006/relationships/hyperlink" Target="https://github.com/BU-NU-CLOUD-SP18/Cross-Layer-Tracing-in-Kubernete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040977" y="127347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kkitt"/>
              <a:buNone/>
            </a:pPr>
            <a:r>
              <a:rPr lang="en-US" sz="4800" b="0" i="0" u="none" strike="noStrike" cap="none">
                <a:latin typeface="Rokkitt"/>
                <a:ea typeface="Rokkitt"/>
                <a:cs typeface="Rokkitt"/>
                <a:sym typeface="Rokkitt"/>
              </a:rPr>
              <a:t>END-TO-END TRACING, TRACING KUBERNETES</a:t>
            </a:r>
            <a:endParaRPr sz="4800" b="0" i="0" u="none" strike="noStrike" cap="non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513417" y="450331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Aditya Chechani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500"/>
              <a:buFont typeface="Noto Sans Symbol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Reet Chowdhary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500"/>
              <a:buFont typeface="Noto Sans Symbol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Runzhou Han</a:t>
            </a:r>
            <a:endParaRPr sz="22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280584" y="563663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Taiga: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https://tree.taiga.io/project/msdisme-2018-bucs528-template-7/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GitHub: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https://github.com/BU-NU-CLOUD-SP18/Cross-Layer-Tracing-in-Kubernetes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352223" y="1727350"/>
            <a:ext cx="5058352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4800" b="1" cap="non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THANK YOU!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4800" b="1" cap="none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4800" b="1" cap="non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Questions?</a:t>
            </a:r>
            <a:endParaRPr sz="5400" cap="none"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lang="en-US" sz="5400" b="0" i="0" u="none" strike="noStrike" cap="none">
                <a:latin typeface="Rokkitt"/>
                <a:ea typeface="Rokkitt"/>
                <a:cs typeface="Rokkitt"/>
                <a:sym typeface="Rokkitt"/>
              </a:rPr>
              <a:t>REVIEW</a:t>
            </a:r>
            <a:endParaRPr sz="5400" b="0" i="0" u="none" strike="noStrike" cap="non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2019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00"/>
              <a:buFont typeface="Calibri"/>
              <a:buChar char="▪"/>
            </a:pPr>
            <a:r>
              <a:rPr lang="en-US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Kubernetes: Kubernetes is a orchestration system serves on cluster of computers.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182880" marR="0" lvl="0" indent="-20193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00"/>
              <a:buFont typeface="Calibri"/>
              <a:buChar char="▪"/>
            </a:pPr>
            <a:r>
              <a:rPr lang="en-US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Tracing: Trace events labeled by a unique request ID to know applications’ behavior.</a:t>
            </a:r>
            <a:endParaRPr dirty="0">
              <a:solidFill>
                <a:srgbClr val="2675B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2019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00"/>
              <a:buFont typeface="Calibri"/>
              <a:buChar char="▪"/>
            </a:pPr>
            <a:r>
              <a:rPr lang="en-US" altLang="zh-CN" dirty="0" smtClean="0"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zh-CN" altLang="en-US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plane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: The decision making part of Kubernetes which decides what has to be done with each containers according to its description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2019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00"/>
              <a:buFont typeface="Arial"/>
              <a:buChar char="▪"/>
            </a:pPr>
            <a:r>
              <a:rPr lang="en-US" altLang="zh-CN" dirty="0" smtClean="0"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zh-CN" altLang="en-US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plane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: enforces all of control plane’s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decisions,</a:t>
            </a:r>
            <a:r>
              <a:rPr lang="zh-CN" altLang="en-US" dirty="0" err="1">
                <a:solidFill>
                  <a:srgbClr val="2675B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Allows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applications to remain agnostic to their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surroundings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182880" marR="0" lvl="0" indent="-20193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00"/>
              <a:buFont typeface="Calibri"/>
              <a:buChar char="▪"/>
            </a:pPr>
            <a:r>
              <a:rPr lang="en-US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Jaeger: A distributed tracing system used for monitoring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microservices</a:t>
            </a:r>
            <a:r>
              <a:rPr lang="en-US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-based distributed systems.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182880" marR="0" lvl="0" indent="-20193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00"/>
              <a:buFont typeface="Calibri"/>
              <a:buChar char="▪"/>
            </a:pPr>
            <a:r>
              <a:rPr lang="en-US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HotRod</a:t>
            </a:r>
            <a:r>
              <a:rPr lang="en-US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 application that can find out drivers nearby.</a:t>
            </a:r>
            <a:endParaRPr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lang="en-US" sz="54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VISION &amp; GOALS</a:t>
            </a:r>
            <a:endParaRPr sz="5400" b="0" i="0" u="none" strike="noStrike" cap="none" dirty="0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End-to-end tracing for app behavior on Kubernetes</a:t>
            </a:r>
            <a:endParaRPr dirty="0"/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issues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(bottlenecks, latency issues etc.)</a:t>
            </a:r>
            <a:endParaRPr dirty="0"/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Add in trace points to “data plane”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features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scalable</a:t>
            </a:r>
            <a:endParaRPr sz="2000" b="1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lang="en-US" sz="5400" b="0" i="0" u="none" strike="noStrike" cap="none">
                <a:latin typeface="Rokkitt"/>
                <a:ea typeface="Rokkitt"/>
                <a:cs typeface="Rokkitt"/>
                <a:sym typeface="Rokkitt"/>
              </a:rPr>
              <a:t>PREVIOUS WORK</a:t>
            </a:r>
            <a:endParaRPr sz="5400" b="0" i="0" u="none" strike="noStrike" cap="non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Read paper about Google Dapper </a:t>
            </a:r>
            <a:endParaRPr/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Read paper about Facebook Canopy </a:t>
            </a:r>
            <a:endParaRPr/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Run Hotrod locally and tracing with Jaeger</a:t>
            </a: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lang="en-US" sz="5400" b="0" i="0" u="none" strike="noStrike" cap="none">
                <a:latin typeface="Rokkitt"/>
                <a:ea typeface="Rokkitt"/>
                <a:cs typeface="Rokkitt"/>
                <a:sym typeface="Rokkitt"/>
              </a:rPr>
              <a:t>TRACING WITH JEAGER</a:t>
            </a:r>
            <a:endParaRPr sz="5400" b="0" i="0" u="none" strike="noStrike" cap="none"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7275" y="1762125"/>
            <a:ext cx="6180828" cy="466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6738625" y="2749875"/>
            <a:ext cx="1551000" cy="487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5273788" y="2698575"/>
            <a:ext cx="14478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ckwel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Micro-service</a:t>
            </a:r>
            <a:endParaRPr sz="1800" b="0" i="0" u="none" strike="noStrike" cap="none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6623250" y="3339525"/>
            <a:ext cx="397500" cy="307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5067975" y="3320325"/>
            <a:ext cx="19227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ckwel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Number of RPCs</a:t>
            </a:r>
            <a:endParaRPr sz="1800" b="0" i="0" u="none" strike="noStrike" cap="none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6482250" y="5877625"/>
            <a:ext cx="2179200" cy="487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4790175" y="5877625"/>
            <a:ext cx="16407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ckwel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Storage backend</a:t>
            </a:r>
            <a:endParaRPr sz="1800" b="0" i="0" u="none" strike="noStrike" cap="none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lang="en-US" sz="5400" b="0" i="0" u="none" strike="noStrike" cap="none">
                <a:latin typeface="Rokkitt"/>
                <a:ea typeface="Rokkitt"/>
                <a:cs typeface="Rokkitt"/>
                <a:sym typeface="Rokkitt"/>
              </a:rPr>
              <a:t>TRACING WITH JEAGER</a:t>
            </a:r>
            <a:endParaRPr sz="5400" b="0" i="0" u="none" strike="noStrike" cap="non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7492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788" y="2121408"/>
            <a:ext cx="10571760" cy="405079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1387212" y="3016965"/>
            <a:ext cx="996483" cy="14671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387212" y="5498215"/>
            <a:ext cx="996483" cy="14671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1311162" y="3232465"/>
            <a:ext cx="2139673" cy="45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ckwel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2 errors</a:t>
            </a:r>
            <a:endParaRPr sz="1800" b="0" i="0" u="none" strike="noStrike" cap="none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3649038" y="4452040"/>
            <a:ext cx="4455600" cy="718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138187" y="5271265"/>
            <a:ext cx="28872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ckwel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What causes the error?</a:t>
            </a:r>
            <a:endParaRPr sz="1800" b="0" i="0" u="none" strike="noStrike" cap="none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61616" y="9677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lang="en-US" sz="54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ARCHITECTURE</a:t>
            </a:r>
            <a:endParaRPr sz="5400" b="0" i="0" u="none" strike="noStrike" cap="none" dirty="0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61616" y="2720051"/>
            <a:ext cx="3701317" cy="2755246"/>
          </a:xfrm>
          <a:prstGeom prst="rect">
            <a:avLst/>
          </a:prstGeom>
          <a:solidFill>
            <a:srgbClr val="F4CCC8"/>
          </a:solidFill>
          <a:ln w="12700" cap="flat" cmpd="sng">
            <a:solidFill>
              <a:srgbClr val="EADE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726051" y="2796599"/>
            <a:ext cx="11724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MOC</a:t>
            </a:r>
            <a:endParaRPr sz="1800" b="1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1048241" y="3868766"/>
            <a:ext cx="25280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Kubernetes</a:t>
            </a: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5157025" y="4474021"/>
            <a:ext cx="1476641" cy="836818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5389291" y="4707764"/>
            <a:ext cx="10121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Docker</a:t>
            </a:r>
            <a:endParaRPr sz="18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309958" y="4600070"/>
            <a:ext cx="648993" cy="1846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0" name="Shape 160"/>
          <p:cNvSpPr/>
          <p:nvPr/>
        </p:nvSpPr>
        <p:spPr>
          <a:xfrm rot="10800000">
            <a:off x="4288128" y="4964570"/>
            <a:ext cx="648993" cy="1846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4834220" y="1159891"/>
            <a:ext cx="4530654" cy="19240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6128378" y="1159255"/>
            <a:ext cx="18635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cap="none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Kubernetes</a:t>
            </a:r>
            <a:endParaRPr sz="18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5084452" y="1609199"/>
            <a:ext cx="1238492" cy="1261095"/>
          </a:xfrm>
          <a:prstGeom prst="rect">
            <a:avLst/>
          </a:prstGeom>
          <a:solidFill>
            <a:srgbClr val="D9D1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464045" y="1609198"/>
            <a:ext cx="1238492" cy="1261095"/>
          </a:xfrm>
          <a:prstGeom prst="rect">
            <a:avLst/>
          </a:prstGeom>
          <a:solidFill>
            <a:srgbClr val="D9D1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7843638" y="1609198"/>
            <a:ext cx="1238492" cy="1261095"/>
          </a:xfrm>
          <a:prstGeom prst="rect">
            <a:avLst/>
          </a:prstGeom>
          <a:solidFill>
            <a:srgbClr val="D9D1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5229965" y="1687952"/>
            <a:ext cx="9513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Node1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6607624" y="1667207"/>
            <a:ext cx="9513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Node2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8036550" y="1678782"/>
            <a:ext cx="9513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Node3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5229965" y="2239745"/>
            <a:ext cx="621991" cy="621991"/>
          </a:xfrm>
          <a:prstGeom prst="rect">
            <a:avLst/>
          </a:prstGeom>
          <a:solidFill>
            <a:srgbClr val="EADED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5382365" y="2392145"/>
            <a:ext cx="621991" cy="621991"/>
          </a:xfrm>
          <a:prstGeom prst="rect">
            <a:avLst/>
          </a:prstGeom>
          <a:solidFill>
            <a:srgbClr val="EADED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5534765" y="2544545"/>
            <a:ext cx="621991" cy="621991"/>
          </a:xfrm>
          <a:prstGeom prst="rect">
            <a:avLst/>
          </a:prstGeom>
          <a:solidFill>
            <a:srgbClr val="EADED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Pod1</a:t>
            </a:r>
            <a:endParaRPr sz="14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6687701" y="2239745"/>
            <a:ext cx="621991" cy="621991"/>
          </a:xfrm>
          <a:prstGeom prst="rect">
            <a:avLst/>
          </a:prstGeom>
          <a:solidFill>
            <a:srgbClr val="EADED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840101" y="2392145"/>
            <a:ext cx="621991" cy="621991"/>
          </a:xfrm>
          <a:prstGeom prst="rect">
            <a:avLst/>
          </a:prstGeom>
          <a:solidFill>
            <a:srgbClr val="EADED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6992501" y="2544545"/>
            <a:ext cx="621991" cy="621991"/>
          </a:xfrm>
          <a:prstGeom prst="rect">
            <a:avLst/>
          </a:prstGeom>
          <a:solidFill>
            <a:srgbClr val="EADED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Pod2</a:t>
            </a:r>
            <a:endParaRPr sz="14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145437" y="2226116"/>
            <a:ext cx="621991" cy="621991"/>
          </a:xfrm>
          <a:prstGeom prst="rect">
            <a:avLst/>
          </a:prstGeom>
          <a:solidFill>
            <a:srgbClr val="EADED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8297837" y="2378516"/>
            <a:ext cx="621991" cy="621991"/>
          </a:xfrm>
          <a:prstGeom prst="rect">
            <a:avLst/>
          </a:prstGeom>
          <a:solidFill>
            <a:srgbClr val="EADED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450237" y="2530916"/>
            <a:ext cx="621991" cy="621991"/>
          </a:xfrm>
          <a:prstGeom prst="rect">
            <a:avLst/>
          </a:prstGeom>
          <a:solidFill>
            <a:srgbClr val="EADED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Pod3</a:t>
            </a:r>
            <a:endParaRPr sz="14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8" name="Shape 178"/>
          <p:cNvSpPr/>
          <p:nvPr/>
        </p:nvSpPr>
        <p:spPr>
          <a:xfrm rot="10800000">
            <a:off x="7721690" y="3379557"/>
            <a:ext cx="1512334" cy="1364664"/>
          </a:xfrm>
          <a:prstGeom prst="wedgeRoundRectCallout">
            <a:avLst>
              <a:gd name="adj1" fmla="val 39348"/>
              <a:gd name="adj2" fmla="val 63875"/>
              <a:gd name="adj3" fmla="val 16667"/>
            </a:avLst>
          </a:prstGeom>
          <a:solidFill>
            <a:srgbClr val="D2CDCD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877598" y="3446329"/>
            <a:ext cx="1214206" cy="1214206"/>
          </a:xfrm>
          <a:prstGeom prst="rect">
            <a:avLst/>
          </a:prstGeom>
          <a:solidFill>
            <a:srgbClr val="EADED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8151933" y="3454913"/>
            <a:ext cx="11405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Pod2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7969776" y="3823233"/>
            <a:ext cx="705259" cy="657920"/>
          </a:xfrm>
          <a:prstGeom prst="rect">
            <a:avLst/>
          </a:prstGeom>
          <a:solidFill>
            <a:srgbClr val="BDB196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122176" y="3975633"/>
            <a:ext cx="705259" cy="657920"/>
          </a:xfrm>
          <a:prstGeom prst="rect">
            <a:avLst/>
          </a:prstGeom>
          <a:solidFill>
            <a:srgbClr val="BDB196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274576" y="4128032"/>
            <a:ext cx="1264248" cy="1179389"/>
          </a:xfrm>
          <a:prstGeom prst="rect">
            <a:avLst/>
          </a:prstGeom>
          <a:solidFill>
            <a:srgbClr val="BDB196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Container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of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HotRod</a:t>
            </a:r>
            <a:endParaRPr sz="1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991250" y="4880663"/>
            <a:ext cx="648993" cy="1846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5" name="Shape 185"/>
          <p:cNvSpPr/>
          <p:nvPr/>
        </p:nvSpPr>
        <p:spPr>
          <a:xfrm rot="10800000">
            <a:off x="6969420" y="5245163"/>
            <a:ext cx="648993" cy="1846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4296541" y="5213687"/>
            <a:ext cx="7963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Docker image</a:t>
            </a:r>
            <a:endParaRPr sz="1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6754319" y="5495811"/>
            <a:ext cx="11518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Container information</a:t>
            </a:r>
            <a:endParaRPr sz="1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4187407" y="4294913"/>
            <a:ext cx="20129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Request A</a:t>
            </a:r>
            <a:endParaRPr sz="1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6850774" y="4563403"/>
            <a:ext cx="20129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Request A</a:t>
            </a:r>
            <a:endParaRPr sz="1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803111" y="3253386"/>
            <a:ext cx="3048543" cy="1991777"/>
          </a:xfrm>
          <a:prstGeom prst="rect">
            <a:avLst/>
          </a:prstGeom>
          <a:solidFill>
            <a:srgbClr val="D9D1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2039503" y="3336257"/>
            <a:ext cx="15368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VM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023548" y="3792007"/>
            <a:ext cx="2587752" cy="539657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Kubernetes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9767213" y="4880663"/>
            <a:ext cx="648993" cy="1846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9631002" y="4565348"/>
            <a:ext cx="20129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Request B</a:t>
            </a:r>
            <a:endParaRPr sz="1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479057" y="4795293"/>
            <a:ext cx="20715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Other containers, Services, APIs…</a:t>
            </a:r>
            <a:endParaRPr sz="1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1018146" y="4598574"/>
            <a:ext cx="2600925" cy="46675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1187998" y="4629853"/>
            <a:ext cx="226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Jaeger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178090" y="5156835"/>
            <a:ext cx="298583" cy="6612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521447" y="5906685"/>
            <a:ext cx="3910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Trace these requests by Tracing ID</a:t>
            </a:r>
            <a:endParaRPr sz="18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lang="en-US" sz="5400" b="0" i="0" u="none" strike="noStrike" cap="none">
                <a:latin typeface="Rokkitt"/>
                <a:ea typeface="Rokkitt"/>
                <a:cs typeface="Rokkitt"/>
                <a:sym typeface="Rokkitt"/>
              </a:rPr>
              <a:t>CURRENT WORK</a:t>
            </a:r>
            <a:endParaRPr sz="5400" b="0" i="0" u="none" strike="noStrike" cap="non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1661846" y="2698665"/>
            <a:ext cx="3762880" cy="2035381"/>
          </a:xfrm>
          <a:prstGeom prst="rect">
            <a:avLst/>
          </a:prstGeom>
          <a:solidFill>
            <a:srgbClr val="F4CCC8"/>
          </a:solidFill>
          <a:ln w="12700" cap="flat" cmpd="sng">
            <a:solidFill>
              <a:srgbClr val="EADE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2941393" y="2775213"/>
            <a:ext cx="1191942" cy="37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MOC</a:t>
            </a: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013092" y="3204040"/>
            <a:ext cx="3048543" cy="1356385"/>
          </a:xfrm>
          <a:prstGeom prst="rect">
            <a:avLst/>
          </a:prstGeom>
          <a:solidFill>
            <a:srgbClr val="D9D1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3254845" y="3314871"/>
            <a:ext cx="1562362" cy="37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VM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 MiniKube on MOC to find local datapath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a hello world program in Kubernetes and check the verbose log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log, Understand the  Kubernetes’ source code related to dataplane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38890" y="3770622"/>
            <a:ext cx="2630794" cy="548633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MiniKube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lang="en-US" sz="5400" b="0" i="0" u="none" strike="noStrike" cap="none">
                <a:latin typeface="Rokkitt"/>
                <a:ea typeface="Rokkitt"/>
                <a:cs typeface="Rokkitt"/>
                <a:sym typeface="Rokkitt"/>
              </a:rPr>
              <a:t>RELEASE PLANNING</a:t>
            </a:r>
            <a:endParaRPr sz="5400" b="0" i="0" u="none" strike="noStrike" cap="non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One person</a:t>
            </a:r>
            <a:endParaRPr/>
          </a:p>
          <a:p>
            <a:pPr marL="457200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Deploy  Kubernetes  in the MOC(1 week)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Deploy HotROD into the Kubernetes (1 week)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Deploy Jaeger in Kubernetes and show that we can collect tracing events with Jaeger(2 weeks)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Other people </a:t>
            </a: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Find Kubernetes datapath(core work, &gt;=1 month)</a:t>
            </a:r>
            <a:endParaRPr/>
          </a:p>
          <a:p>
            <a:pPr marL="731520" marR="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Read source code</a:t>
            </a:r>
            <a:endParaRPr/>
          </a:p>
          <a:p>
            <a:pPr marL="731520" marR="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Deploy a logging tool</a:t>
            </a:r>
            <a:endParaRPr sz="16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Add tracing points in datapath(core work, &gt;=1</a:t>
            </a:r>
            <a:r>
              <a:rPr lang="en-US"/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month)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338</Words>
  <Application>Microsoft Macintosh PowerPoint</Application>
  <PresentationFormat>Widescreen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Short Stack</vt:lpstr>
      <vt:lpstr>Rokkitt</vt:lpstr>
      <vt:lpstr>Rokkitt ExtraBold</vt:lpstr>
      <vt:lpstr>Arial</vt:lpstr>
      <vt:lpstr>Noto Sans Symbols</vt:lpstr>
      <vt:lpstr>Rockwell</vt:lpstr>
      <vt:lpstr>Calibri</vt:lpstr>
      <vt:lpstr>Wood Type</vt:lpstr>
      <vt:lpstr>END-TO-END TRACING, TRACING KUBERNETES</vt:lpstr>
      <vt:lpstr>REVIEW</vt:lpstr>
      <vt:lpstr>VISION &amp; GOALS</vt:lpstr>
      <vt:lpstr>PREVIOUS WORK</vt:lpstr>
      <vt:lpstr>TRACING WITH JEAGER</vt:lpstr>
      <vt:lpstr>TRACING WITH JEAGER</vt:lpstr>
      <vt:lpstr>ARCHITECTURE</vt:lpstr>
      <vt:lpstr>CURRENT WORK</vt:lpstr>
      <vt:lpstr>RELEASE PLANNING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TRACING, TRACING KUBERNETES</dc:title>
  <cp:lastModifiedBy>Han, Runzhou</cp:lastModifiedBy>
  <cp:revision>2</cp:revision>
  <dcterms:modified xsi:type="dcterms:W3CDTF">2018-03-01T18:54:23Z</dcterms:modified>
</cp:coreProperties>
</file>