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Short Stack"/>
      <p:regular r:id="rId27"/>
    </p:embeddedFont>
    <p:embeddedFont>
      <p:font typeface="Radley"/>
      <p:regular r:id="rId28"/>
      <p: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adley-regular.fntdata"/><Relationship Id="rId27" Type="http://schemas.openxmlformats.org/officeDocument/2006/relationships/font" Target="fonts/ShortSt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dle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Shape 2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371600" y="32004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096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6482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09600" y="1828800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 rot="5400000">
            <a:off x="5067300" y="2247900"/>
            <a:ext cx="4953000" cy="198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 rot="5400000">
            <a:off x="1028699" y="342900"/>
            <a:ext cx="49530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 rot="5400000">
            <a:off x="2628900" y="-190499"/>
            <a:ext cx="3886200" cy="792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1" type="ftr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0" y="-76200"/>
            <a:ext cx="9144000" cy="57912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3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0" y="5638800"/>
            <a:ext cx="9144000" cy="1219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" name="Shape 12"/>
          <p:cNvCxnSpPr/>
          <p:nvPr/>
        </p:nvCxnSpPr>
        <p:spPr>
          <a:xfrm>
            <a:off x="0" y="563880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4D4D4D"/>
            </a:solidFill>
            <a:prstDash val="solid"/>
            <a:miter lim="8000"/>
            <a:headEnd len="med" w="med" type="none"/>
            <a:tailEnd len="med" w="med" type="none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038600" y="6019800"/>
            <a:ext cx="968374" cy="43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609600" y="1828800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/>
        </p:nvSpPr>
        <p:spPr>
          <a:xfrm>
            <a:off x="0" y="-42861"/>
            <a:ext cx="9144000" cy="347662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609600" y="1828800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Shape 25"/>
          <p:cNvSpPr txBox="1"/>
          <p:nvPr/>
        </p:nvSpPr>
        <p:spPr>
          <a:xfrm>
            <a:off x="609600" y="1524000"/>
            <a:ext cx="79247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Slideshow Title Goes Here</a:t>
            </a:r>
            <a:endParaRPr/>
          </a:p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descr="ece_sub_sig.png" id="27" name="Shape 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09600" y="6096000"/>
            <a:ext cx="5364161" cy="3651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tree.taiga.io/project/msdisme-2018-bucs528-template-7/" TargetMode="External"/><Relationship Id="rId4" Type="http://schemas.openxmlformats.org/officeDocument/2006/relationships/hyperlink" Target="https://github.com/BU-NU-CLOUD-SP18/Cross-Layer-Tracing-in-Kubernete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hyperlink" Target="https://medium.com/opentracing/take-opentracing-for-a-hotrod-ride-f6e3141f7941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opentracing.io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685798" y="1131276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End-to end Tracing, tracing Kubernetes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1371599" y="2497015"/>
            <a:ext cx="6400799" cy="2168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5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Aditya Chechani</a:t>
            </a:r>
            <a:endParaRPr b="0" i="0" sz="20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5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Joshua Manning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5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Reet Chowdhary</a:t>
            </a:r>
            <a:endParaRPr b="0" i="0" sz="20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5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Runzhou Han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6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6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2/8/2018</a:t>
            </a:r>
            <a:endParaRPr b="0" i="0" sz="2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0" y="478575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Taiga: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https://tree.taiga.io/project/msdisme-2018-bucs528-template-7/</a:t>
            </a:r>
            <a:endParaRPr b="0" i="0" sz="18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GitHub: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https://github.com/BU-NU-CLOUD-SP18/Cross-Layer-Tracing-in-Kubernetes</a:t>
            </a:r>
            <a:endParaRPr b="0" i="0" sz="18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/>
              <a:t>Example</a:t>
            </a:r>
            <a:endParaRPr/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675" y="1796439"/>
            <a:ext cx="7504648" cy="375882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/>
          <p:nvPr/>
        </p:nvSpPr>
        <p:spPr>
          <a:xfrm>
            <a:off x="4718000" y="3602050"/>
            <a:ext cx="896700" cy="20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807575" y="2832925"/>
            <a:ext cx="1781700" cy="474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/>
        </p:nvSpPr>
        <p:spPr>
          <a:xfrm>
            <a:off x="1217775" y="2358650"/>
            <a:ext cx="9870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Client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5653050" y="3320050"/>
            <a:ext cx="13074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Tracing ID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885200" y="1897175"/>
            <a:ext cx="1152900" cy="192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2384275" y="1833075"/>
            <a:ext cx="41790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A random ID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Example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950" y="1447800"/>
            <a:ext cx="6180828" cy="4667426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/>
          <p:nvPr/>
        </p:nvSpPr>
        <p:spPr>
          <a:xfrm>
            <a:off x="5281300" y="2435550"/>
            <a:ext cx="1551000" cy="487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 txBox="1"/>
          <p:nvPr/>
        </p:nvSpPr>
        <p:spPr>
          <a:xfrm>
            <a:off x="3816463" y="2384250"/>
            <a:ext cx="14478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>
                <a:solidFill>
                  <a:srgbClr val="FF0000"/>
                </a:solidFill>
              </a:rPr>
              <a:t>icro-service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5165925" y="3025200"/>
            <a:ext cx="397500" cy="307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 txBox="1"/>
          <p:nvPr/>
        </p:nvSpPr>
        <p:spPr>
          <a:xfrm>
            <a:off x="3610650" y="3006000"/>
            <a:ext cx="19227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Number of RPCs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5024925" y="5563300"/>
            <a:ext cx="2179200" cy="487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 txBox="1"/>
          <p:nvPr/>
        </p:nvSpPr>
        <p:spPr>
          <a:xfrm>
            <a:off x="3332850" y="5563300"/>
            <a:ext cx="16407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Storage backend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Example</a:t>
            </a:r>
            <a:endParaRPr/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72349"/>
            <a:ext cx="9144003" cy="3883603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/>
          <p:nvPr/>
        </p:nvSpPr>
        <p:spPr>
          <a:xfrm>
            <a:off x="101400" y="2408550"/>
            <a:ext cx="1990200" cy="40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101400" y="3701850"/>
            <a:ext cx="1990200" cy="40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2295000" y="3993675"/>
            <a:ext cx="1381200" cy="40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2218800" y="3670200"/>
            <a:ext cx="41199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Click here to see entire record and analysis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Example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 txBox="1"/>
          <p:nvPr>
            <p:ph idx="12" type="sldNum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20042"/>
            <a:ext cx="9143998" cy="350371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/>
          <p:nvPr/>
        </p:nvSpPr>
        <p:spPr>
          <a:xfrm>
            <a:off x="532425" y="2915600"/>
            <a:ext cx="861900" cy="126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532425" y="5396850"/>
            <a:ext cx="861900" cy="126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 txBox="1"/>
          <p:nvPr/>
        </p:nvSpPr>
        <p:spPr>
          <a:xfrm>
            <a:off x="456375" y="3131100"/>
            <a:ext cx="18507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The 2 errors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2383175" y="4018450"/>
            <a:ext cx="3853800" cy="621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 txBox="1"/>
          <p:nvPr/>
        </p:nvSpPr>
        <p:spPr>
          <a:xfrm>
            <a:off x="2839550" y="4639750"/>
            <a:ext cx="24972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What causes the error?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Example</a:t>
            </a:r>
            <a:endParaRPr/>
          </a:p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587" y="2660150"/>
            <a:ext cx="7342832" cy="332130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 txBox="1"/>
          <p:nvPr/>
        </p:nvSpPr>
        <p:spPr>
          <a:xfrm>
            <a:off x="586800" y="777750"/>
            <a:ext cx="8328600" cy="33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Let’s go to the HotROD UI and click on one of the buttons repeatedly (and quickly).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 can see, the more requests are being processed concurrently, the longer it takes for the backend to respond.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609600" y="1447800"/>
            <a:ext cx="7022700" cy="14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Jaeger can detect latency and bottlenecks and find out how to deal with them.</a:t>
            </a:r>
            <a:endParaRPr sz="1800"/>
          </a:p>
        </p:txBody>
      </p:sp>
      <p:sp>
        <p:nvSpPr>
          <p:cNvPr id="274" name="Shape 274"/>
          <p:cNvSpPr/>
          <p:nvPr/>
        </p:nvSpPr>
        <p:spPr>
          <a:xfrm>
            <a:off x="5463450" y="4398750"/>
            <a:ext cx="1102800" cy="1582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 txBox="1"/>
          <p:nvPr/>
        </p:nvSpPr>
        <p:spPr>
          <a:xfrm>
            <a:off x="6718650" y="5054600"/>
            <a:ext cx="26112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information click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here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</a:pPr>
            <a:fld id="{00000000-1234-1234-1234-123412341234}" type="slidenum">
              <a:rPr b="1" i="0" lang="en-US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4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 txBox="1"/>
          <p:nvPr>
            <p:ph type="title"/>
          </p:nvPr>
        </p:nvSpPr>
        <p:spPr>
          <a:xfrm>
            <a:off x="7645400" y="5067301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Trello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Acceptance Criteria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b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09599" y="2497015"/>
            <a:ext cx="7924799" cy="147011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end-to-end tracing for n number of requests to a distributed system containing at least n number of machines in parallel through the Kubernetes data-plane.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</a:pPr>
            <a:fld id="{00000000-1234-1234-1234-123412341234}" type="slidenum">
              <a:rPr b="1" i="0" lang="en-US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4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</a:pPr>
            <a:fld id="{00000000-1234-1234-1234-123412341234}" type="slidenum">
              <a:rPr b="1" i="0" lang="en-US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4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 Planning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b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09600" y="1582615"/>
            <a:ext cx="7924799" cy="26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 Term Goals: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Get Kubernetes on our machines</a:t>
            </a:r>
            <a:endParaRPr/>
          </a:p>
          <a:p>
            <a:pPr indent="-190500" lvl="0" marL="3429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Create and run applications in containers</a:t>
            </a:r>
            <a:endParaRPr/>
          </a:p>
          <a:p>
            <a:pPr indent="-190500" lvl="0" marL="3429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Run HotRod using Jaeger backend to see traces</a:t>
            </a:r>
            <a:endParaRPr/>
          </a:p>
          <a:p>
            <a:pPr indent="-190500" lvl="0" marL="3429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Tutorials on Kubernetes &amp; tracing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2752148" y="2898926"/>
            <a:ext cx="505835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THANK YOU</a:t>
            </a:r>
            <a:endParaRPr/>
          </a:p>
        </p:txBody>
      </p:sp>
      <p:sp>
        <p:nvSpPr>
          <p:cNvPr id="297" name="Shape 297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</a:pPr>
            <a:fld id="{00000000-1234-1234-1234-123412341234}" type="slidenum">
              <a:rPr b="1" i="0" lang="en-US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4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3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</a:t>
            </a:r>
            <a:r>
              <a:rPr b="1" lang="en-US"/>
              <a:t>tainer</a:t>
            </a:r>
            <a:b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dk1"/>
              </a:solidFill>
              <a:latin typeface="Radley"/>
              <a:ea typeface="Radley"/>
              <a:cs typeface="Radley"/>
              <a:sym typeface="Radley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</a:pPr>
            <a:fld id="{00000000-1234-1234-1234-123412341234}" type="slidenum">
              <a:rPr b="1" i="0" lang="en-US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4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3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09599" y="1732755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Containe</a:t>
            </a:r>
            <a:r>
              <a:rPr lang="en-US"/>
              <a:t>rs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an isolated environment with a unique namespace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</a:pPr>
            <a:r>
              <a:rPr lang="en-US"/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pp </a:t>
            </a:r>
            <a:r>
              <a:rPr lang="en-US"/>
              <a:t>may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run with its environment</a:t>
            </a:r>
            <a:endParaRPr/>
          </a:p>
          <a:p>
            <a:pPr indent="-2095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Apps can only use the resources defined in this namespace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2321169" y="3763108"/>
            <a:ext cx="3856893" cy="2028092"/>
          </a:xfrm>
          <a:prstGeom prst="roundRect">
            <a:avLst>
              <a:gd fmla="val 16667" name="adj"/>
            </a:avLst>
          </a:prstGeom>
          <a:solidFill>
            <a:srgbClr val="D0D0EF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2661139" y="3962401"/>
            <a:ext cx="3182032" cy="14536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3194539" y="4114800"/>
            <a:ext cx="2110152" cy="848099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5400">
            <a:solidFill>
              <a:srgbClr val="88A3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2796477" y="5091550"/>
            <a:ext cx="290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  <a:r>
              <a:rPr lang="en-US"/>
              <a:t>, readable file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3645877" y="5477033"/>
            <a:ext cx="12074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</a:pPr>
            <a:fld id="{00000000-1234-1234-1234-123412341234}" type="slidenum">
              <a:rPr b="1" i="0" lang="en-US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4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3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/>
              <a:t>Kubernetes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09599" y="1732755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</a:pPr>
            <a:r>
              <a:rPr lang="en-US"/>
              <a:t>Kubernetes coordinates a highly available cluster of computers that are connected to work as a single unit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</a:pPr>
            <a:r>
              <a:rPr lang="en-US"/>
              <a:t>Kube automates distribution &amp; scheduling of app containers across a cluster in a more efficient way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</a:pPr>
            <a:r>
              <a:rPr lang="en-US"/>
              <a:t>Master and Nodes</a:t>
            </a:r>
            <a:endParaRPr/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Master coordinates cluster</a:t>
            </a:r>
            <a:endParaRPr/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Nodes are workers that run applications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</a:pPr>
            <a:fld id="{00000000-1234-1234-1234-123412341234}" type="slidenum">
              <a:rPr b="1" i="0" lang="en-US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4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3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26" name="Shape 126"/>
          <p:cNvSpPr txBox="1"/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/>
              <a:t>Tracing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531849" y="1732755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Tracing: </a:t>
            </a:r>
            <a:r>
              <a:rPr lang="en-US"/>
              <a:t>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</a:t>
            </a:r>
            <a:r>
              <a:rPr lang="en-US"/>
              <a:t>ce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events labeled by a unique ID of a request to know apps’ behavior.</a:t>
            </a:r>
            <a:endParaRPr/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Tracing ID is a local variable</a:t>
            </a:r>
            <a:endParaRPr/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Propagation of request IDs tied to a specific request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1782129" y="3943326"/>
            <a:ext cx="2051539" cy="99943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88A3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360274" y="4181425"/>
            <a:ext cx="98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2083764" y="3971384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3040674" y="3971384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5029198" y="3942075"/>
            <a:ext cx="2051539" cy="99943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88A3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1477107" y="4396155"/>
            <a:ext cx="6201508" cy="9378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25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2157046" y="4290646"/>
            <a:ext cx="328246" cy="328246"/>
          </a:xfrm>
          <a:prstGeom prst="diamond">
            <a:avLst/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3107057" y="4290646"/>
            <a:ext cx="328246" cy="328246"/>
          </a:xfrm>
          <a:prstGeom prst="diamond">
            <a:avLst/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5533292" y="4290646"/>
            <a:ext cx="281354" cy="281354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6318740" y="4301117"/>
            <a:ext cx="281354" cy="281354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5436564" y="3958796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6222012" y="3958796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7772400" y="4048780"/>
            <a:ext cx="12191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”Thread” of Tracing 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2456575" y="5018050"/>
            <a:ext cx="12738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Node1</a:t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5761350" y="5018050"/>
            <a:ext cx="12738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Node2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</a:pPr>
            <a:fld id="{00000000-1234-1234-1234-123412341234}" type="slidenum">
              <a:rPr b="1" i="0" lang="en-US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4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3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Vision &amp; Goals</a:t>
            </a:r>
            <a:b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09599" y="1732755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End-to-end tracing for app behavior on Kubernetes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Trace points (start time, stop time, annotations for remote procedure call)</a:t>
            </a:r>
            <a:endParaRPr/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RPC IDs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issues</a:t>
            </a:r>
            <a:r>
              <a:rPr lang="en-US"/>
              <a:t> (bottle necks, latency issues etc.)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</a:pPr>
            <a:r>
              <a:rPr lang="en-US"/>
              <a:t>Add in trace points to “data plane” features</a:t>
            </a:r>
            <a:endParaRPr b="1"/>
          </a:p>
          <a:p>
            <a:pPr indent="-1714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Ingress - </a:t>
            </a:r>
            <a:r>
              <a:rPr lang="en-US">
                <a:highlight>
                  <a:srgbClr val="FFFFFF"/>
                </a:highlight>
              </a:rPr>
              <a:t>An API object that manages external access to the services in a cluster, typically HTTP</a:t>
            </a:r>
            <a:r>
              <a:rPr lang="en-US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Roboto"/>
              <a:buChar char="▪"/>
            </a:pPr>
            <a:r>
              <a:rPr lang="en-US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Services - An abstraction which defines a logical set of </a:t>
            </a:r>
            <a:r>
              <a:rPr b="1" lang="en-US">
                <a:solidFill>
                  <a:srgbClr val="303030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Pods</a:t>
            </a:r>
            <a:r>
              <a:rPr lang="en-US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a policy by which to access them - sometimes called a micro-service.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</a:pPr>
            <a:fld id="{00000000-1234-1234-1234-123412341234}" type="slidenum">
              <a:rPr b="1" i="0" lang="en-US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4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3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57" name="Shape 157"/>
          <p:cNvSpPr txBox="1"/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/>
              <a:t>Our </a:t>
            </a: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b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" name="Shape 158"/>
          <p:cNvGrpSpPr/>
          <p:nvPr/>
        </p:nvGrpSpPr>
        <p:grpSpPr>
          <a:xfrm>
            <a:off x="1352175" y="1996018"/>
            <a:ext cx="4168065" cy="3377179"/>
            <a:chOff x="87765" y="76125"/>
            <a:chExt cx="4168065" cy="3377179"/>
          </a:xfrm>
        </p:grpSpPr>
        <p:sp>
          <p:nvSpPr>
            <p:cNvPr id="159" name="Shape 159"/>
            <p:cNvSpPr/>
            <p:nvPr/>
          </p:nvSpPr>
          <p:spPr>
            <a:xfrm>
              <a:off x="2144409" y="745315"/>
              <a:ext cx="2111421" cy="1994642"/>
            </a:xfrm>
            <a:prstGeom prst="roundRect">
              <a:avLst>
                <a:gd fmla="val 16667" name="adj"/>
              </a:avLst>
            </a:prstGeom>
            <a:solidFill>
              <a:srgbClr val="28287C"/>
            </a:solidFill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2241779" y="842685"/>
              <a:ext cx="1916681" cy="17999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Kubernetes users,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Including companies and individuals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 rot="10785728">
              <a:off x="1186991" y="1749007"/>
              <a:ext cx="957421" cy="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cap="flat" cmpd="sng" w="25400">
              <a:solidFill>
                <a:srgbClr val="32328C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2" name="Shape 162"/>
            <p:cNvSpPr/>
            <p:nvPr/>
          </p:nvSpPr>
          <p:spPr>
            <a:xfrm>
              <a:off x="87765" y="1217024"/>
              <a:ext cx="1099229" cy="1072504"/>
            </a:xfrm>
            <a:prstGeom prst="roundRect">
              <a:avLst>
                <a:gd fmla="val 16667" name="adj"/>
              </a:avLst>
            </a:prstGeom>
            <a:solidFill>
              <a:srgbClr val="FF6600"/>
            </a:solidFill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140120" y="1269379"/>
              <a:ext cx="994519" cy="9677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Latency 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 rot="-9351162">
              <a:off x="1140773" y="1054670"/>
              <a:ext cx="1049555" cy="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cap="flat" cmpd="sng" w="25400">
              <a:solidFill>
                <a:srgbClr val="32328C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5" name="Shape 165"/>
            <p:cNvSpPr/>
            <p:nvPr/>
          </p:nvSpPr>
          <p:spPr>
            <a:xfrm>
              <a:off x="131850" y="76125"/>
              <a:ext cx="1054842" cy="1054835"/>
            </a:xfrm>
            <a:prstGeom prst="roundRect">
              <a:avLst>
                <a:gd fmla="val 16667" name="adj"/>
              </a:avLst>
            </a:prstGeom>
            <a:solidFill>
              <a:srgbClr val="008000"/>
            </a:solidFill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x="183343" y="127618"/>
              <a:ext cx="951856" cy="9518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Bottlenecks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 rot="9313849">
              <a:off x="1128726" y="2452781"/>
              <a:ext cx="1064654" cy="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cap="flat" cmpd="sng" w="25400">
              <a:solidFill>
                <a:srgbClr val="32328C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8" name="Shape 168"/>
            <p:cNvSpPr/>
            <p:nvPr/>
          </p:nvSpPr>
          <p:spPr>
            <a:xfrm>
              <a:off x="93067" y="2398772"/>
              <a:ext cx="1084631" cy="1054532"/>
            </a:xfrm>
            <a:prstGeom prst="roundRect">
              <a:avLst>
                <a:gd fmla="val 16667" name="adj"/>
              </a:avLst>
            </a:prstGeom>
            <a:solidFill>
              <a:srgbClr val="3366FF"/>
            </a:solidFill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 txBox="1"/>
            <p:nvPr/>
          </p:nvSpPr>
          <p:spPr>
            <a:xfrm>
              <a:off x="144545" y="2450250"/>
              <a:ext cx="981675" cy="9515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Performance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Shape 170"/>
          <p:cNvSpPr txBox="1"/>
          <p:nvPr/>
        </p:nvSpPr>
        <p:spPr>
          <a:xfrm>
            <a:off x="2492276" y="1996092"/>
            <a:ext cx="112821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Facing these problems…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 rot="9112896">
            <a:off x="5184838" y="2978250"/>
            <a:ext cx="1260151" cy="94958"/>
          </a:xfrm>
          <a:custGeom>
            <a:pathLst>
              <a:path extrusionOk="0" h="120000" w="120000">
                <a:moveTo>
                  <a:pt x="0" y="0"/>
                </a:moveTo>
                <a:lnTo>
                  <a:pt x="91172" y="0"/>
                </a:lnTo>
              </a:path>
            </a:pathLst>
          </a:custGeom>
          <a:noFill/>
          <a:ln cap="flat" cmpd="sng" w="25400">
            <a:solidFill>
              <a:srgbClr val="32328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/>
        </p:nvSpPr>
        <p:spPr>
          <a:xfrm>
            <a:off x="5327260" y="2103814"/>
            <a:ext cx="11136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End-to-end tracing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Shape 173"/>
          <p:cNvGrpSpPr/>
          <p:nvPr/>
        </p:nvGrpSpPr>
        <p:grpSpPr>
          <a:xfrm>
            <a:off x="6393000" y="2198504"/>
            <a:ext cx="1099229" cy="1072504"/>
            <a:chOff x="87765" y="1217024"/>
            <a:chExt cx="1099229" cy="1072504"/>
          </a:xfrm>
        </p:grpSpPr>
        <p:sp>
          <p:nvSpPr>
            <p:cNvPr id="174" name="Shape 174"/>
            <p:cNvSpPr/>
            <p:nvPr/>
          </p:nvSpPr>
          <p:spPr>
            <a:xfrm>
              <a:off x="87765" y="1217024"/>
              <a:ext cx="1099229" cy="1072504"/>
            </a:xfrm>
            <a:prstGeom prst="roundRect">
              <a:avLst>
                <a:gd fmla="val 16667" name="adj"/>
              </a:avLst>
            </a:prstGeom>
            <a:solidFill>
              <a:srgbClr val="8AC6CC"/>
            </a:solidFill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40120" y="1269379"/>
              <a:ext cx="994519" cy="967794"/>
            </a:xfrm>
            <a:prstGeom prst="rect">
              <a:avLst/>
            </a:prstGeom>
            <a:solidFill>
              <a:srgbClr val="8AC6CC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/>
            </a:p>
          </p:txBody>
        </p:sp>
      </p:grpSp>
      <p:sp>
        <p:nvSpPr>
          <p:cNvPr id="176" name="Shape 176"/>
          <p:cNvSpPr/>
          <p:nvPr/>
        </p:nvSpPr>
        <p:spPr>
          <a:xfrm rot="-8850185">
            <a:off x="5206000" y="4157525"/>
            <a:ext cx="1260151" cy="94958"/>
          </a:xfrm>
          <a:custGeom>
            <a:pathLst>
              <a:path extrusionOk="0" h="120000" w="120000">
                <a:moveTo>
                  <a:pt x="0" y="0"/>
                </a:moveTo>
                <a:lnTo>
                  <a:pt x="91172" y="0"/>
                </a:lnTo>
              </a:path>
            </a:pathLst>
          </a:custGeom>
          <a:noFill/>
          <a:ln cap="flat" cmpd="sng" w="25400">
            <a:solidFill>
              <a:srgbClr val="32328C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77" name="Shape 177"/>
          <p:cNvGrpSpPr/>
          <p:nvPr/>
        </p:nvGrpSpPr>
        <p:grpSpPr>
          <a:xfrm>
            <a:off x="6375814" y="4066496"/>
            <a:ext cx="1099229" cy="1072504"/>
            <a:chOff x="87765" y="1217024"/>
            <a:chExt cx="1099229" cy="1072504"/>
          </a:xfrm>
        </p:grpSpPr>
        <p:sp>
          <p:nvSpPr>
            <p:cNvPr id="178" name="Shape 178"/>
            <p:cNvSpPr/>
            <p:nvPr/>
          </p:nvSpPr>
          <p:spPr>
            <a:xfrm>
              <a:off x="87765" y="1217024"/>
              <a:ext cx="1099229" cy="1072504"/>
            </a:xfrm>
            <a:prstGeom prst="roundRect">
              <a:avLst>
                <a:gd fmla="val 16667" name="adj"/>
              </a:avLst>
            </a:prstGeom>
            <a:solidFill>
              <a:srgbClr val="92D050"/>
            </a:solidFill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40120" y="1269379"/>
              <a:ext cx="994519" cy="96779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Analyze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</a:pPr>
            <a:fld id="{00000000-1234-1234-1234-123412341234}" type="slidenum">
              <a:rPr b="1" i="0" lang="en-US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4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3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86" name="Shape 186"/>
          <p:cNvSpPr txBox="1"/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&amp; Features</a:t>
            </a:r>
            <a:b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09599" y="1732755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Instrument the services section of Kubernetes with trace point</a:t>
            </a:r>
            <a:r>
              <a:rPr lang="en-US"/>
              <a:t>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</a:pPr>
            <a:r>
              <a:rPr lang="en-US"/>
              <a:t>Instrument the ingress features of Kubernetes with trace points</a:t>
            </a:r>
            <a:endParaRPr/>
          </a:p>
          <a:p>
            <a: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on data-plane portion</a:t>
            </a:r>
            <a:endParaRPr/>
          </a:p>
          <a:p>
            <a: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</a:pPr>
            <a:fld id="{00000000-1234-1234-1234-123412341234}" type="slidenum">
              <a:rPr b="1" i="0" lang="en-US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4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3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94" name="Shape 194"/>
          <p:cNvSpPr txBox="1"/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/>
              <a:t>Example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09599" y="1732755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Jaeger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distributed tracing system</a:t>
            </a:r>
            <a:r>
              <a:rPr lang="en-US" sz="2000"/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for monitoring microservices-based distributed systems</a:t>
            </a:r>
            <a:r>
              <a:rPr lang="en-US" sz="2000"/>
              <a:t> donated by Uber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Arial"/>
              <a:buChar char="▪"/>
            </a:pPr>
            <a:r>
              <a:rPr lang="en-US" sz="2000">
                <a:solidFill>
                  <a:srgbClr val="000000"/>
                </a:solidFill>
                <a:hlinkClick r:id="rId3"/>
              </a:rPr>
              <a:t>OpenTracing</a:t>
            </a:r>
            <a:r>
              <a:rPr lang="en-US" sz="2000">
                <a:highlight>
                  <a:srgbClr val="FFFFFF"/>
                </a:highlight>
              </a:rPr>
              <a:t>: A new, open standard for instrumenting applications and OSS packages for distributed tracing and monitoring.</a:t>
            </a:r>
            <a:endParaRPr sz="2000">
              <a:highlight>
                <a:srgbClr val="FFFFFF"/>
              </a:highlight>
            </a:endParaRPr>
          </a:p>
          <a:p>
            <a:pPr indent="-190500" lvl="0" marL="342900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</a:pPr>
            <a:r>
              <a:rPr lang="en-US" sz="2000"/>
              <a:t>HotRod: a sample application that can find out drivers nearby.</a:t>
            </a:r>
            <a:endParaRPr sz="20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/>
              <a:t>Example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49819"/>
            <a:ext cx="9144000" cy="3443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092825"/>
            <a:ext cx="9144001" cy="45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/>
          <p:nvPr/>
        </p:nvSpPr>
        <p:spPr>
          <a:xfrm>
            <a:off x="4943700" y="1901475"/>
            <a:ext cx="2396100" cy="279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7339800" y="1686250"/>
            <a:ext cx="16650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We want to see all micro-services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1356400" y="3042375"/>
            <a:ext cx="709800" cy="228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1356400" y="3956775"/>
            <a:ext cx="975900" cy="228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1432600" y="3499575"/>
            <a:ext cx="975900" cy="228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2347000" y="4413975"/>
            <a:ext cx="796800" cy="228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