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Roboto"/>
      <p:regular r:id="rId30"/>
      <p:bold r:id="rId31"/>
      <p:italic r:id="rId32"/>
      <p:boldItalic r:id="rId33"/>
    </p:embeddedFont>
    <p:embeddedFont>
      <p:font typeface="Short Stack"/>
      <p:regular r:id="rId34"/>
    </p:embeddedFont>
    <p:embeddedFont>
      <p:font typeface="Radley"/>
      <p:regular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Radley-regular.fntdata"/><Relationship Id="rId12" Type="http://schemas.openxmlformats.org/officeDocument/2006/relationships/slide" Target="slides/slide7.xml"/><Relationship Id="rId34" Type="http://schemas.openxmlformats.org/officeDocument/2006/relationships/font" Target="fonts/ShortStack-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adley-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Shape 4"/>
          <p:cNvSpPr txBox="1"/>
          <p:nvPr>
            <p:ph idx="10" type="dt"/>
          </p:nvPr>
        </p:nvSpPr>
        <p:spPr>
          <a:xfrm>
            <a:off x="3886200" y="0"/>
            <a:ext cx="2971799"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6" name="Shape 6"/>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686800"/>
            <a:ext cx="2971799"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Shape 8"/>
          <p:cNvSpPr txBox="1"/>
          <p:nvPr>
            <p:ph idx="12" type="sldNum"/>
          </p:nvPr>
        </p:nvSpPr>
        <p:spPr>
          <a:xfrm>
            <a:off x="3886200" y="8686800"/>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nvSpPr>
        <p:spPr>
          <a:xfrm>
            <a:off x="3886200" y="8686800"/>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93" name="Shape 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4" name="Shape 94"/>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5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Shape 2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 name="Shape 2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3" name="Shape 223"/>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300"/>
              <a:buFont typeface="Times New Roman"/>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Shape 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 name="Shape 2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 name="Shape 2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275" name="Shape 275"/>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 name="Shape 276"/>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Times New Roman"/>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289" name="Shape 289"/>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Shape 290"/>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Times New Roman"/>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303" name="Shape 303"/>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 name="Shape 304"/>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Times New Roman"/>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315" name="Shape 315"/>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 name="Shape 316"/>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Times New Roman"/>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328" name="Shape 328"/>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 name="Shape 329"/>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Times New Roman"/>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 name="Shape 3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 name="Shape 3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 name="Shape 3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 name="Shape 3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 name="Shape 1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300"/>
              <a:buFont typeface="Times New Roman"/>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300"/>
              <a:buFont typeface="Times New Roman"/>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 name="Shape 1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300"/>
              <a:buFont typeface="Times New Roman"/>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300"/>
              <a:buFont typeface="Times New Roman"/>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Shape 17"/>
          <p:cNvSpPr txBox="1"/>
          <p:nvPr>
            <p:ph type="ctrTitle"/>
          </p:nvPr>
        </p:nvSpPr>
        <p:spPr>
          <a:xfrm>
            <a:off x="685800" y="1600200"/>
            <a:ext cx="77724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8" name="Shape 18"/>
          <p:cNvSpPr txBox="1"/>
          <p:nvPr>
            <p:ph idx="1" type="subTitle"/>
          </p:nvPr>
        </p:nvSpPr>
        <p:spPr>
          <a:xfrm>
            <a:off x="1371600" y="3200400"/>
            <a:ext cx="6400799" cy="1752600"/>
          </a:xfrm>
          <a:prstGeom prst="rect">
            <a:avLst/>
          </a:prstGeom>
          <a:noFill/>
          <a:ln>
            <a:noFill/>
          </a:ln>
        </p:spPr>
        <p:txBody>
          <a:bodyPr anchorCtr="0" anchor="t" bIns="91425" lIns="91425" spcFirstLastPara="1" rIns="91425" wrap="square" tIns="91425"/>
          <a:lstStyle>
            <a:lvl1pPr lvl="0" marR="0" rtl="0" algn="ctr">
              <a:lnSpc>
                <a:spcPct val="100000"/>
              </a:lnSpc>
              <a:spcBef>
                <a:spcPts val="480"/>
              </a:spcBef>
              <a:spcAft>
                <a:spcPts val="0"/>
              </a:spcAft>
              <a:buClr>
                <a:srgbClr val="2675B4"/>
              </a:buClr>
              <a:buSzPts val="2400"/>
              <a:buFont typeface="Noto Sans Symbols"/>
              <a:buNone/>
              <a:defRPr b="0" i="0" sz="2400" u="none" cap="none" strike="noStrike">
                <a:solidFill>
                  <a:srgbClr val="CCCCCC"/>
                </a:solidFill>
                <a:latin typeface="Arial"/>
                <a:ea typeface="Arial"/>
                <a:cs typeface="Arial"/>
                <a:sym typeface="Arial"/>
              </a:defRPr>
            </a:lvl1pPr>
            <a:lvl2pPr lvl="1"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6pPr>
            <a:lvl7pPr lvl="6"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7pPr>
            <a:lvl8pPr lvl="7"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8pPr>
            <a:lvl9pPr lvl="8"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5" name="Shape 75"/>
        <p:cNvGrpSpPr/>
        <p:nvPr/>
      </p:nvGrpSpPr>
      <p:grpSpPr>
        <a:xfrm>
          <a:off x="0" y="0"/>
          <a:ext cx="0" cy="0"/>
          <a:chOff x="0" y="0"/>
          <a:chExt cx="0" cy="0"/>
        </a:xfrm>
      </p:grpSpPr>
      <p:sp>
        <p:nvSpPr>
          <p:cNvPr id="76" name="Shape 76"/>
          <p:cNvSpPr txBox="1"/>
          <p:nvPr>
            <p:ph type="title"/>
          </p:nvPr>
        </p:nvSpPr>
        <p:spPr>
          <a:xfrm>
            <a:off x="457200" y="274637"/>
            <a:ext cx="8229600" cy="1143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77" name="Shape 77"/>
          <p:cNvSpPr txBox="1"/>
          <p:nvPr>
            <p:ph idx="1" type="body"/>
          </p:nvPr>
        </p:nvSpPr>
        <p:spPr>
          <a:xfrm>
            <a:off x="457200" y="1535112"/>
            <a:ext cx="4040187"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rgbClr val="2675B4"/>
              </a:buClr>
              <a:buSzPts val="240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rgbClr val="2675B4"/>
              </a:buClr>
              <a:buSzPts val="2000"/>
              <a:buFont typeface="Noto Sans Symbols"/>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2675B4"/>
              </a:buClr>
              <a:buSzPts val="1800"/>
              <a:buFont typeface="Noto Sans Symbols"/>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78" name="Shape 78"/>
          <p:cNvSpPr txBox="1"/>
          <p:nvPr>
            <p:ph idx="2" type="body"/>
          </p:nvPr>
        </p:nvSpPr>
        <p:spPr>
          <a:xfrm>
            <a:off x="457200" y="2174875"/>
            <a:ext cx="4040187" cy="3951287"/>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79" name="Shape 79"/>
          <p:cNvSpPr txBox="1"/>
          <p:nvPr>
            <p:ph idx="3" type="body"/>
          </p:nvPr>
        </p:nvSpPr>
        <p:spPr>
          <a:xfrm>
            <a:off x="4645025" y="1535112"/>
            <a:ext cx="4041774"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rgbClr val="2675B4"/>
              </a:buClr>
              <a:buSzPts val="240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rgbClr val="2675B4"/>
              </a:buClr>
              <a:buSzPts val="2000"/>
              <a:buFont typeface="Noto Sans Symbols"/>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2675B4"/>
              </a:buClr>
              <a:buSzPts val="1800"/>
              <a:buFont typeface="Noto Sans Symbols"/>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80" name="Shape 80"/>
          <p:cNvSpPr txBox="1"/>
          <p:nvPr>
            <p:ph idx="4" type="body"/>
          </p:nvPr>
        </p:nvSpPr>
        <p:spPr>
          <a:xfrm>
            <a:off x="4645025" y="2174875"/>
            <a:ext cx="4041774" cy="3951287"/>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1" name="Shape 81"/>
          <p:cNvSpPr txBox="1"/>
          <p:nvPr>
            <p:ph idx="11" type="ftr"/>
          </p:nvPr>
        </p:nvSpPr>
        <p:spPr>
          <a:xfrm>
            <a:off x="609600" y="0"/>
            <a:ext cx="5105399" cy="304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
        <p:nvSpPr>
          <p:cNvPr id="82" name="Shape 82"/>
          <p:cNvSpPr txBox="1"/>
          <p:nvPr>
            <p:ph idx="12" type="sldNum"/>
          </p:nvPr>
        </p:nvSpPr>
        <p:spPr>
          <a:xfrm>
            <a:off x="7086600" y="5903912"/>
            <a:ext cx="1447800" cy="685799"/>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83" name="Shape 83"/>
          <p:cNvSpPr txBox="1"/>
          <p:nvPr>
            <p:ph idx="10" type="dt"/>
          </p:nvPr>
        </p:nvSpPr>
        <p:spPr>
          <a:xfrm>
            <a:off x="6629400" y="0"/>
            <a:ext cx="1904999" cy="304799"/>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808080"/>
              </a:buClr>
              <a:buSzPts val="12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4" name="Shape 84"/>
        <p:cNvGrpSpPr/>
        <p:nvPr/>
      </p:nvGrpSpPr>
      <p:grpSpPr>
        <a:xfrm>
          <a:off x="0" y="0"/>
          <a:ext cx="0" cy="0"/>
          <a:chOff x="0" y="0"/>
          <a:chExt cx="0" cy="0"/>
        </a:xfrm>
      </p:grpSpPr>
      <p:sp>
        <p:nvSpPr>
          <p:cNvPr id="85" name="Shape 85"/>
          <p:cNvSpPr txBox="1"/>
          <p:nvPr>
            <p:ph type="title"/>
          </p:nvPr>
        </p:nvSpPr>
        <p:spPr>
          <a:xfrm>
            <a:off x="609600" y="762000"/>
            <a:ext cx="7924799" cy="685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86" name="Shape 86"/>
          <p:cNvSpPr txBox="1"/>
          <p:nvPr>
            <p:ph idx="1" type="body"/>
          </p:nvPr>
        </p:nvSpPr>
        <p:spPr>
          <a:xfrm>
            <a:off x="609600" y="1828800"/>
            <a:ext cx="3886200" cy="3886200"/>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rgbClr val="2675B4"/>
              </a:buClr>
              <a:buSzPts val="2800"/>
              <a:buFont typeface="Noto Sans Symbols"/>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87" name="Shape 87"/>
          <p:cNvSpPr txBox="1"/>
          <p:nvPr>
            <p:ph idx="2" type="body"/>
          </p:nvPr>
        </p:nvSpPr>
        <p:spPr>
          <a:xfrm>
            <a:off x="4648200" y="1828800"/>
            <a:ext cx="3886200" cy="3886200"/>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rgbClr val="2675B4"/>
              </a:buClr>
              <a:buSzPts val="2800"/>
              <a:buFont typeface="Noto Sans Symbols"/>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88" name="Shape 88"/>
          <p:cNvSpPr txBox="1"/>
          <p:nvPr>
            <p:ph idx="11" type="ftr"/>
          </p:nvPr>
        </p:nvSpPr>
        <p:spPr>
          <a:xfrm>
            <a:off x="609600" y="0"/>
            <a:ext cx="5105399" cy="304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
        <p:nvSpPr>
          <p:cNvPr id="89" name="Shape 89"/>
          <p:cNvSpPr txBox="1"/>
          <p:nvPr>
            <p:ph idx="12" type="sldNum"/>
          </p:nvPr>
        </p:nvSpPr>
        <p:spPr>
          <a:xfrm>
            <a:off x="7086600" y="5903912"/>
            <a:ext cx="1447800" cy="685799"/>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90" name="Shape 90"/>
          <p:cNvSpPr txBox="1"/>
          <p:nvPr>
            <p:ph idx="10" type="dt"/>
          </p:nvPr>
        </p:nvSpPr>
        <p:spPr>
          <a:xfrm>
            <a:off x="6629400" y="0"/>
            <a:ext cx="1904999" cy="304799"/>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808080"/>
              </a:buClr>
              <a:buSzPts val="12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Shape 29"/>
          <p:cNvSpPr txBox="1"/>
          <p:nvPr>
            <p:ph type="title"/>
          </p:nvPr>
        </p:nvSpPr>
        <p:spPr>
          <a:xfrm>
            <a:off x="609600" y="762000"/>
            <a:ext cx="7924799" cy="685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30" name="Shape 30"/>
          <p:cNvSpPr txBox="1"/>
          <p:nvPr>
            <p:ph idx="1" type="body"/>
          </p:nvPr>
        </p:nvSpPr>
        <p:spPr>
          <a:xfrm>
            <a:off x="609600" y="1828800"/>
            <a:ext cx="7924799" cy="38862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31" name="Shape 31"/>
          <p:cNvSpPr txBox="1"/>
          <p:nvPr>
            <p:ph idx="11" type="ftr"/>
          </p:nvPr>
        </p:nvSpPr>
        <p:spPr>
          <a:xfrm>
            <a:off x="609600" y="0"/>
            <a:ext cx="5105399" cy="304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
        <p:nvSpPr>
          <p:cNvPr id="32" name="Shape 32"/>
          <p:cNvSpPr txBox="1"/>
          <p:nvPr>
            <p:ph idx="12" type="sldNum"/>
          </p:nvPr>
        </p:nvSpPr>
        <p:spPr>
          <a:xfrm>
            <a:off x="7086600" y="5903912"/>
            <a:ext cx="1447800" cy="685799"/>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33" name="Shape 33"/>
          <p:cNvSpPr txBox="1"/>
          <p:nvPr>
            <p:ph idx="10" type="dt"/>
          </p:nvPr>
        </p:nvSpPr>
        <p:spPr>
          <a:xfrm>
            <a:off x="6629400" y="0"/>
            <a:ext cx="1904999" cy="304799"/>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808080"/>
              </a:buClr>
              <a:buSzPts val="12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Shape 35"/>
          <p:cNvSpPr txBox="1"/>
          <p:nvPr>
            <p:ph type="title"/>
          </p:nvPr>
        </p:nvSpPr>
        <p:spPr>
          <a:xfrm>
            <a:off x="722312" y="4406900"/>
            <a:ext cx="7772400" cy="136207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36" name="Shape 36"/>
          <p:cNvSpPr txBox="1"/>
          <p:nvPr>
            <p:ph idx="1" type="body"/>
          </p:nvPr>
        </p:nvSpPr>
        <p:spPr>
          <a:xfrm>
            <a:off x="722312" y="2906713"/>
            <a:ext cx="7772400" cy="1500187"/>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rgbClr val="2675B4"/>
              </a:buClr>
              <a:buSzPts val="2000"/>
              <a:buFont typeface="Noto Sans Symbols"/>
              <a:buNone/>
              <a:defRPr b="0" i="0" sz="20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2675B4"/>
              </a:buClr>
              <a:buSzPts val="1800"/>
              <a:buFont typeface="Noto Sans Symbols"/>
              <a:buNone/>
              <a:defRPr b="0"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320"/>
              </a:spcBef>
              <a:spcAft>
                <a:spcPts val="0"/>
              </a:spcAft>
              <a:buClr>
                <a:srgbClr val="2675B4"/>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280"/>
              </a:spcBef>
              <a:spcAft>
                <a:spcPts val="0"/>
              </a:spcAft>
              <a:buClr>
                <a:srgbClr val="2675B4"/>
              </a:buClr>
              <a:buSzPts val="1400"/>
              <a:buFont typeface="Noto Sans Symbols"/>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280"/>
              </a:spcBef>
              <a:spcAft>
                <a:spcPts val="0"/>
              </a:spcAft>
              <a:buClr>
                <a:srgbClr val="2675B4"/>
              </a:buClr>
              <a:buSzPts val="1400"/>
              <a:buFont typeface="Noto Sans Symbols"/>
              <a:buNone/>
              <a:defRPr b="0" i="0" sz="1400" u="none" cap="none" strike="noStrike">
                <a:solidFill>
                  <a:schemeClr val="dk1"/>
                </a:solidFill>
                <a:latin typeface="Arial"/>
                <a:ea typeface="Arial"/>
                <a:cs typeface="Arial"/>
                <a:sym typeface="Arial"/>
              </a:defRPr>
            </a:lvl5pPr>
            <a:lvl6pPr indent="-228600" lvl="5" marL="2743200" marR="0" rtl="0" algn="l">
              <a:lnSpc>
                <a:spcPct val="100000"/>
              </a:lnSpc>
              <a:spcBef>
                <a:spcPts val="280"/>
              </a:spcBef>
              <a:spcAft>
                <a:spcPts val="0"/>
              </a:spcAft>
              <a:buClr>
                <a:srgbClr val="2675B4"/>
              </a:buClr>
              <a:buSzPts val="1400"/>
              <a:buFont typeface="Noto Sans Symbols"/>
              <a:buNone/>
              <a:defRPr b="0" i="0" sz="1400" u="none" cap="none" strike="noStrike">
                <a:solidFill>
                  <a:schemeClr val="dk1"/>
                </a:solidFill>
                <a:latin typeface="Arial"/>
                <a:ea typeface="Arial"/>
                <a:cs typeface="Arial"/>
                <a:sym typeface="Arial"/>
              </a:defRPr>
            </a:lvl6pPr>
            <a:lvl7pPr indent="-228600" lvl="6" marL="3200400" marR="0" rtl="0" algn="l">
              <a:lnSpc>
                <a:spcPct val="100000"/>
              </a:lnSpc>
              <a:spcBef>
                <a:spcPts val="280"/>
              </a:spcBef>
              <a:spcAft>
                <a:spcPts val="0"/>
              </a:spcAft>
              <a:buClr>
                <a:srgbClr val="2675B4"/>
              </a:buClr>
              <a:buSzPts val="1400"/>
              <a:buFont typeface="Noto Sans Symbols"/>
              <a:buNone/>
              <a:defRPr b="0" i="0" sz="1400" u="none" cap="none" strike="noStrike">
                <a:solidFill>
                  <a:schemeClr val="dk1"/>
                </a:solidFill>
                <a:latin typeface="Arial"/>
                <a:ea typeface="Arial"/>
                <a:cs typeface="Arial"/>
                <a:sym typeface="Arial"/>
              </a:defRPr>
            </a:lvl7pPr>
            <a:lvl8pPr indent="-228600" lvl="7" marL="3657600" marR="0" rtl="0" algn="l">
              <a:lnSpc>
                <a:spcPct val="100000"/>
              </a:lnSpc>
              <a:spcBef>
                <a:spcPts val="280"/>
              </a:spcBef>
              <a:spcAft>
                <a:spcPts val="0"/>
              </a:spcAft>
              <a:buClr>
                <a:srgbClr val="2675B4"/>
              </a:buClr>
              <a:buSzPts val="1400"/>
              <a:buFont typeface="Noto Sans Symbols"/>
              <a:buNone/>
              <a:defRPr b="0" i="0" sz="1400" u="none" cap="none" strike="noStrike">
                <a:solidFill>
                  <a:schemeClr val="dk1"/>
                </a:solidFill>
                <a:latin typeface="Arial"/>
                <a:ea typeface="Arial"/>
                <a:cs typeface="Arial"/>
                <a:sym typeface="Arial"/>
              </a:defRPr>
            </a:lvl8pPr>
            <a:lvl9pPr indent="-228600" lvl="8" marL="4114800" marR="0" rtl="0" algn="l">
              <a:lnSpc>
                <a:spcPct val="100000"/>
              </a:lnSpc>
              <a:spcBef>
                <a:spcPts val="280"/>
              </a:spcBef>
              <a:spcAft>
                <a:spcPts val="0"/>
              </a:spcAft>
              <a:buClr>
                <a:srgbClr val="2675B4"/>
              </a:buClr>
              <a:buSzPts val="1400"/>
              <a:buFont typeface="Noto Sans Symbols"/>
              <a:buNone/>
              <a:defRPr b="0" i="0" sz="1400" u="none" cap="none" strike="noStrike">
                <a:solidFill>
                  <a:schemeClr val="dk1"/>
                </a:solidFill>
                <a:latin typeface="Arial"/>
                <a:ea typeface="Arial"/>
                <a:cs typeface="Arial"/>
                <a:sym typeface="Arial"/>
              </a:defRPr>
            </a:lvl9pPr>
          </a:lstStyle>
          <a:p/>
        </p:txBody>
      </p:sp>
      <p:sp>
        <p:nvSpPr>
          <p:cNvPr id="37" name="Shape 37"/>
          <p:cNvSpPr txBox="1"/>
          <p:nvPr>
            <p:ph idx="11" type="ftr"/>
          </p:nvPr>
        </p:nvSpPr>
        <p:spPr>
          <a:xfrm>
            <a:off x="609600" y="0"/>
            <a:ext cx="5105399" cy="304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
        <p:nvSpPr>
          <p:cNvPr id="38" name="Shape 38"/>
          <p:cNvSpPr txBox="1"/>
          <p:nvPr>
            <p:ph idx="12" type="sldNum"/>
          </p:nvPr>
        </p:nvSpPr>
        <p:spPr>
          <a:xfrm>
            <a:off x="7086600" y="5903912"/>
            <a:ext cx="1447800" cy="685799"/>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39" name="Shape 39"/>
          <p:cNvSpPr txBox="1"/>
          <p:nvPr>
            <p:ph idx="10" type="dt"/>
          </p:nvPr>
        </p:nvSpPr>
        <p:spPr>
          <a:xfrm>
            <a:off x="6629400" y="0"/>
            <a:ext cx="1904999" cy="304799"/>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808080"/>
              </a:buClr>
              <a:buSzPts val="12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0" name="Shape 40"/>
        <p:cNvGrpSpPr/>
        <p:nvPr/>
      </p:nvGrpSpPr>
      <p:grpSpPr>
        <a:xfrm>
          <a:off x="0" y="0"/>
          <a:ext cx="0" cy="0"/>
          <a:chOff x="0" y="0"/>
          <a:chExt cx="0" cy="0"/>
        </a:xfrm>
      </p:grpSpPr>
      <p:sp>
        <p:nvSpPr>
          <p:cNvPr id="41" name="Shape 41"/>
          <p:cNvSpPr txBox="1"/>
          <p:nvPr>
            <p:ph type="title"/>
          </p:nvPr>
        </p:nvSpPr>
        <p:spPr>
          <a:xfrm rot="5400000">
            <a:off x="5067300" y="2247900"/>
            <a:ext cx="4953000" cy="19811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42" name="Shape 42"/>
          <p:cNvSpPr txBox="1"/>
          <p:nvPr>
            <p:ph idx="1" type="body"/>
          </p:nvPr>
        </p:nvSpPr>
        <p:spPr>
          <a:xfrm rot="5400000">
            <a:off x="1028699" y="342900"/>
            <a:ext cx="4953000" cy="57912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609600" y="0"/>
            <a:ext cx="5105399" cy="304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
        <p:nvSpPr>
          <p:cNvPr id="44" name="Shape 44"/>
          <p:cNvSpPr txBox="1"/>
          <p:nvPr>
            <p:ph idx="12" type="sldNum"/>
          </p:nvPr>
        </p:nvSpPr>
        <p:spPr>
          <a:xfrm>
            <a:off x="7086600" y="5903912"/>
            <a:ext cx="1447800" cy="685799"/>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45" name="Shape 45"/>
          <p:cNvSpPr txBox="1"/>
          <p:nvPr>
            <p:ph idx="10" type="dt"/>
          </p:nvPr>
        </p:nvSpPr>
        <p:spPr>
          <a:xfrm>
            <a:off x="6629400" y="0"/>
            <a:ext cx="1904999" cy="304799"/>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808080"/>
              </a:buClr>
              <a:buSzPts val="12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6" name="Shape 46"/>
        <p:cNvGrpSpPr/>
        <p:nvPr/>
      </p:nvGrpSpPr>
      <p:grpSpPr>
        <a:xfrm>
          <a:off x="0" y="0"/>
          <a:ext cx="0" cy="0"/>
          <a:chOff x="0" y="0"/>
          <a:chExt cx="0" cy="0"/>
        </a:xfrm>
      </p:grpSpPr>
      <p:sp>
        <p:nvSpPr>
          <p:cNvPr id="47" name="Shape 47"/>
          <p:cNvSpPr txBox="1"/>
          <p:nvPr>
            <p:ph type="title"/>
          </p:nvPr>
        </p:nvSpPr>
        <p:spPr>
          <a:xfrm>
            <a:off x="609600" y="762000"/>
            <a:ext cx="7924799" cy="685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48" name="Shape 48"/>
          <p:cNvSpPr txBox="1"/>
          <p:nvPr>
            <p:ph idx="1" type="body"/>
          </p:nvPr>
        </p:nvSpPr>
        <p:spPr>
          <a:xfrm rot="5400000">
            <a:off x="2628900" y="-190499"/>
            <a:ext cx="3886200" cy="7924799"/>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49" name="Shape 49"/>
          <p:cNvSpPr txBox="1"/>
          <p:nvPr>
            <p:ph idx="11" type="ftr"/>
          </p:nvPr>
        </p:nvSpPr>
        <p:spPr>
          <a:xfrm>
            <a:off x="609600" y="0"/>
            <a:ext cx="5105399" cy="304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
        <p:nvSpPr>
          <p:cNvPr id="50" name="Shape 50"/>
          <p:cNvSpPr txBox="1"/>
          <p:nvPr>
            <p:ph idx="12" type="sldNum"/>
          </p:nvPr>
        </p:nvSpPr>
        <p:spPr>
          <a:xfrm>
            <a:off x="7086600" y="5903912"/>
            <a:ext cx="1447800" cy="685799"/>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51" name="Shape 51"/>
          <p:cNvSpPr txBox="1"/>
          <p:nvPr>
            <p:ph idx="10" type="dt"/>
          </p:nvPr>
        </p:nvSpPr>
        <p:spPr>
          <a:xfrm>
            <a:off x="6629400" y="0"/>
            <a:ext cx="1904999" cy="304799"/>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808080"/>
              </a:buClr>
              <a:buSzPts val="12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2" name="Shape 52"/>
        <p:cNvGrpSpPr/>
        <p:nvPr/>
      </p:nvGrpSpPr>
      <p:grpSpPr>
        <a:xfrm>
          <a:off x="0" y="0"/>
          <a:ext cx="0" cy="0"/>
          <a:chOff x="0" y="0"/>
          <a:chExt cx="0" cy="0"/>
        </a:xfrm>
      </p:grpSpPr>
      <p:sp>
        <p:nvSpPr>
          <p:cNvPr id="53" name="Shape 53"/>
          <p:cNvSpPr txBox="1"/>
          <p:nvPr>
            <p:ph type="title"/>
          </p:nvPr>
        </p:nvSpPr>
        <p:spPr>
          <a:xfrm>
            <a:off x="1792288" y="4800600"/>
            <a:ext cx="5486399" cy="566737"/>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54" name="Shape 54"/>
          <p:cNvSpPr/>
          <p:nvPr>
            <p:ph idx="2" type="pic"/>
          </p:nvPr>
        </p:nvSpPr>
        <p:spPr>
          <a:xfrm>
            <a:off x="1792288" y="612775"/>
            <a:ext cx="5486399" cy="41148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rgbClr val="2675B4"/>
              </a:buClr>
              <a:buSzPts val="32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rgbClr val="2675B4"/>
              </a:buClr>
              <a:buSzPts val="280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rgbClr val="2675B4"/>
              </a:buClr>
              <a:buSzPts val="240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rgbClr val="2675B4"/>
              </a:buClr>
              <a:buSzPts val="20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rgbClr val="2675B4"/>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rgbClr val="2675B4"/>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rgbClr val="2675B4"/>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rgbClr val="2675B4"/>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rgbClr val="2675B4"/>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55" name="Shape 55"/>
          <p:cNvSpPr txBox="1"/>
          <p:nvPr>
            <p:ph idx="1" type="body"/>
          </p:nvPr>
        </p:nvSpPr>
        <p:spPr>
          <a:xfrm>
            <a:off x="1792288" y="5367337"/>
            <a:ext cx="5486399" cy="804861"/>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rgbClr val="2675B4"/>
              </a:buClr>
              <a:buSzPts val="1400"/>
              <a:buFont typeface="Noto Sans Symbols"/>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rgbClr val="2675B4"/>
              </a:buClr>
              <a:buSzPts val="1200"/>
              <a:buFont typeface="Noto Sans Symbols"/>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rgbClr val="2675B4"/>
              </a:buClr>
              <a:buSzPts val="1000"/>
              <a:buFont typeface="Noto Sans Symbols"/>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9pPr>
          </a:lstStyle>
          <a:p/>
        </p:txBody>
      </p:sp>
      <p:sp>
        <p:nvSpPr>
          <p:cNvPr id="56" name="Shape 56"/>
          <p:cNvSpPr txBox="1"/>
          <p:nvPr>
            <p:ph idx="11" type="ftr"/>
          </p:nvPr>
        </p:nvSpPr>
        <p:spPr>
          <a:xfrm>
            <a:off x="609600" y="0"/>
            <a:ext cx="5105399" cy="304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
        <p:nvSpPr>
          <p:cNvPr id="57" name="Shape 57"/>
          <p:cNvSpPr txBox="1"/>
          <p:nvPr>
            <p:ph idx="12" type="sldNum"/>
          </p:nvPr>
        </p:nvSpPr>
        <p:spPr>
          <a:xfrm>
            <a:off x="7086600" y="5903912"/>
            <a:ext cx="1447800" cy="685799"/>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58" name="Shape 58"/>
          <p:cNvSpPr txBox="1"/>
          <p:nvPr>
            <p:ph idx="10" type="dt"/>
          </p:nvPr>
        </p:nvSpPr>
        <p:spPr>
          <a:xfrm>
            <a:off x="6629400" y="0"/>
            <a:ext cx="1904999" cy="304799"/>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808080"/>
              </a:buClr>
              <a:buSzPts val="12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Shape 60"/>
          <p:cNvSpPr txBox="1"/>
          <p:nvPr>
            <p:ph type="title"/>
          </p:nvPr>
        </p:nvSpPr>
        <p:spPr>
          <a:xfrm>
            <a:off x="457200" y="273050"/>
            <a:ext cx="3008313" cy="1162049"/>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61" name="Shape 61"/>
          <p:cNvSpPr txBox="1"/>
          <p:nvPr>
            <p:ph idx="1" type="body"/>
          </p:nvPr>
        </p:nvSpPr>
        <p:spPr>
          <a:xfrm>
            <a:off x="3575050" y="273050"/>
            <a:ext cx="5111750" cy="5853112"/>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rgbClr val="2675B4"/>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rgbClr val="2675B4"/>
              </a:buClr>
              <a:buSzPts val="28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rgbClr val="2675B4"/>
              </a:buClr>
              <a:buSzPts val="1400"/>
              <a:buFont typeface="Noto Sans Symbols"/>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rgbClr val="2675B4"/>
              </a:buClr>
              <a:buSzPts val="1200"/>
              <a:buFont typeface="Noto Sans Symbols"/>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rgbClr val="2675B4"/>
              </a:buClr>
              <a:buSzPts val="1000"/>
              <a:buFont typeface="Noto Sans Symbols"/>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9pPr>
          </a:lstStyle>
          <a:p/>
        </p:txBody>
      </p:sp>
      <p:sp>
        <p:nvSpPr>
          <p:cNvPr id="63" name="Shape 63"/>
          <p:cNvSpPr txBox="1"/>
          <p:nvPr>
            <p:ph idx="11" type="ftr"/>
          </p:nvPr>
        </p:nvSpPr>
        <p:spPr>
          <a:xfrm>
            <a:off x="609600" y="0"/>
            <a:ext cx="5105399" cy="304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
        <p:nvSpPr>
          <p:cNvPr id="64" name="Shape 64"/>
          <p:cNvSpPr txBox="1"/>
          <p:nvPr>
            <p:ph idx="12" type="sldNum"/>
          </p:nvPr>
        </p:nvSpPr>
        <p:spPr>
          <a:xfrm>
            <a:off x="7086600" y="5903912"/>
            <a:ext cx="1447800" cy="685799"/>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65" name="Shape 65"/>
          <p:cNvSpPr txBox="1"/>
          <p:nvPr>
            <p:ph idx="10" type="dt"/>
          </p:nvPr>
        </p:nvSpPr>
        <p:spPr>
          <a:xfrm>
            <a:off x="6629400" y="0"/>
            <a:ext cx="1904999" cy="304799"/>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808080"/>
              </a:buClr>
              <a:buSzPts val="12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1" type="ftr"/>
          </p:nvPr>
        </p:nvSpPr>
        <p:spPr>
          <a:xfrm>
            <a:off x="609600" y="0"/>
            <a:ext cx="5105399" cy="304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
        <p:nvSpPr>
          <p:cNvPr id="68" name="Shape 68"/>
          <p:cNvSpPr txBox="1"/>
          <p:nvPr>
            <p:ph idx="12" type="sldNum"/>
          </p:nvPr>
        </p:nvSpPr>
        <p:spPr>
          <a:xfrm>
            <a:off x="7086600" y="5903912"/>
            <a:ext cx="1447800" cy="685799"/>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69" name="Shape 69"/>
          <p:cNvSpPr txBox="1"/>
          <p:nvPr>
            <p:ph idx="10" type="dt"/>
          </p:nvPr>
        </p:nvSpPr>
        <p:spPr>
          <a:xfrm>
            <a:off x="6629400" y="0"/>
            <a:ext cx="1904999" cy="304799"/>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808080"/>
              </a:buClr>
              <a:buSzPts val="12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609600" y="762000"/>
            <a:ext cx="7924799" cy="685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609600" y="0"/>
            <a:ext cx="5105399" cy="304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
        <p:nvSpPr>
          <p:cNvPr id="73" name="Shape 73"/>
          <p:cNvSpPr txBox="1"/>
          <p:nvPr>
            <p:ph idx="12" type="sldNum"/>
          </p:nvPr>
        </p:nvSpPr>
        <p:spPr>
          <a:xfrm>
            <a:off x="7086600" y="5903912"/>
            <a:ext cx="1447800" cy="685799"/>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74" name="Shape 74"/>
          <p:cNvSpPr txBox="1"/>
          <p:nvPr>
            <p:ph idx="10" type="dt"/>
          </p:nvPr>
        </p:nvSpPr>
        <p:spPr>
          <a:xfrm>
            <a:off x="6629400" y="0"/>
            <a:ext cx="1904999" cy="304799"/>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808080"/>
              </a:buClr>
              <a:buSzPts val="12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nvSpPr>
        <p:spPr>
          <a:xfrm>
            <a:off x="0" y="-76200"/>
            <a:ext cx="9144000" cy="5791200"/>
          </a:xfrm>
          <a:prstGeom prst="rect">
            <a:avLst/>
          </a:prstGeom>
          <a:gradFill>
            <a:gsLst>
              <a:gs pos="0">
                <a:schemeClr val="dk1"/>
              </a:gs>
              <a:gs pos="100000">
                <a:srgbClr val="333333"/>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 name="Shape 11"/>
          <p:cNvSpPr txBox="1"/>
          <p:nvPr/>
        </p:nvSpPr>
        <p:spPr>
          <a:xfrm>
            <a:off x="0" y="5638800"/>
            <a:ext cx="9144000" cy="121919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12" name="Shape 12"/>
          <p:cNvCxnSpPr/>
          <p:nvPr/>
        </p:nvCxnSpPr>
        <p:spPr>
          <a:xfrm>
            <a:off x="0" y="5638800"/>
            <a:ext cx="9144000" cy="0"/>
          </a:xfrm>
          <a:prstGeom prst="straightConnector1">
            <a:avLst/>
          </a:prstGeom>
          <a:noFill/>
          <a:ln cap="flat" cmpd="sng" w="9525">
            <a:solidFill>
              <a:srgbClr val="4D4D4D"/>
            </a:solidFill>
            <a:prstDash val="solid"/>
            <a:miter lim="8000"/>
            <a:headEnd len="med" w="med" type="none"/>
            <a:tailEnd len="med" w="med" type="none"/>
          </a:ln>
        </p:spPr>
      </p:cxnSp>
      <p:pic>
        <p:nvPicPr>
          <p:cNvPr id="13" name="Shape 13"/>
          <p:cNvPicPr preferRelativeResize="0"/>
          <p:nvPr/>
        </p:nvPicPr>
        <p:blipFill rotWithShape="1">
          <a:blip r:embed="rId1">
            <a:alphaModFix/>
          </a:blip>
          <a:srcRect b="0" l="0" r="0" t="0"/>
          <a:stretch/>
        </p:blipFill>
        <p:spPr>
          <a:xfrm>
            <a:off x="4038600" y="6019800"/>
            <a:ext cx="968374" cy="434974"/>
          </a:xfrm>
          <a:prstGeom prst="rect">
            <a:avLst/>
          </a:prstGeom>
          <a:noFill/>
          <a:ln>
            <a:noFill/>
          </a:ln>
        </p:spPr>
      </p:pic>
      <p:sp>
        <p:nvSpPr>
          <p:cNvPr id="14" name="Shape 14"/>
          <p:cNvSpPr txBox="1"/>
          <p:nvPr>
            <p:ph type="title"/>
          </p:nvPr>
        </p:nvSpPr>
        <p:spPr>
          <a:xfrm>
            <a:off x="609600" y="762000"/>
            <a:ext cx="7924799" cy="685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5" name="Shape 15"/>
          <p:cNvSpPr txBox="1"/>
          <p:nvPr>
            <p:ph idx="1" type="body"/>
          </p:nvPr>
        </p:nvSpPr>
        <p:spPr>
          <a:xfrm>
            <a:off x="609600" y="1828800"/>
            <a:ext cx="7924799" cy="38862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 name="Shape 19"/>
        <p:cNvGrpSpPr/>
        <p:nvPr/>
      </p:nvGrpSpPr>
      <p:grpSpPr>
        <a:xfrm>
          <a:off x="0" y="0"/>
          <a:ext cx="0" cy="0"/>
          <a:chOff x="0" y="0"/>
          <a:chExt cx="0" cy="0"/>
        </a:xfrm>
      </p:grpSpPr>
      <p:sp>
        <p:nvSpPr>
          <p:cNvPr id="20" name="Shape 20"/>
          <p:cNvSpPr txBox="1"/>
          <p:nvPr/>
        </p:nvSpPr>
        <p:spPr>
          <a:xfrm>
            <a:off x="0" y="-42861"/>
            <a:ext cx="9144000" cy="347662"/>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 name="Shape 21"/>
          <p:cNvSpPr txBox="1"/>
          <p:nvPr>
            <p:ph type="title"/>
          </p:nvPr>
        </p:nvSpPr>
        <p:spPr>
          <a:xfrm>
            <a:off x="609600" y="762000"/>
            <a:ext cx="7924799" cy="685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22" name="Shape 22"/>
          <p:cNvSpPr txBox="1"/>
          <p:nvPr>
            <p:ph idx="1" type="body"/>
          </p:nvPr>
        </p:nvSpPr>
        <p:spPr>
          <a:xfrm>
            <a:off x="609600" y="1828800"/>
            <a:ext cx="7924799" cy="38862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609600" y="0"/>
            <a:ext cx="5105399" cy="30479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
        <p:nvSpPr>
          <p:cNvPr id="24" name="Shape 24"/>
          <p:cNvSpPr txBox="1"/>
          <p:nvPr>
            <p:ph idx="12" type="sldNum"/>
          </p:nvPr>
        </p:nvSpPr>
        <p:spPr>
          <a:xfrm>
            <a:off x="7086600" y="5903912"/>
            <a:ext cx="1447800" cy="685799"/>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1100"/>
              <a:buFont typeface="Arial"/>
              <a:buNone/>
              <a:defRPr b="1" i="0" sz="4400" u="none" cap="none" strike="noStrike">
                <a:solidFill>
                  <a:srgbClr val="D9D9D9"/>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25" name="Shape 25"/>
          <p:cNvSpPr txBox="1"/>
          <p:nvPr/>
        </p:nvSpPr>
        <p:spPr>
          <a:xfrm>
            <a:off x="609600" y="1524000"/>
            <a:ext cx="7924799" cy="27463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
              <a:buFont typeface="Arial"/>
              <a:buNone/>
            </a:pPr>
            <a:r>
              <a:rPr b="1" i="0" lang="en-US" sz="1200" u="none" cap="none" strike="noStrike">
                <a:solidFill>
                  <a:schemeClr val="lt1"/>
                </a:solidFill>
                <a:latin typeface="Arial"/>
                <a:ea typeface="Arial"/>
                <a:cs typeface="Arial"/>
                <a:sym typeface="Arial"/>
              </a:rPr>
              <a:t>Boston University</a:t>
            </a:r>
            <a:r>
              <a:rPr b="0" i="0" lang="en-US" sz="1200" u="none" cap="none" strike="noStrike">
                <a:solidFill>
                  <a:schemeClr val="lt1"/>
                </a:solidFill>
                <a:latin typeface="Arial"/>
                <a:ea typeface="Arial"/>
                <a:cs typeface="Arial"/>
                <a:sym typeface="Arial"/>
              </a:rPr>
              <a:t> Slideshow Title Goes Here</a:t>
            </a:r>
            <a:endParaRPr b="0" i="0" sz="1400" u="none" cap="none" strike="noStrike">
              <a:solidFill>
                <a:srgbClr val="000000"/>
              </a:solidFill>
              <a:latin typeface="Arial"/>
              <a:ea typeface="Arial"/>
              <a:cs typeface="Arial"/>
              <a:sym typeface="Arial"/>
            </a:endParaRPr>
          </a:p>
        </p:txBody>
      </p:sp>
      <p:sp>
        <p:nvSpPr>
          <p:cNvPr id="26" name="Shape 26"/>
          <p:cNvSpPr txBox="1"/>
          <p:nvPr>
            <p:ph idx="10" type="dt"/>
          </p:nvPr>
        </p:nvSpPr>
        <p:spPr>
          <a:xfrm>
            <a:off x="6629400" y="0"/>
            <a:ext cx="1904999" cy="304799"/>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808080"/>
              </a:buClr>
              <a:buSzPts val="12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pic>
        <p:nvPicPr>
          <p:cNvPr descr="ece_sub_sig.png" id="27" name="Shape 27"/>
          <p:cNvPicPr preferRelativeResize="0"/>
          <p:nvPr/>
        </p:nvPicPr>
        <p:blipFill rotWithShape="1">
          <a:blip r:embed="rId1">
            <a:alphaModFix/>
          </a:blip>
          <a:srcRect b="0" l="0" r="0" t="0"/>
          <a:stretch/>
        </p:blipFill>
        <p:spPr>
          <a:xfrm>
            <a:off x="609600" y="6096000"/>
            <a:ext cx="5364161" cy="3651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ree.taiga.io/project/msdisme-2018-bucs528-template-7/" TargetMode="External"/><Relationship Id="rId4" Type="http://schemas.openxmlformats.org/officeDocument/2006/relationships/hyperlink" Target="https://github.com/BU-NU-CLOUD-SP18/Cross-Layer-Tracing-in-Kubernet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opentracing.i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hyperlink" Target="https://medium.com/opentracing/take-opentracing-for-a-hotrod-ride-f6e3141f794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ctrTitle"/>
          </p:nvPr>
        </p:nvSpPr>
        <p:spPr>
          <a:xfrm>
            <a:off x="685798" y="1131276"/>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800"/>
              <a:buFont typeface="Arial"/>
              <a:buNone/>
            </a:pPr>
            <a:r>
              <a:rPr b="0" i="0" lang="en-US" sz="3200" u="none" cap="none" strike="noStrike">
                <a:solidFill>
                  <a:schemeClr val="lt1"/>
                </a:solidFill>
                <a:latin typeface="Arial"/>
                <a:ea typeface="Arial"/>
                <a:cs typeface="Arial"/>
                <a:sym typeface="Arial"/>
              </a:rPr>
              <a:t>End</a:t>
            </a:r>
            <a:r>
              <a:rPr lang="en-US" sz="3200"/>
              <a:t>-</a:t>
            </a:r>
            <a:r>
              <a:rPr b="0" i="0" lang="en-US" sz="3200" u="none" cap="none" strike="noStrike">
                <a:solidFill>
                  <a:schemeClr val="lt1"/>
                </a:solidFill>
                <a:latin typeface="Arial"/>
                <a:ea typeface="Arial"/>
                <a:cs typeface="Arial"/>
                <a:sym typeface="Arial"/>
              </a:rPr>
              <a:t>to end Tracing, tracing Kubernetes</a:t>
            </a:r>
            <a:endParaRPr b="0" i="0" sz="3200" u="none" cap="none" strike="noStrike">
              <a:solidFill>
                <a:schemeClr val="lt1"/>
              </a:solidFill>
              <a:latin typeface="Arial"/>
              <a:ea typeface="Arial"/>
              <a:cs typeface="Arial"/>
              <a:sym typeface="Arial"/>
            </a:endParaRPr>
          </a:p>
        </p:txBody>
      </p:sp>
      <p:sp>
        <p:nvSpPr>
          <p:cNvPr id="97" name="Shape 97"/>
          <p:cNvSpPr txBox="1"/>
          <p:nvPr>
            <p:ph idx="1" type="subTitle"/>
          </p:nvPr>
        </p:nvSpPr>
        <p:spPr>
          <a:xfrm>
            <a:off x="1371599" y="2497015"/>
            <a:ext cx="6400799" cy="216876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675B4"/>
              </a:buClr>
              <a:buSzPts val="500"/>
              <a:buFont typeface="Noto Sans Symbols"/>
              <a:buNone/>
            </a:pPr>
            <a:r>
              <a:rPr b="0" i="0" lang="en-US" sz="2000" u="none" cap="none" strike="noStrike">
                <a:solidFill>
                  <a:srgbClr val="CCCCCC"/>
                </a:solidFill>
                <a:latin typeface="Arial"/>
                <a:ea typeface="Arial"/>
                <a:cs typeface="Arial"/>
                <a:sym typeface="Arial"/>
              </a:rPr>
              <a:t>Aditya Chechani</a:t>
            </a:r>
            <a:endParaRPr b="0" i="0" sz="2000" u="none" cap="none" strike="noStrike">
              <a:solidFill>
                <a:srgbClr val="CCCCCC"/>
              </a:solidFill>
              <a:latin typeface="Arial"/>
              <a:ea typeface="Arial"/>
              <a:cs typeface="Arial"/>
              <a:sym typeface="Arial"/>
            </a:endParaRPr>
          </a:p>
          <a:p>
            <a:pPr indent="0" lvl="0" marL="0" marR="0" rtl="0" algn="ctr">
              <a:lnSpc>
                <a:spcPct val="100000"/>
              </a:lnSpc>
              <a:spcBef>
                <a:spcPts val="0"/>
              </a:spcBef>
              <a:spcAft>
                <a:spcPts val="0"/>
              </a:spcAft>
              <a:buClr>
                <a:srgbClr val="2675B4"/>
              </a:buClr>
              <a:buSzPts val="500"/>
              <a:buFont typeface="Noto Sans Symbols"/>
              <a:buNone/>
            </a:pPr>
            <a:r>
              <a:rPr b="0" i="0" lang="en-US" sz="2000" u="none" cap="none" strike="noStrike">
                <a:solidFill>
                  <a:srgbClr val="CCCCCC"/>
                </a:solidFill>
                <a:latin typeface="Arial"/>
                <a:ea typeface="Arial"/>
                <a:cs typeface="Arial"/>
                <a:sym typeface="Arial"/>
              </a:rPr>
              <a:t>Joshua Manning</a:t>
            </a:r>
            <a:endParaRPr b="0" i="0" sz="2400" u="none" cap="none" strike="noStrike">
              <a:solidFill>
                <a:srgbClr val="CCCCCC"/>
              </a:solidFill>
              <a:latin typeface="Arial"/>
              <a:ea typeface="Arial"/>
              <a:cs typeface="Arial"/>
              <a:sym typeface="Arial"/>
            </a:endParaRPr>
          </a:p>
          <a:p>
            <a:pPr indent="0" lvl="0" marL="0" marR="0" rtl="0" algn="ctr">
              <a:lnSpc>
                <a:spcPct val="100000"/>
              </a:lnSpc>
              <a:spcBef>
                <a:spcPts val="0"/>
              </a:spcBef>
              <a:spcAft>
                <a:spcPts val="0"/>
              </a:spcAft>
              <a:buClr>
                <a:srgbClr val="2675B4"/>
              </a:buClr>
              <a:buSzPts val="500"/>
              <a:buFont typeface="Noto Sans Symbols"/>
              <a:buNone/>
            </a:pPr>
            <a:r>
              <a:rPr b="0" i="0" lang="en-US" sz="2000" u="none" cap="none" strike="noStrike">
                <a:solidFill>
                  <a:srgbClr val="CCCCCC"/>
                </a:solidFill>
                <a:latin typeface="Arial"/>
                <a:ea typeface="Arial"/>
                <a:cs typeface="Arial"/>
                <a:sym typeface="Arial"/>
              </a:rPr>
              <a:t>Reet Chowdhary</a:t>
            </a:r>
            <a:endParaRPr b="0" i="0" sz="2000" u="none" cap="none" strike="noStrike">
              <a:solidFill>
                <a:srgbClr val="CCCCCC"/>
              </a:solidFill>
              <a:latin typeface="Arial"/>
              <a:ea typeface="Arial"/>
              <a:cs typeface="Arial"/>
              <a:sym typeface="Arial"/>
            </a:endParaRPr>
          </a:p>
          <a:p>
            <a:pPr indent="0" lvl="0" marL="0" marR="0" rtl="0" algn="ctr">
              <a:lnSpc>
                <a:spcPct val="100000"/>
              </a:lnSpc>
              <a:spcBef>
                <a:spcPts val="0"/>
              </a:spcBef>
              <a:spcAft>
                <a:spcPts val="0"/>
              </a:spcAft>
              <a:buClr>
                <a:srgbClr val="2675B4"/>
              </a:buClr>
              <a:buSzPts val="500"/>
              <a:buFont typeface="Noto Sans Symbols"/>
              <a:buNone/>
            </a:pPr>
            <a:r>
              <a:rPr b="0" i="0" lang="en-US" sz="2000" u="none" cap="none" strike="noStrike">
                <a:solidFill>
                  <a:srgbClr val="CCCCCC"/>
                </a:solidFill>
                <a:latin typeface="Arial"/>
                <a:ea typeface="Arial"/>
                <a:cs typeface="Arial"/>
                <a:sym typeface="Arial"/>
              </a:rPr>
              <a:t>Runzhou Han</a:t>
            </a:r>
            <a:endParaRPr b="0" i="0" sz="2400" u="none" cap="none" strike="noStrike">
              <a:solidFill>
                <a:srgbClr val="CCCCCC"/>
              </a:solidFill>
              <a:latin typeface="Arial"/>
              <a:ea typeface="Arial"/>
              <a:cs typeface="Arial"/>
              <a:sym typeface="Arial"/>
            </a:endParaRPr>
          </a:p>
          <a:p>
            <a:pPr indent="0" lvl="0" marL="0" marR="0" rtl="0" algn="ctr">
              <a:lnSpc>
                <a:spcPct val="100000"/>
              </a:lnSpc>
              <a:spcBef>
                <a:spcPts val="480"/>
              </a:spcBef>
              <a:spcAft>
                <a:spcPts val="0"/>
              </a:spcAft>
              <a:buClr>
                <a:srgbClr val="2675B4"/>
              </a:buClr>
              <a:buSzPts val="600"/>
              <a:buFont typeface="Noto Sans Symbols"/>
              <a:buNone/>
            </a:pPr>
            <a:r>
              <a:t/>
            </a:r>
            <a:endParaRPr b="0" i="0" sz="2400" u="none" cap="none" strike="noStrike">
              <a:solidFill>
                <a:srgbClr val="CCCCCC"/>
              </a:solidFill>
              <a:latin typeface="Arial"/>
              <a:ea typeface="Arial"/>
              <a:cs typeface="Arial"/>
              <a:sym typeface="Arial"/>
            </a:endParaRPr>
          </a:p>
          <a:p>
            <a:pPr indent="0" lvl="0" marL="0" marR="0" rtl="0" algn="ctr">
              <a:lnSpc>
                <a:spcPct val="100000"/>
              </a:lnSpc>
              <a:spcBef>
                <a:spcPts val="480"/>
              </a:spcBef>
              <a:spcAft>
                <a:spcPts val="0"/>
              </a:spcAft>
              <a:buClr>
                <a:srgbClr val="2675B4"/>
              </a:buClr>
              <a:buSzPts val="600"/>
              <a:buFont typeface="Noto Sans Symbols"/>
              <a:buNone/>
            </a:pPr>
            <a:r>
              <a:rPr b="0" i="0" lang="en-US" sz="2400" u="none" cap="none" strike="noStrike">
                <a:solidFill>
                  <a:srgbClr val="CCCCCC"/>
                </a:solidFill>
                <a:latin typeface="Arial"/>
                <a:ea typeface="Arial"/>
                <a:cs typeface="Arial"/>
                <a:sym typeface="Arial"/>
              </a:rPr>
              <a:t>2/8/2018</a:t>
            </a:r>
            <a:endParaRPr b="0" i="0" sz="2400" u="none" cap="none" strike="noStrike">
              <a:solidFill>
                <a:srgbClr val="CCCCCC"/>
              </a:solidFill>
              <a:latin typeface="Arial"/>
              <a:ea typeface="Arial"/>
              <a:cs typeface="Arial"/>
              <a:sym typeface="Arial"/>
            </a:endParaRPr>
          </a:p>
        </p:txBody>
      </p:sp>
      <p:sp>
        <p:nvSpPr>
          <p:cNvPr id="98" name="Shape 98"/>
          <p:cNvSpPr txBox="1"/>
          <p:nvPr/>
        </p:nvSpPr>
        <p:spPr>
          <a:xfrm>
            <a:off x="0" y="4785754"/>
            <a:ext cx="9144000" cy="16557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2675B4"/>
              </a:buClr>
              <a:buSzPts val="1800"/>
              <a:buFont typeface="Noto Sans Symbols"/>
              <a:buNone/>
            </a:pPr>
            <a:r>
              <a:rPr b="0" i="0" lang="en-US" sz="1800" u="none" cap="none" strike="noStrike">
                <a:solidFill>
                  <a:srgbClr val="CCCCCC"/>
                </a:solidFill>
                <a:latin typeface="Arial"/>
                <a:ea typeface="Arial"/>
                <a:cs typeface="Arial"/>
                <a:sym typeface="Arial"/>
              </a:rPr>
              <a:t>Taiga: </a:t>
            </a:r>
            <a:r>
              <a:rPr b="0" i="0" lang="en-US" sz="1800" u="sng" cap="none" strike="noStrike">
                <a:solidFill>
                  <a:schemeClr val="hlink"/>
                </a:solidFill>
                <a:latin typeface="Arial"/>
                <a:ea typeface="Arial"/>
                <a:cs typeface="Arial"/>
                <a:sym typeface="Arial"/>
                <a:hlinkClick r:id="rId3"/>
              </a:rPr>
              <a:t>https://tree.taiga.io/project/msdisme-2018-bucs528-template-7/</a:t>
            </a:r>
            <a:endParaRPr b="0" i="0" sz="1800" u="none" cap="none" strike="noStrike">
              <a:solidFill>
                <a:srgbClr val="CCCCCC"/>
              </a:solidFill>
              <a:latin typeface="Arial"/>
              <a:ea typeface="Arial"/>
              <a:cs typeface="Arial"/>
              <a:sym typeface="Arial"/>
            </a:endParaRPr>
          </a:p>
          <a:p>
            <a:pPr indent="0" lvl="0" marL="0" marR="0" rtl="0" algn="ctr">
              <a:lnSpc>
                <a:spcPct val="100000"/>
              </a:lnSpc>
              <a:spcBef>
                <a:spcPts val="480"/>
              </a:spcBef>
              <a:spcAft>
                <a:spcPts val="0"/>
              </a:spcAft>
              <a:buClr>
                <a:srgbClr val="2675B4"/>
              </a:buClr>
              <a:buSzPts val="1800"/>
              <a:buFont typeface="Noto Sans Symbols"/>
              <a:buNone/>
            </a:pPr>
            <a:r>
              <a:rPr b="0" i="0" lang="en-US" sz="1800" u="none" cap="none" strike="noStrike">
                <a:solidFill>
                  <a:srgbClr val="CCCCCC"/>
                </a:solidFill>
                <a:latin typeface="Arial"/>
                <a:ea typeface="Arial"/>
                <a:cs typeface="Arial"/>
                <a:sym typeface="Arial"/>
              </a:rPr>
              <a:t> GitHub: </a:t>
            </a:r>
            <a:r>
              <a:rPr b="0" i="0" lang="en-US" sz="1800" u="sng" cap="none" strike="noStrike">
                <a:solidFill>
                  <a:schemeClr val="hlink"/>
                </a:solidFill>
                <a:latin typeface="Arial"/>
                <a:ea typeface="Arial"/>
                <a:cs typeface="Arial"/>
                <a:sym typeface="Arial"/>
                <a:hlinkClick r:id="rId4"/>
              </a:rPr>
              <a:t>https://github.com/BU-NU-CLOUD-SP18/Cross-Layer-Tracing-in-Kubernetes</a:t>
            </a:r>
            <a:endParaRPr b="0" i="0" sz="1800" u="none" cap="none" strike="noStrike">
              <a:solidFill>
                <a:srgbClr val="CCCCCC"/>
              </a:solidFill>
              <a:latin typeface="Arial"/>
              <a:ea typeface="Arial"/>
              <a:cs typeface="Arial"/>
              <a:sym typeface="Arial"/>
            </a:endParaRPr>
          </a:p>
          <a:p>
            <a:pPr indent="0" lvl="0" marL="0" marR="0" rtl="0" algn="ctr">
              <a:lnSpc>
                <a:spcPct val="100000"/>
              </a:lnSpc>
              <a:spcBef>
                <a:spcPts val="480"/>
              </a:spcBef>
              <a:spcAft>
                <a:spcPts val="0"/>
              </a:spcAft>
              <a:buClr>
                <a:srgbClr val="2675B4"/>
              </a:buClr>
              <a:buSzPts val="2400"/>
              <a:buFont typeface="Noto Sans Symbols"/>
              <a:buNone/>
            </a:pPr>
            <a:r>
              <a:t/>
            </a:r>
            <a:endParaRPr b="0" i="0" sz="2400" u="none" cap="none" strike="noStrike">
              <a:solidFill>
                <a:srgbClr val="CCCCCC"/>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nvSpPr>
        <p:spPr>
          <a:xfrm>
            <a:off x="7086600" y="5903912"/>
            <a:ext cx="1447800" cy="685800"/>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sp>
        <p:nvSpPr>
          <p:cNvPr id="209" name="Shape 209"/>
          <p:cNvSpPr txBox="1"/>
          <p:nvPr/>
        </p:nvSpPr>
        <p:spPr>
          <a:xfrm>
            <a:off x="6629400" y="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SzPts val="300"/>
              <a:buFont typeface="Arial"/>
              <a:buNone/>
            </a:pPr>
            <a:r>
              <a:rPr b="0" i="0" lang="en-US" sz="1200" u="none" cap="none" strike="noStrike">
                <a:solidFill>
                  <a:srgbClr val="80808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10" name="Shape 210"/>
          <p:cNvSpPr txBox="1"/>
          <p:nvPr>
            <p:ph type="title"/>
          </p:nvPr>
        </p:nvSpPr>
        <p:spPr>
          <a:xfrm>
            <a:off x="609600" y="762000"/>
            <a:ext cx="79248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Vision &amp; Goals</a:t>
            </a:r>
            <a:br>
              <a:rPr b="1" i="0" lang="en-US" sz="3600" u="none" cap="none" strike="noStrike">
                <a:solidFill>
                  <a:schemeClr val="dk1"/>
                </a:solidFill>
                <a:latin typeface="Arial"/>
                <a:ea typeface="Arial"/>
                <a:cs typeface="Arial"/>
                <a:sym typeface="Arial"/>
              </a:rPr>
            </a:br>
            <a:br>
              <a:rPr b="0" i="0" lang="en-US" sz="3600" u="none" cap="none" strike="noStrike">
                <a:solidFill>
                  <a:schemeClr val="dk1"/>
                </a:solidFill>
                <a:latin typeface="Arial"/>
                <a:ea typeface="Arial"/>
                <a:cs typeface="Arial"/>
                <a:sym typeface="Arial"/>
              </a:rPr>
            </a:br>
            <a:endParaRPr b="0" i="0" sz="3600" u="none" cap="none" strike="noStrike">
              <a:solidFill>
                <a:schemeClr val="dk1"/>
              </a:solidFill>
              <a:latin typeface="Arial"/>
              <a:ea typeface="Arial"/>
              <a:cs typeface="Arial"/>
              <a:sym typeface="Arial"/>
            </a:endParaRPr>
          </a:p>
        </p:txBody>
      </p:sp>
      <p:sp>
        <p:nvSpPr>
          <p:cNvPr id="211" name="Shape 211"/>
          <p:cNvSpPr txBox="1"/>
          <p:nvPr>
            <p:ph idx="1" type="body"/>
          </p:nvPr>
        </p:nvSpPr>
        <p:spPr>
          <a:xfrm>
            <a:off x="609599" y="1732755"/>
            <a:ext cx="7924800" cy="3886200"/>
          </a:xfrm>
          <a:prstGeom prst="rect">
            <a:avLst/>
          </a:prstGeom>
          <a:noFill/>
          <a:ln>
            <a:noFill/>
          </a:ln>
        </p:spPr>
        <p:txBody>
          <a:bodyPr anchorCtr="0" anchor="t" bIns="91425" lIns="91425" spcFirstLastPara="1" rIns="91425" wrap="square" tIns="91425">
            <a:noAutofit/>
          </a:bodyPr>
          <a:lstStyle/>
          <a:p>
            <a:pPr indent="-190500" lvl="0" marL="342900" marR="0" rtl="0" algn="l">
              <a:lnSpc>
                <a:spcPct val="100000"/>
              </a:lnSpc>
              <a:spcBef>
                <a:spcPts val="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End-to-end tracing for app behavior on Kubernetes</a:t>
            </a:r>
            <a:endParaRPr b="0" i="0" sz="2400" u="none" cap="none" strike="noStrike">
              <a:solidFill>
                <a:schemeClr val="dk1"/>
              </a:solidFill>
              <a:latin typeface="Arial"/>
              <a:ea typeface="Arial"/>
              <a:cs typeface="Arial"/>
              <a:sym typeface="Arial"/>
            </a:endParaRPr>
          </a:p>
          <a:p>
            <a:pPr indent="-171450" lvl="1" marL="742950" marR="0" rtl="0" algn="l">
              <a:lnSpc>
                <a:spcPct val="100000"/>
              </a:lnSpc>
              <a:spcBef>
                <a:spcPts val="0"/>
              </a:spcBef>
              <a:spcAft>
                <a:spcPts val="0"/>
              </a:spcAft>
              <a:buClr>
                <a:srgbClr val="2675B4"/>
              </a:buClr>
              <a:buSzPts val="1800"/>
              <a:buFont typeface="Noto Sans Symbols"/>
              <a:buChar char="▪"/>
            </a:pPr>
            <a:r>
              <a:rPr b="0" i="0" lang="en-US" sz="1800" u="none" cap="none" strike="noStrike">
                <a:solidFill>
                  <a:schemeClr val="dk1"/>
                </a:solidFill>
                <a:latin typeface="Arial"/>
                <a:ea typeface="Arial"/>
                <a:cs typeface="Arial"/>
                <a:sym typeface="Arial"/>
              </a:rPr>
              <a:t>Trace points (start time, stop time, annotations for remote procedure call)</a:t>
            </a:r>
            <a:endParaRPr b="0" i="0" sz="1800" u="none" cap="none" strike="noStrike">
              <a:solidFill>
                <a:schemeClr val="dk1"/>
              </a:solidFill>
              <a:latin typeface="Arial"/>
              <a:ea typeface="Arial"/>
              <a:cs typeface="Arial"/>
              <a:sym typeface="Arial"/>
            </a:endParaRPr>
          </a:p>
          <a:p>
            <a:pPr indent="-171450" lvl="1" marL="742950" marR="0" rtl="0" algn="l">
              <a:lnSpc>
                <a:spcPct val="100000"/>
              </a:lnSpc>
              <a:spcBef>
                <a:spcPts val="0"/>
              </a:spcBef>
              <a:spcAft>
                <a:spcPts val="0"/>
              </a:spcAft>
              <a:buClr>
                <a:srgbClr val="2675B4"/>
              </a:buClr>
              <a:buSzPts val="1800"/>
              <a:buFont typeface="Noto Sans Symbols"/>
              <a:buChar char="▪"/>
            </a:pPr>
            <a:r>
              <a:rPr b="0" i="0" lang="en-US" sz="1800" u="none" cap="none" strike="noStrike">
                <a:solidFill>
                  <a:schemeClr val="dk1"/>
                </a:solidFill>
                <a:latin typeface="Arial"/>
                <a:ea typeface="Arial"/>
                <a:cs typeface="Arial"/>
                <a:sym typeface="Arial"/>
              </a:rPr>
              <a:t>RPC IDs</a:t>
            </a:r>
            <a:endParaRPr b="0" i="0" sz="1800" u="none" cap="none" strike="noStrike">
              <a:solidFill>
                <a:schemeClr val="dk1"/>
              </a:solidFill>
              <a:latin typeface="Arial"/>
              <a:ea typeface="Arial"/>
              <a:cs typeface="Arial"/>
              <a:sym typeface="Arial"/>
            </a:endParaRPr>
          </a:p>
          <a:p>
            <a:pPr indent="-190500" lvl="0" marL="342900" marR="0" rtl="0" algn="l">
              <a:lnSpc>
                <a:spcPct val="100000"/>
              </a:lnSpc>
              <a:spcBef>
                <a:spcPts val="48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Identify issues (bottle necks, latency issues etc.)</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48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Add in trace points to “data plane” features</a:t>
            </a:r>
            <a:endParaRPr b="1" i="0" sz="2400" u="none" cap="none" strike="noStrike">
              <a:solidFill>
                <a:schemeClr val="dk1"/>
              </a:solidFill>
              <a:latin typeface="Arial"/>
              <a:ea typeface="Arial"/>
              <a:cs typeface="Arial"/>
              <a:sym typeface="Arial"/>
            </a:endParaRPr>
          </a:p>
          <a:p>
            <a:pPr indent="-171450" lvl="1" marL="742950" marR="0" rtl="0" algn="l">
              <a:lnSpc>
                <a:spcPct val="100000"/>
              </a:lnSpc>
              <a:spcBef>
                <a:spcPts val="480"/>
              </a:spcBef>
              <a:spcAft>
                <a:spcPts val="0"/>
              </a:spcAft>
              <a:buClr>
                <a:srgbClr val="2675B4"/>
              </a:buClr>
              <a:buSzPts val="1800"/>
              <a:buFont typeface="Noto Sans Symbols"/>
              <a:buChar char="▪"/>
            </a:pPr>
            <a:r>
              <a:rPr b="0" i="0" lang="en-US" sz="1800" u="none" cap="none" strike="noStrike">
                <a:solidFill>
                  <a:schemeClr val="dk1"/>
                </a:solidFill>
                <a:latin typeface="Arial"/>
                <a:ea typeface="Arial"/>
                <a:cs typeface="Arial"/>
                <a:sym typeface="Arial"/>
              </a:rPr>
              <a:t>Ingress - </a:t>
            </a:r>
            <a:r>
              <a:rPr b="0" i="0" lang="en-US" sz="1800" u="none" cap="none" strike="noStrike">
                <a:solidFill>
                  <a:schemeClr val="dk1"/>
                </a:solidFill>
                <a:highlight>
                  <a:srgbClr val="FFFFFF"/>
                </a:highlight>
                <a:latin typeface="Arial"/>
                <a:ea typeface="Arial"/>
                <a:cs typeface="Arial"/>
                <a:sym typeface="Arial"/>
              </a:rPr>
              <a:t>An API object that manages external access to the services in a cluster, typically HTTP</a:t>
            </a:r>
            <a:r>
              <a:rPr b="0" i="0" lang="en-US" sz="1800" u="none" cap="none" strike="noStrike">
                <a:solidFill>
                  <a:schemeClr val="dk1"/>
                </a:solidFill>
                <a:highlight>
                  <a:srgbClr val="FFFFFF"/>
                </a:highlight>
                <a:latin typeface="Roboto"/>
                <a:ea typeface="Roboto"/>
                <a:cs typeface="Roboto"/>
                <a:sym typeface="Roboto"/>
              </a:rPr>
              <a:t>.</a:t>
            </a:r>
            <a:endParaRPr b="0" i="0" sz="1800" u="none" cap="none" strike="noStrike">
              <a:solidFill>
                <a:schemeClr val="dk1"/>
              </a:solidFill>
              <a:highlight>
                <a:srgbClr val="FFFFFF"/>
              </a:highlight>
              <a:latin typeface="Roboto"/>
              <a:ea typeface="Roboto"/>
              <a:cs typeface="Roboto"/>
              <a:sym typeface="Roboto"/>
            </a:endParaRPr>
          </a:p>
          <a:p>
            <a:pPr indent="-171450" lvl="1" marL="742950" marR="0" rtl="0" algn="l">
              <a:lnSpc>
                <a:spcPct val="100000"/>
              </a:lnSpc>
              <a:spcBef>
                <a:spcPts val="480"/>
              </a:spcBef>
              <a:spcAft>
                <a:spcPts val="0"/>
              </a:spcAft>
              <a:buClr>
                <a:srgbClr val="2675B4"/>
              </a:buClr>
              <a:buSzPts val="1800"/>
              <a:buFont typeface="Roboto"/>
              <a:buChar char="▪"/>
            </a:pPr>
            <a:r>
              <a:rPr b="0" i="0" lang="en-US" sz="1800" u="none" cap="none" strike="noStrike">
                <a:solidFill>
                  <a:schemeClr val="dk1"/>
                </a:solidFill>
                <a:highlight>
                  <a:srgbClr val="FFFFFF"/>
                </a:highlight>
                <a:latin typeface="Roboto"/>
                <a:ea typeface="Roboto"/>
                <a:cs typeface="Roboto"/>
                <a:sym typeface="Roboto"/>
              </a:rPr>
              <a:t>Services - An abstraction which defines a logical set of </a:t>
            </a:r>
            <a:r>
              <a:rPr b="1" i="0" lang="en-US" sz="1800" u="none" cap="none" strike="noStrike">
                <a:solidFill>
                  <a:srgbClr val="303030"/>
                </a:solidFill>
                <a:highlight>
                  <a:srgbClr val="F7F7F7"/>
                </a:highlight>
                <a:latin typeface="Roboto"/>
                <a:ea typeface="Roboto"/>
                <a:cs typeface="Roboto"/>
                <a:sym typeface="Roboto"/>
              </a:rPr>
              <a:t>Pods</a:t>
            </a:r>
            <a:r>
              <a:rPr b="0" i="0" lang="en-US" sz="1800" u="none" cap="none" strike="noStrike">
                <a:solidFill>
                  <a:schemeClr val="dk1"/>
                </a:solidFill>
                <a:highlight>
                  <a:srgbClr val="FFFFFF"/>
                </a:highlight>
                <a:latin typeface="Roboto"/>
                <a:ea typeface="Roboto"/>
                <a:cs typeface="Roboto"/>
                <a:sym typeface="Roboto"/>
              </a:rPr>
              <a:t> and a policy by which to access them - sometimes called a micro-service.</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nvSpPr>
        <p:spPr>
          <a:xfrm>
            <a:off x="7086600" y="5903912"/>
            <a:ext cx="1447800" cy="685799"/>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sp>
        <p:nvSpPr>
          <p:cNvPr id="217" name="Shape 217"/>
          <p:cNvSpPr txBox="1"/>
          <p:nvPr/>
        </p:nvSpPr>
        <p:spPr>
          <a:xfrm>
            <a:off x="6629400" y="0"/>
            <a:ext cx="1904999" cy="30479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SzPts val="300"/>
              <a:buFont typeface="Arial"/>
              <a:buNone/>
            </a:pPr>
            <a:r>
              <a:rPr b="0" i="0" lang="en-US" sz="1200" u="none" cap="none" strike="noStrike">
                <a:solidFill>
                  <a:srgbClr val="80808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18" name="Shape 218"/>
          <p:cNvSpPr txBox="1"/>
          <p:nvPr>
            <p:ph type="title"/>
          </p:nvPr>
        </p:nvSpPr>
        <p:spPr>
          <a:xfrm>
            <a:off x="609600" y="762000"/>
            <a:ext cx="7924799" cy="685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Scope &amp; Features</a:t>
            </a:r>
            <a:br>
              <a:rPr b="1" i="0" lang="en-US" sz="3600" u="none" cap="none" strike="noStrike">
                <a:solidFill>
                  <a:schemeClr val="dk1"/>
                </a:solidFill>
                <a:latin typeface="Arial"/>
                <a:ea typeface="Arial"/>
                <a:cs typeface="Arial"/>
                <a:sym typeface="Arial"/>
              </a:rPr>
            </a:br>
            <a:br>
              <a:rPr b="0" i="0" lang="en-US" sz="3600" u="none" cap="none" strike="noStrike">
                <a:solidFill>
                  <a:schemeClr val="dk1"/>
                </a:solidFill>
                <a:latin typeface="Arial"/>
                <a:ea typeface="Arial"/>
                <a:cs typeface="Arial"/>
                <a:sym typeface="Arial"/>
              </a:rPr>
            </a:br>
            <a:endParaRPr b="0" i="0" sz="3600" u="none" cap="none" strike="noStrike">
              <a:solidFill>
                <a:schemeClr val="dk1"/>
              </a:solidFill>
              <a:latin typeface="Arial"/>
              <a:ea typeface="Arial"/>
              <a:cs typeface="Arial"/>
              <a:sym typeface="Arial"/>
            </a:endParaRPr>
          </a:p>
        </p:txBody>
      </p:sp>
      <p:sp>
        <p:nvSpPr>
          <p:cNvPr id="219" name="Shape 219"/>
          <p:cNvSpPr txBox="1"/>
          <p:nvPr>
            <p:ph idx="1" type="body"/>
          </p:nvPr>
        </p:nvSpPr>
        <p:spPr>
          <a:xfrm>
            <a:off x="609599" y="1732755"/>
            <a:ext cx="7924799" cy="3886200"/>
          </a:xfrm>
          <a:prstGeom prst="rect">
            <a:avLst/>
          </a:prstGeom>
          <a:noFill/>
          <a:ln>
            <a:noFill/>
          </a:ln>
        </p:spPr>
        <p:txBody>
          <a:bodyPr anchorCtr="0" anchor="t" bIns="91425" lIns="91425" spcFirstLastPara="1" rIns="91425" wrap="square" tIns="91425">
            <a:noAutofit/>
          </a:bodyPr>
          <a:lstStyle/>
          <a:p>
            <a:pPr indent="-190500" lvl="0" marL="342900" marR="0" rtl="0" algn="l">
              <a:lnSpc>
                <a:spcPct val="100000"/>
              </a:lnSpc>
              <a:spcBef>
                <a:spcPts val="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Instrument the services section of Kubernetes with trace points</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Instrument the ingress features of Kubernetes with trace points</a:t>
            </a:r>
            <a:endParaRPr b="0" i="0" sz="2400" u="none" cap="none" strike="noStrike">
              <a:solidFill>
                <a:schemeClr val="dk1"/>
              </a:solidFill>
              <a:latin typeface="Arial"/>
              <a:ea typeface="Arial"/>
              <a:cs typeface="Arial"/>
              <a:sym typeface="Arial"/>
            </a:endParaRPr>
          </a:p>
          <a:p>
            <a:pPr indent="-38100" lvl="0" marL="342900" marR="0" rtl="0" algn="l">
              <a:lnSpc>
                <a:spcPct val="100000"/>
              </a:lnSpc>
              <a:spcBef>
                <a:spcPts val="48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48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Focus on data-plane portion</a:t>
            </a:r>
            <a:endParaRPr b="0" i="0" sz="2400" u="none" cap="none" strike="noStrike">
              <a:solidFill>
                <a:schemeClr val="dk1"/>
              </a:solidFill>
              <a:latin typeface="Arial"/>
              <a:ea typeface="Arial"/>
              <a:cs typeface="Arial"/>
              <a:sym typeface="Arial"/>
            </a:endParaRPr>
          </a:p>
          <a:p>
            <a:pPr indent="-38100" lvl="0" marL="342900" marR="0" rtl="0" algn="l">
              <a:lnSpc>
                <a:spcPct val="100000"/>
              </a:lnSpc>
              <a:spcBef>
                <a:spcPts val="48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609600" y="762000"/>
            <a:ext cx="7924800" cy="68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User Stories</a:t>
            </a:r>
            <a:endParaRPr/>
          </a:p>
        </p:txBody>
      </p:sp>
      <p:sp>
        <p:nvSpPr>
          <p:cNvPr id="226" name="Shape 226"/>
          <p:cNvSpPr txBox="1"/>
          <p:nvPr>
            <p:ph idx="1" type="body"/>
          </p:nvPr>
        </p:nvSpPr>
        <p:spPr>
          <a:xfrm>
            <a:off x="609600" y="1828800"/>
            <a:ext cx="7924800" cy="3886200"/>
          </a:xfrm>
          <a:prstGeom prst="rect">
            <a:avLst/>
          </a:prstGeom>
        </p:spPr>
        <p:txBody>
          <a:bodyPr anchorCtr="0" anchor="t" bIns="91425" lIns="91425" spcFirstLastPara="1" rIns="91425" wrap="square" tIns="91425">
            <a:noAutofit/>
          </a:bodyPr>
          <a:lstStyle/>
          <a:p>
            <a:pPr indent="-381000" lvl="0" marL="457200" rtl="0">
              <a:spcBef>
                <a:spcPts val="480"/>
              </a:spcBef>
              <a:spcAft>
                <a:spcPts val="0"/>
              </a:spcAft>
              <a:buSzPts val="2400"/>
              <a:buChar char="▪"/>
            </a:pPr>
            <a:r>
              <a:rPr lang="en-US"/>
              <a:t>A developer would be able to debug and analyze their deployed distributed applications</a:t>
            </a:r>
            <a:endParaRPr/>
          </a:p>
          <a:p>
            <a:pPr indent="-381000" lvl="0" marL="457200" rtl="0">
              <a:spcBef>
                <a:spcPts val="0"/>
              </a:spcBef>
              <a:spcAft>
                <a:spcPts val="0"/>
              </a:spcAft>
              <a:buSzPts val="2400"/>
              <a:buChar char="▪"/>
            </a:pPr>
            <a:r>
              <a:rPr lang="en-US"/>
              <a:t>Kubernetes developers can look into which requests are present in a particular </a:t>
            </a:r>
            <a:r>
              <a:rPr lang="en-US"/>
              <a:t>data plane at some time T.</a:t>
            </a:r>
            <a:endParaRPr/>
          </a:p>
          <a:p>
            <a:pPr indent="-381000" lvl="0" marL="457200" rtl="0">
              <a:spcBef>
                <a:spcPts val="0"/>
              </a:spcBef>
              <a:spcAft>
                <a:spcPts val="0"/>
              </a:spcAft>
              <a:buSzPts val="2400"/>
              <a:buChar char="▪"/>
            </a:pPr>
            <a:r>
              <a:rPr lang="en-US"/>
              <a:t>Performance of a node can be determined</a:t>
            </a:r>
            <a:endParaRPr/>
          </a:p>
          <a:p>
            <a:pPr indent="-381000" lvl="0" marL="457200" rtl="0">
              <a:spcBef>
                <a:spcPts val="0"/>
              </a:spcBef>
              <a:spcAft>
                <a:spcPts val="0"/>
              </a:spcAft>
              <a:buSzPts val="2400"/>
              <a:buChar char="▪"/>
            </a:pPr>
            <a:r>
              <a:rPr lang="en-US"/>
              <a:t>Cloud providers and data centers</a:t>
            </a:r>
            <a:endParaRPr/>
          </a:p>
        </p:txBody>
      </p:sp>
      <p:sp>
        <p:nvSpPr>
          <p:cNvPr id="227" name="Shape 227"/>
          <p:cNvSpPr txBox="1"/>
          <p:nvPr>
            <p:ph idx="12" type="sldNum"/>
          </p:nvPr>
        </p:nvSpPr>
        <p:spPr>
          <a:xfrm>
            <a:off x="7086600" y="5903912"/>
            <a:ext cx="1447800" cy="685800"/>
          </a:xfrm>
          <a:prstGeom prst="rect">
            <a:avLst/>
          </a:prstGeom>
        </p:spPr>
        <p:txBody>
          <a:bodyPr anchorCtr="0" anchor="t" bIns="0" lIns="91425" spcFirstLastPara="1" rIns="91425" wrap="square" tIns="0">
            <a:noAutofit/>
          </a:bodyPr>
          <a:lstStyle/>
          <a:p>
            <a:pPr indent="0" lvl="0" marL="0">
              <a:spcBef>
                <a:spcPts val="0"/>
              </a:spcBef>
              <a:spcAft>
                <a:spcPts val="0"/>
              </a:spcAft>
              <a:buClr>
                <a:srgbClr val="D9D9D9"/>
              </a:buClr>
              <a:buSzPts val="11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nvSpPr>
        <p:spPr>
          <a:xfrm>
            <a:off x="7086600" y="5903912"/>
            <a:ext cx="1447800" cy="685799"/>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sp>
        <p:nvSpPr>
          <p:cNvPr id="233" name="Shape 233"/>
          <p:cNvSpPr txBox="1"/>
          <p:nvPr/>
        </p:nvSpPr>
        <p:spPr>
          <a:xfrm>
            <a:off x="6629400" y="0"/>
            <a:ext cx="1904999" cy="30479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SzPts val="300"/>
              <a:buFont typeface="Arial"/>
              <a:buNone/>
            </a:pPr>
            <a:r>
              <a:rPr b="0" i="0" lang="en-US" sz="1200" u="none" cap="none" strike="noStrike">
                <a:solidFill>
                  <a:srgbClr val="80808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34" name="Shape 234"/>
          <p:cNvSpPr txBox="1"/>
          <p:nvPr>
            <p:ph type="title"/>
          </p:nvPr>
        </p:nvSpPr>
        <p:spPr>
          <a:xfrm>
            <a:off x="609600" y="762000"/>
            <a:ext cx="7924799" cy="685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Our Users(This part is not sure)</a:t>
            </a:r>
            <a:br>
              <a:rPr b="1" i="0" lang="en-US" sz="3600" u="none" cap="none" strike="noStrike">
                <a:solidFill>
                  <a:schemeClr val="dk1"/>
                </a:solidFill>
                <a:latin typeface="Arial"/>
                <a:ea typeface="Arial"/>
                <a:cs typeface="Arial"/>
                <a:sym typeface="Arial"/>
              </a:rPr>
            </a:br>
            <a:br>
              <a:rPr b="0" i="0" lang="en-US" sz="3600" u="none" cap="none" strike="noStrike">
                <a:solidFill>
                  <a:schemeClr val="dk1"/>
                </a:solidFill>
                <a:latin typeface="Arial"/>
                <a:ea typeface="Arial"/>
                <a:cs typeface="Arial"/>
                <a:sym typeface="Arial"/>
              </a:rPr>
            </a:br>
            <a:endParaRPr b="0" i="0" sz="3600" u="none" cap="none" strike="noStrike">
              <a:solidFill>
                <a:schemeClr val="dk1"/>
              </a:solidFill>
              <a:latin typeface="Arial"/>
              <a:ea typeface="Arial"/>
              <a:cs typeface="Arial"/>
              <a:sym typeface="Arial"/>
            </a:endParaRPr>
          </a:p>
        </p:txBody>
      </p:sp>
      <p:grpSp>
        <p:nvGrpSpPr>
          <p:cNvPr id="235" name="Shape 235"/>
          <p:cNvGrpSpPr/>
          <p:nvPr/>
        </p:nvGrpSpPr>
        <p:grpSpPr>
          <a:xfrm>
            <a:off x="1352175" y="1996018"/>
            <a:ext cx="4168065" cy="3377179"/>
            <a:chOff x="87765" y="76125"/>
            <a:chExt cx="4168065" cy="3377179"/>
          </a:xfrm>
        </p:grpSpPr>
        <p:sp>
          <p:nvSpPr>
            <p:cNvPr id="236" name="Shape 236"/>
            <p:cNvSpPr/>
            <p:nvPr/>
          </p:nvSpPr>
          <p:spPr>
            <a:xfrm>
              <a:off x="2144409" y="745315"/>
              <a:ext cx="2111421" cy="1994642"/>
            </a:xfrm>
            <a:prstGeom prst="roundRect">
              <a:avLst>
                <a:gd fmla="val 16667" name="adj"/>
              </a:avLst>
            </a:prstGeom>
            <a:solidFill>
              <a:srgbClr val="28287C"/>
            </a:solidFill>
            <a:ln cap="flat" cmpd="sng" w="38100">
              <a:solidFill>
                <a:schemeClr val="lt1"/>
              </a:solidFill>
              <a:prstDash val="solid"/>
              <a:round/>
              <a:headEnd len="med" w="med" type="none"/>
              <a:tailEnd len="med" w="med"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Shape 237"/>
            <p:cNvSpPr txBox="1"/>
            <p:nvPr/>
          </p:nvSpPr>
          <p:spPr>
            <a:xfrm>
              <a:off x="2241779" y="842685"/>
              <a:ext cx="1916681" cy="1799902"/>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Kubernetes users,</a:t>
              </a:r>
              <a:endParaRPr b="0" i="0" sz="1800" u="none" cap="none" strike="noStrike">
                <a:solidFill>
                  <a:schemeClr val="lt1"/>
                </a:solidFill>
                <a:latin typeface="Arial"/>
                <a:ea typeface="Arial"/>
                <a:cs typeface="Arial"/>
                <a:sym typeface="Arial"/>
              </a:endParaRPr>
            </a:p>
            <a:p>
              <a:pPr indent="0" lvl="0" marL="0" marR="0" rtl="0" algn="ctr">
                <a:lnSpc>
                  <a:spcPct val="90000"/>
                </a:lnSpc>
                <a:spcBef>
                  <a:spcPts val="63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Including companies and individuals</a:t>
              </a:r>
              <a:endParaRPr b="0" i="0" sz="1800" u="none" cap="none" strike="noStrike">
                <a:solidFill>
                  <a:schemeClr val="lt1"/>
                </a:solidFill>
                <a:latin typeface="Arial"/>
                <a:ea typeface="Arial"/>
                <a:cs typeface="Arial"/>
                <a:sym typeface="Arial"/>
              </a:endParaRPr>
            </a:p>
          </p:txBody>
        </p:sp>
        <p:sp>
          <p:nvSpPr>
            <p:cNvPr id="238" name="Shape 238"/>
            <p:cNvSpPr/>
            <p:nvPr/>
          </p:nvSpPr>
          <p:spPr>
            <a:xfrm rot="10785728">
              <a:off x="1186991" y="1749007"/>
              <a:ext cx="957421" cy="0"/>
            </a:xfrm>
            <a:custGeom>
              <a:pathLst>
                <a:path extrusionOk="0" h="120000" w="120000">
                  <a:moveTo>
                    <a:pt x="0" y="0"/>
                  </a:moveTo>
                  <a:lnTo>
                    <a:pt x="120000" y="0"/>
                  </a:lnTo>
                </a:path>
              </a:pathLst>
            </a:custGeom>
            <a:noFill/>
            <a:ln cap="flat" cmpd="sng" w="25400">
              <a:solidFill>
                <a:srgbClr val="32328C"/>
              </a:solidFill>
              <a:prstDash val="solid"/>
              <a:round/>
              <a:headEnd len="med" w="med" type="none"/>
              <a:tailEnd len="med" w="med" type="none"/>
            </a:ln>
          </p:spPr>
        </p:sp>
        <p:sp>
          <p:nvSpPr>
            <p:cNvPr id="239" name="Shape 239"/>
            <p:cNvSpPr/>
            <p:nvPr/>
          </p:nvSpPr>
          <p:spPr>
            <a:xfrm>
              <a:off x="87765" y="1217024"/>
              <a:ext cx="1099229" cy="1072504"/>
            </a:xfrm>
            <a:prstGeom prst="roundRect">
              <a:avLst>
                <a:gd fmla="val 16667" name="adj"/>
              </a:avLst>
            </a:prstGeom>
            <a:solidFill>
              <a:srgbClr val="FF6600"/>
            </a:solidFill>
            <a:ln cap="flat" cmpd="sng" w="38100">
              <a:solidFill>
                <a:schemeClr val="lt1"/>
              </a:solidFill>
              <a:prstDash val="solid"/>
              <a:round/>
              <a:headEnd len="med" w="med" type="none"/>
              <a:tailEnd len="med" w="med"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Shape 240"/>
            <p:cNvSpPr txBox="1"/>
            <p:nvPr/>
          </p:nvSpPr>
          <p:spPr>
            <a:xfrm>
              <a:off x="140120" y="1269379"/>
              <a:ext cx="994519" cy="967794"/>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Latency </a:t>
              </a:r>
              <a:endParaRPr b="0" i="0" sz="1200" u="none" cap="none" strike="noStrike">
                <a:solidFill>
                  <a:schemeClr val="lt1"/>
                </a:solidFill>
                <a:latin typeface="Arial"/>
                <a:ea typeface="Arial"/>
                <a:cs typeface="Arial"/>
                <a:sym typeface="Arial"/>
              </a:endParaRPr>
            </a:p>
          </p:txBody>
        </p:sp>
        <p:sp>
          <p:nvSpPr>
            <p:cNvPr id="241" name="Shape 241"/>
            <p:cNvSpPr/>
            <p:nvPr/>
          </p:nvSpPr>
          <p:spPr>
            <a:xfrm rot="-9351162">
              <a:off x="1140773" y="1054670"/>
              <a:ext cx="1049555" cy="0"/>
            </a:xfrm>
            <a:custGeom>
              <a:pathLst>
                <a:path extrusionOk="0" h="120000" w="120000">
                  <a:moveTo>
                    <a:pt x="0" y="0"/>
                  </a:moveTo>
                  <a:lnTo>
                    <a:pt x="120000" y="0"/>
                  </a:lnTo>
                </a:path>
              </a:pathLst>
            </a:custGeom>
            <a:noFill/>
            <a:ln cap="flat" cmpd="sng" w="25400">
              <a:solidFill>
                <a:srgbClr val="32328C"/>
              </a:solidFill>
              <a:prstDash val="solid"/>
              <a:round/>
              <a:headEnd len="med" w="med" type="none"/>
              <a:tailEnd len="med" w="med" type="none"/>
            </a:ln>
          </p:spPr>
        </p:sp>
        <p:sp>
          <p:nvSpPr>
            <p:cNvPr id="242" name="Shape 242"/>
            <p:cNvSpPr/>
            <p:nvPr/>
          </p:nvSpPr>
          <p:spPr>
            <a:xfrm>
              <a:off x="131850" y="76125"/>
              <a:ext cx="1054842" cy="1054835"/>
            </a:xfrm>
            <a:prstGeom prst="roundRect">
              <a:avLst>
                <a:gd fmla="val 16667" name="adj"/>
              </a:avLst>
            </a:prstGeom>
            <a:solidFill>
              <a:srgbClr val="008000"/>
            </a:solidFill>
            <a:ln cap="flat" cmpd="sng" w="38100">
              <a:solidFill>
                <a:schemeClr val="lt1"/>
              </a:solidFill>
              <a:prstDash val="solid"/>
              <a:round/>
              <a:headEnd len="med" w="med" type="none"/>
              <a:tailEnd len="med" w="med"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Shape 243"/>
            <p:cNvSpPr txBox="1"/>
            <p:nvPr/>
          </p:nvSpPr>
          <p:spPr>
            <a:xfrm>
              <a:off x="183343" y="127618"/>
              <a:ext cx="951856" cy="951849"/>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Bottlenecks</a:t>
              </a:r>
              <a:endParaRPr b="0" i="0" sz="1200" u="none" cap="none" strike="noStrike">
                <a:solidFill>
                  <a:schemeClr val="lt1"/>
                </a:solidFill>
                <a:latin typeface="Arial"/>
                <a:ea typeface="Arial"/>
                <a:cs typeface="Arial"/>
                <a:sym typeface="Arial"/>
              </a:endParaRPr>
            </a:p>
          </p:txBody>
        </p:sp>
        <p:sp>
          <p:nvSpPr>
            <p:cNvPr id="244" name="Shape 244"/>
            <p:cNvSpPr/>
            <p:nvPr/>
          </p:nvSpPr>
          <p:spPr>
            <a:xfrm rot="9313849">
              <a:off x="1128726" y="2452781"/>
              <a:ext cx="1064654" cy="0"/>
            </a:xfrm>
            <a:custGeom>
              <a:pathLst>
                <a:path extrusionOk="0" h="120000" w="120000">
                  <a:moveTo>
                    <a:pt x="0" y="0"/>
                  </a:moveTo>
                  <a:lnTo>
                    <a:pt x="120000" y="0"/>
                  </a:lnTo>
                </a:path>
              </a:pathLst>
            </a:custGeom>
            <a:noFill/>
            <a:ln cap="flat" cmpd="sng" w="25400">
              <a:solidFill>
                <a:srgbClr val="32328C"/>
              </a:solidFill>
              <a:prstDash val="solid"/>
              <a:round/>
              <a:headEnd len="med" w="med" type="none"/>
              <a:tailEnd len="med" w="med" type="none"/>
            </a:ln>
          </p:spPr>
        </p:sp>
        <p:sp>
          <p:nvSpPr>
            <p:cNvPr id="245" name="Shape 245"/>
            <p:cNvSpPr/>
            <p:nvPr/>
          </p:nvSpPr>
          <p:spPr>
            <a:xfrm>
              <a:off x="93067" y="2398772"/>
              <a:ext cx="1084631" cy="1054532"/>
            </a:xfrm>
            <a:prstGeom prst="roundRect">
              <a:avLst>
                <a:gd fmla="val 16667" name="adj"/>
              </a:avLst>
            </a:prstGeom>
            <a:solidFill>
              <a:srgbClr val="3366FF"/>
            </a:solidFill>
            <a:ln cap="flat" cmpd="sng" w="38100">
              <a:solidFill>
                <a:schemeClr val="lt1"/>
              </a:solidFill>
              <a:prstDash val="solid"/>
              <a:round/>
              <a:headEnd len="med" w="med" type="none"/>
              <a:tailEnd len="med" w="med"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Shape 246"/>
            <p:cNvSpPr txBox="1"/>
            <p:nvPr/>
          </p:nvSpPr>
          <p:spPr>
            <a:xfrm>
              <a:off x="144545" y="2450250"/>
              <a:ext cx="981675" cy="951576"/>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Performance</a:t>
              </a:r>
              <a:endParaRPr b="0" i="0" sz="1200" u="none" cap="none" strike="noStrike">
                <a:solidFill>
                  <a:schemeClr val="lt1"/>
                </a:solidFill>
                <a:latin typeface="Arial"/>
                <a:ea typeface="Arial"/>
                <a:cs typeface="Arial"/>
                <a:sym typeface="Arial"/>
              </a:endParaRPr>
            </a:p>
          </p:txBody>
        </p:sp>
      </p:grpSp>
      <p:sp>
        <p:nvSpPr>
          <p:cNvPr id="247" name="Shape 247"/>
          <p:cNvSpPr txBox="1"/>
          <p:nvPr/>
        </p:nvSpPr>
        <p:spPr>
          <a:xfrm>
            <a:off x="2492276" y="1996092"/>
            <a:ext cx="1128217" cy="738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Facing these problems…</a:t>
            </a:r>
            <a:endParaRPr b="0" i="0" sz="1400" u="none" cap="none" strike="noStrike">
              <a:solidFill>
                <a:srgbClr val="000000"/>
              </a:solidFill>
              <a:latin typeface="Arial"/>
              <a:ea typeface="Arial"/>
              <a:cs typeface="Arial"/>
              <a:sym typeface="Arial"/>
            </a:endParaRPr>
          </a:p>
        </p:txBody>
      </p:sp>
      <p:sp>
        <p:nvSpPr>
          <p:cNvPr id="248" name="Shape 248"/>
          <p:cNvSpPr/>
          <p:nvPr/>
        </p:nvSpPr>
        <p:spPr>
          <a:xfrm rot="9112896">
            <a:off x="5184838" y="2978250"/>
            <a:ext cx="1260151" cy="94958"/>
          </a:xfrm>
          <a:custGeom>
            <a:pathLst>
              <a:path extrusionOk="0" h="120000" w="120000">
                <a:moveTo>
                  <a:pt x="0" y="0"/>
                </a:moveTo>
                <a:lnTo>
                  <a:pt x="91172" y="0"/>
                </a:lnTo>
              </a:path>
            </a:pathLst>
          </a:custGeom>
          <a:noFill/>
          <a:ln cap="flat" cmpd="sng" w="25400">
            <a:solidFill>
              <a:srgbClr val="32328C"/>
            </a:solidFill>
            <a:prstDash val="solid"/>
            <a:round/>
            <a:headEnd len="med" w="med" type="none"/>
            <a:tailEnd len="med" w="med" type="none"/>
          </a:ln>
        </p:spPr>
      </p:sp>
      <p:sp>
        <p:nvSpPr>
          <p:cNvPr id="249" name="Shape 249"/>
          <p:cNvSpPr txBox="1"/>
          <p:nvPr/>
        </p:nvSpPr>
        <p:spPr>
          <a:xfrm>
            <a:off x="5327260" y="2103814"/>
            <a:ext cx="1113692"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End-to-end tracing</a:t>
            </a:r>
            <a:endParaRPr b="0" i="0" sz="1400" u="none" cap="none" strike="noStrike">
              <a:solidFill>
                <a:srgbClr val="000000"/>
              </a:solidFill>
              <a:latin typeface="Arial"/>
              <a:ea typeface="Arial"/>
              <a:cs typeface="Arial"/>
              <a:sym typeface="Arial"/>
            </a:endParaRPr>
          </a:p>
        </p:txBody>
      </p:sp>
      <p:grpSp>
        <p:nvGrpSpPr>
          <p:cNvPr id="250" name="Shape 250"/>
          <p:cNvGrpSpPr/>
          <p:nvPr/>
        </p:nvGrpSpPr>
        <p:grpSpPr>
          <a:xfrm>
            <a:off x="6393000" y="2198504"/>
            <a:ext cx="1099229" cy="1072504"/>
            <a:chOff x="87765" y="1217024"/>
            <a:chExt cx="1099229" cy="1072504"/>
          </a:xfrm>
        </p:grpSpPr>
        <p:sp>
          <p:nvSpPr>
            <p:cNvPr id="251" name="Shape 251"/>
            <p:cNvSpPr/>
            <p:nvPr/>
          </p:nvSpPr>
          <p:spPr>
            <a:xfrm>
              <a:off x="87765" y="1217024"/>
              <a:ext cx="1099229" cy="1072504"/>
            </a:xfrm>
            <a:prstGeom prst="roundRect">
              <a:avLst>
                <a:gd fmla="val 16667" name="adj"/>
              </a:avLst>
            </a:prstGeom>
            <a:solidFill>
              <a:srgbClr val="8AC6CC"/>
            </a:solidFill>
            <a:ln cap="flat" cmpd="sng" w="38100">
              <a:solidFill>
                <a:schemeClr val="lt1"/>
              </a:solidFill>
              <a:prstDash val="solid"/>
              <a:round/>
              <a:headEnd len="med" w="med" type="none"/>
              <a:tailEnd len="med" w="med"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Shape 252"/>
            <p:cNvSpPr/>
            <p:nvPr/>
          </p:nvSpPr>
          <p:spPr>
            <a:xfrm>
              <a:off x="140120" y="1269379"/>
              <a:ext cx="994519" cy="967794"/>
            </a:xfrm>
            <a:prstGeom prst="rect">
              <a:avLst/>
            </a:prstGeom>
            <a:solidFill>
              <a:srgbClr val="8AC6CC"/>
            </a:solid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Debug</a:t>
              </a:r>
              <a:endParaRPr b="0" i="0" sz="1400" u="none" cap="none" strike="noStrike">
                <a:solidFill>
                  <a:srgbClr val="000000"/>
                </a:solidFill>
                <a:latin typeface="Arial"/>
                <a:ea typeface="Arial"/>
                <a:cs typeface="Arial"/>
                <a:sym typeface="Arial"/>
              </a:endParaRPr>
            </a:p>
          </p:txBody>
        </p:sp>
      </p:grpSp>
      <p:sp>
        <p:nvSpPr>
          <p:cNvPr id="253" name="Shape 253"/>
          <p:cNvSpPr/>
          <p:nvPr/>
        </p:nvSpPr>
        <p:spPr>
          <a:xfrm rot="-8850185">
            <a:off x="5206000" y="4157525"/>
            <a:ext cx="1260151" cy="94958"/>
          </a:xfrm>
          <a:custGeom>
            <a:pathLst>
              <a:path extrusionOk="0" h="120000" w="120000">
                <a:moveTo>
                  <a:pt x="0" y="0"/>
                </a:moveTo>
                <a:lnTo>
                  <a:pt x="91172" y="0"/>
                </a:lnTo>
              </a:path>
            </a:pathLst>
          </a:custGeom>
          <a:noFill/>
          <a:ln cap="flat" cmpd="sng" w="25400">
            <a:solidFill>
              <a:srgbClr val="32328C"/>
            </a:solidFill>
            <a:prstDash val="solid"/>
            <a:round/>
            <a:headEnd len="med" w="med" type="none"/>
            <a:tailEnd len="med" w="med" type="none"/>
          </a:ln>
        </p:spPr>
      </p:sp>
      <p:grpSp>
        <p:nvGrpSpPr>
          <p:cNvPr id="254" name="Shape 254"/>
          <p:cNvGrpSpPr/>
          <p:nvPr/>
        </p:nvGrpSpPr>
        <p:grpSpPr>
          <a:xfrm>
            <a:off x="6375814" y="4066496"/>
            <a:ext cx="1099229" cy="1072504"/>
            <a:chOff x="87765" y="1217024"/>
            <a:chExt cx="1099229" cy="1072504"/>
          </a:xfrm>
        </p:grpSpPr>
        <p:sp>
          <p:nvSpPr>
            <p:cNvPr id="255" name="Shape 255"/>
            <p:cNvSpPr/>
            <p:nvPr/>
          </p:nvSpPr>
          <p:spPr>
            <a:xfrm>
              <a:off x="87765" y="1217024"/>
              <a:ext cx="1099229" cy="1072504"/>
            </a:xfrm>
            <a:prstGeom prst="roundRect">
              <a:avLst>
                <a:gd fmla="val 16667" name="adj"/>
              </a:avLst>
            </a:prstGeom>
            <a:solidFill>
              <a:srgbClr val="92D050"/>
            </a:solidFill>
            <a:ln cap="flat" cmpd="sng" w="38100">
              <a:solidFill>
                <a:schemeClr val="lt1"/>
              </a:solidFill>
              <a:prstDash val="solid"/>
              <a:round/>
              <a:headEnd len="med" w="med" type="none"/>
              <a:tailEnd len="med" w="med"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Shape 256"/>
            <p:cNvSpPr/>
            <p:nvPr/>
          </p:nvSpPr>
          <p:spPr>
            <a:xfrm>
              <a:off x="140120" y="1269379"/>
              <a:ext cx="994519" cy="967794"/>
            </a:xfrm>
            <a:prstGeom prst="rect">
              <a:avLst/>
            </a:prstGeom>
            <a:solidFill>
              <a:srgbClr val="92D050"/>
            </a:solid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Analyze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nvSpPr>
        <p:spPr>
          <a:xfrm>
            <a:off x="7086600" y="5903912"/>
            <a:ext cx="1447800" cy="685800"/>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sp>
        <p:nvSpPr>
          <p:cNvPr id="262" name="Shape 262"/>
          <p:cNvSpPr txBox="1"/>
          <p:nvPr/>
        </p:nvSpPr>
        <p:spPr>
          <a:xfrm>
            <a:off x="6629400" y="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SzPts val="300"/>
              <a:buFont typeface="Arial"/>
              <a:buNone/>
            </a:pPr>
            <a:r>
              <a:rPr b="0" i="0" lang="en-US" sz="1200" u="none" cap="none" strike="noStrike">
                <a:solidFill>
                  <a:srgbClr val="80808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63" name="Shape 263"/>
          <p:cNvSpPr txBox="1"/>
          <p:nvPr>
            <p:ph type="title"/>
          </p:nvPr>
        </p:nvSpPr>
        <p:spPr>
          <a:xfrm>
            <a:off x="609600" y="762000"/>
            <a:ext cx="79248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Challenges</a:t>
            </a:r>
            <a:endParaRPr b="0" i="0" sz="3600" u="none" cap="none" strike="noStrike">
              <a:solidFill>
                <a:schemeClr val="dk1"/>
              </a:solidFill>
              <a:latin typeface="Arial"/>
              <a:ea typeface="Arial"/>
              <a:cs typeface="Arial"/>
              <a:sym typeface="Arial"/>
            </a:endParaRPr>
          </a:p>
        </p:txBody>
      </p:sp>
      <p:sp>
        <p:nvSpPr>
          <p:cNvPr id="264" name="Shape 264"/>
          <p:cNvSpPr txBox="1"/>
          <p:nvPr>
            <p:ph idx="1" type="body"/>
          </p:nvPr>
        </p:nvSpPr>
        <p:spPr>
          <a:xfrm>
            <a:off x="609599" y="1732755"/>
            <a:ext cx="7924800" cy="3886200"/>
          </a:xfrm>
          <a:prstGeom prst="rect">
            <a:avLst/>
          </a:prstGeom>
          <a:noFill/>
          <a:ln>
            <a:noFill/>
          </a:ln>
        </p:spPr>
        <p:txBody>
          <a:bodyPr anchorCtr="0" anchor="t" bIns="91425" lIns="91425" spcFirstLastPara="1" rIns="91425" wrap="square" tIns="91425">
            <a:noAutofit/>
          </a:bodyPr>
          <a:lstStyle/>
          <a:p>
            <a:pPr indent="-190500" lvl="0" marL="342900" marR="0" rtl="0" algn="l">
              <a:lnSpc>
                <a:spcPct val="100000"/>
              </a:lnSpc>
              <a:spcBef>
                <a:spcPts val="0"/>
              </a:spcBef>
              <a:spcAft>
                <a:spcPts val="0"/>
              </a:spcAft>
              <a:buClr>
                <a:srgbClr val="2675B4"/>
              </a:buClr>
              <a:buSzPts val="2400"/>
              <a:buFont typeface="Noto Sans Symbols"/>
              <a:buChar char="▪"/>
            </a:pPr>
            <a:r>
              <a:rPr b="0" i="0" lang="en-US" sz="2400" u="none" cap="none" strike="noStrike">
                <a:solidFill>
                  <a:schemeClr val="dk1"/>
                </a:solidFill>
                <a:latin typeface="Roboto"/>
                <a:ea typeface="Roboto"/>
                <a:cs typeface="Roboto"/>
                <a:sym typeface="Roboto"/>
              </a:rPr>
              <a:t>Tracing ID is from an app inside a container, how to let it propagate between containers and nodes?</a:t>
            </a:r>
            <a:endParaRPr b="0" i="0" sz="2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t/>
            </a:r>
            <a:endParaRPr>
              <a:latin typeface="Roboto"/>
              <a:ea typeface="Roboto"/>
              <a:cs typeface="Roboto"/>
              <a:sym typeface="Roboto"/>
            </a:endParaRPr>
          </a:p>
          <a:p>
            <a:pPr indent="-190500" lvl="0" marL="342900" marR="0" rtl="0" algn="l">
              <a:lnSpc>
                <a:spcPct val="100000"/>
              </a:lnSpc>
              <a:spcBef>
                <a:spcPts val="0"/>
              </a:spcBef>
              <a:spcAft>
                <a:spcPts val="0"/>
              </a:spcAft>
              <a:buClr>
                <a:srgbClr val="2675B4"/>
              </a:buClr>
              <a:buSzPts val="2400"/>
              <a:buFont typeface="Noto Sans Symbols"/>
              <a:buChar char="▪"/>
            </a:pPr>
            <a:r>
              <a:rPr b="0" i="0" lang="en-US" sz="2400" u="none" cap="none" strike="noStrike">
                <a:solidFill>
                  <a:schemeClr val="dk1"/>
                </a:solidFill>
                <a:latin typeface="Roboto"/>
                <a:ea typeface="Roboto"/>
                <a:cs typeface="Roboto"/>
                <a:sym typeface="Roboto"/>
              </a:rPr>
              <a:t>How to make tracing events visible and record them?</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nvSpPr>
        <p:spPr>
          <a:xfrm>
            <a:off x="7086600" y="5903912"/>
            <a:ext cx="1447800" cy="685799"/>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sp>
        <p:nvSpPr>
          <p:cNvPr id="270" name="Shape 270"/>
          <p:cNvSpPr txBox="1"/>
          <p:nvPr/>
        </p:nvSpPr>
        <p:spPr>
          <a:xfrm>
            <a:off x="6629400" y="0"/>
            <a:ext cx="1904999" cy="30479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SzPts val="300"/>
              <a:buFont typeface="Arial"/>
              <a:buNone/>
            </a:pPr>
            <a:r>
              <a:rPr b="0" i="0" lang="en-US" sz="1200" u="none" cap="none" strike="noStrike">
                <a:solidFill>
                  <a:srgbClr val="80808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71" name="Shape 271"/>
          <p:cNvSpPr txBox="1"/>
          <p:nvPr>
            <p:ph type="title"/>
          </p:nvPr>
        </p:nvSpPr>
        <p:spPr>
          <a:xfrm>
            <a:off x="609600" y="762000"/>
            <a:ext cx="7924799" cy="685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Example</a:t>
            </a:r>
            <a:endParaRPr b="0" i="0" sz="3600" u="none" cap="none" strike="noStrike">
              <a:solidFill>
                <a:schemeClr val="dk1"/>
              </a:solidFill>
              <a:latin typeface="Arial"/>
              <a:ea typeface="Arial"/>
              <a:cs typeface="Arial"/>
              <a:sym typeface="Arial"/>
            </a:endParaRPr>
          </a:p>
        </p:txBody>
      </p:sp>
      <p:sp>
        <p:nvSpPr>
          <p:cNvPr id="272" name="Shape 272"/>
          <p:cNvSpPr txBox="1"/>
          <p:nvPr>
            <p:ph idx="1" type="body"/>
          </p:nvPr>
        </p:nvSpPr>
        <p:spPr>
          <a:xfrm>
            <a:off x="609599" y="1732755"/>
            <a:ext cx="7924799" cy="3886200"/>
          </a:xfrm>
          <a:prstGeom prst="rect">
            <a:avLst/>
          </a:prstGeom>
          <a:noFill/>
          <a:ln>
            <a:noFill/>
          </a:ln>
        </p:spPr>
        <p:txBody>
          <a:bodyPr anchorCtr="0" anchor="t" bIns="91425" lIns="91425" spcFirstLastPara="1" rIns="91425" wrap="square" tIns="91425">
            <a:noAutofit/>
          </a:bodyPr>
          <a:lstStyle/>
          <a:p>
            <a:pPr indent="-190500" lvl="0" marL="342900" marR="0" rtl="0" algn="l">
              <a:lnSpc>
                <a:spcPct val="100000"/>
              </a:lnSpc>
              <a:spcBef>
                <a:spcPts val="0"/>
              </a:spcBef>
              <a:spcAft>
                <a:spcPts val="0"/>
              </a:spcAft>
              <a:buClr>
                <a:srgbClr val="2675B4"/>
              </a:buClr>
              <a:buSzPts val="2000"/>
              <a:buFont typeface="Noto Sans Symbols"/>
              <a:buChar char="▪"/>
            </a:pPr>
            <a:r>
              <a:rPr b="0" i="0" lang="en-US" sz="2000" u="none" cap="none" strike="noStrike">
                <a:solidFill>
                  <a:srgbClr val="000000"/>
                </a:solidFill>
                <a:latin typeface="Arial"/>
                <a:ea typeface="Arial"/>
                <a:cs typeface="Arial"/>
                <a:sym typeface="Arial"/>
              </a:rPr>
              <a:t>Jaeger</a:t>
            </a:r>
            <a:r>
              <a:rPr b="0" i="0" lang="en-US" sz="2000" u="none" cap="none" strike="noStrike">
                <a:solidFill>
                  <a:schemeClr val="dk1"/>
                </a:solidFill>
                <a:latin typeface="Arial"/>
                <a:ea typeface="Arial"/>
                <a:cs typeface="Arial"/>
                <a:sym typeface="Arial"/>
              </a:rPr>
              <a:t>: a distributed tracing system used for monitoring microservices-based distributed systems donated by Uber.</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000"/>
          </a:p>
          <a:p>
            <a:pPr indent="-190500" lvl="0" marL="342900" marR="0" rtl="0" algn="l">
              <a:lnSpc>
                <a:spcPct val="100000"/>
              </a:lnSpc>
              <a:spcBef>
                <a:spcPts val="0"/>
              </a:spcBef>
              <a:spcAft>
                <a:spcPts val="0"/>
              </a:spcAft>
              <a:buClr>
                <a:srgbClr val="2675B4"/>
              </a:buClr>
              <a:buSzPts val="2000"/>
              <a:buFont typeface="Arial"/>
              <a:buChar char="▪"/>
            </a:pPr>
            <a:r>
              <a:rPr b="0" i="0" lang="en-US" sz="2000" u="sng" cap="none" strike="noStrike">
                <a:solidFill>
                  <a:schemeClr val="hlink"/>
                </a:solidFill>
                <a:latin typeface="Arial"/>
                <a:ea typeface="Arial"/>
                <a:cs typeface="Arial"/>
                <a:sym typeface="Arial"/>
                <a:hlinkClick r:id="rId3"/>
              </a:rPr>
              <a:t>OpenTracing</a:t>
            </a:r>
            <a:r>
              <a:rPr b="0" i="0" lang="en-US" sz="2000" u="none" cap="none" strike="noStrike">
                <a:solidFill>
                  <a:schemeClr val="dk1"/>
                </a:solidFill>
                <a:highlight>
                  <a:srgbClr val="FFFFFF"/>
                </a:highlight>
                <a:latin typeface="Arial"/>
                <a:ea typeface="Arial"/>
                <a:cs typeface="Arial"/>
                <a:sym typeface="Arial"/>
              </a:rPr>
              <a:t>: A new, open standard for instrumenting applications and OSS packages for distributed tracing and monitoring.</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480"/>
              </a:spcBef>
              <a:spcAft>
                <a:spcPts val="0"/>
              </a:spcAft>
              <a:buNone/>
            </a:pPr>
            <a:r>
              <a:t/>
            </a:r>
            <a:endParaRPr sz="2000"/>
          </a:p>
          <a:p>
            <a:pPr indent="-190500" lvl="0" marL="342900" marR="0" rtl="0" algn="l">
              <a:lnSpc>
                <a:spcPct val="100000"/>
              </a:lnSpc>
              <a:spcBef>
                <a:spcPts val="480"/>
              </a:spcBef>
              <a:spcAft>
                <a:spcPts val="0"/>
              </a:spcAft>
              <a:buClr>
                <a:srgbClr val="2675B4"/>
              </a:buClr>
              <a:buSzPts val="2000"/>
              <a:buFont typeface="Noto Sans Symbols"/>
              <a:buChar char="▪"/>
            </a:pPr>
            <a:r>
              <a:rPr b="0" i="0" lang="en-US" sz="2000" u="none" cap="none" strike="noStrike">
                <a:solidFill>
                  <a:schemeClr val="dk1"/>
                </a:solidFill>
                <a:latin typeface="Arial"/>
                <a:ea typeface="Arial"/>
                <a:cs typeface="Arial"/>
                <a:sym typeface="Arial"/>
              </a:rPr>
              <a:t>HotRod: a sample application that can find out drivers nearby.</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48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609600" y="762000"/>
            <a:ext cx="79248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Example</a:t>
            </a:r>
            <a:endParaRPr b="0" i="0" sz="3600" u="none" cap="none" strike="noStrike">
              <a:solidFill>
                <a:schemeClr val="dk1"/>
              </a:solidFill>
              <a:latin typeface="Arial"/>
              <a:ea typeface="Arial"/>
              <a:cs typeface="Arial"/>
              <a:sym typeface="Arial"/>
            </a:endParaRPr>
          </a:p>
        </p:txBody>
      </p:sp>
      <p:sp>
        <p:nvSpPr>
          <p:cNvPr id="279" name="Shape 279"/>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pic>
        <p:nvPicPr>
          <p:cNvPr id="280" name="Shape 280"/>
          <p:cNvPicPr preferRelativeResize="0"/>
          <p:nvPr/>
        </p:nvPicPr>
        <p:blipFill rotWithShape="1">
          <a:blip r:embed="rId3">
            <a:alphaModFix/>
          </a:blip>
          <a:srcRect b="0" l="0" r="0" t="0"/>
          <a:stretch/>
        </p:blipFill>
        <p:spPr>
          <a:xfrm>
            <a:off x="819675" y="1796439"/>
            <a:ext cx="7504648" cy="3758821"/>
          </a:xfrm>
          <a:prstGeom prst="rect">
            <a:avLst/>
          </a:prstGeom>
          <a:noFill/>
          <a:ln>
            <a:noFill/>
          </a:ln>
        </p:spPr>
      </p:pic>
      <p:sp>
        <p:nvSpPr>
          <p:cNvPr id="281" name="Shape 281"/>
          <p:cNvSpPr/>
          <p:nvPr/>
        </p:nvSpPr>
        <p:spPr>
          <a:xfrm>
            <a:off x="4718000" y="3602050"/>
            <a:ext cx="896700" cy="2052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Shape 282"/>
          <p:cNvSpPr/>
          <p:nvPr/>
        </p:nvSpPr>
        <p:spPr>
          <a:xfrm>
            <a:off x="807575" y="2832925"/>
            <a:ext cx="1781700" cy="4743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Shape 283"/>
          <p:cNvSpPr txBox="1"/>
          <p:nvPr/>
        </p:nvSpPr>
        <p:spPr>
          <a:xfrm>
            <a:off x="1217775" y="2358650"/>
            <a:ext cx="987000" cy="37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Arial"/>
                <a:ea typeface="Arial"/>
                <a:cs typeface="Arial"/>
                <a:sym typeface="Arial"/>
              </a:rPr>
              <a:t>Client</a:t>
            </a:r>
            <a:endParaRPr b="0" i="0" sz="1400" u="none" cap="none" strike="noStrike">
              <a:solidFill>
                <a:srgbClr val="FF0000"/>
              </a:solidFill>
              <a:latin typeface="Arial"/>
              <a:ea typeface="Arial"/>
              <a:cs typeface="Arial"/>
              <a:sym typeface="Arial"/>
            </a:endParaRPr>
          </a:p>
        </p:txBody>
      </p:sp>
      <p:sp>
        <p:nvSpPr>
          <p:cNvPr id="284" name="Shape 284"/>
          <p:cNvSpPr txBox="1"/>
          <p:nvPr/>
        </p:nvSpPr>
        <p:spPr>
          <a:xfrm>
            <a:off x="5653050" y="3320050"/>
            <a:ext cx="1307400" cy="37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Arial"/>
                <a:ea typeface="Arial"/>
                <a:cs typeface="Arial"/>
                <a:sym typeface="Arial"/>
              </a:rPr>
              <a:t>Tracing ID</a:t>
            </a:r>
            <a:endParaRPr b="0" i="0" sz="1400" u="none" cap="none" strike="noStrike">
              <a:solidFill>
                <a:srgbClr val="FF0000"/>
              </a:solidFill>
              <a:latin typeface="Arial"/>
              <a:ea typeface="Arial"/>
              <a:cs typeface="Arial"/>
              <a:sym typeface="Arial"/>
            </a:endParaRPr>
          </a:p>
        </p:txBody>
      </p:sp>
      <p:sp>
        <p:nvSpPr>
          <p:cNvPr id="285" name="Shape 285"/>
          <p:cNvSpPr/>
          <p:nvPr/>
        </p:nvSpPr>
        <p:spPr>
          <a:xfrm>
            <a:off x="885200" y="1897175"/>
            <a:ext cx="1152900" cy="1923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Shape 286"/>
          <p:cNvSpPr txBox="1"/>
          <p:nvPr/>
        </p:nvSpPr>
        <p:spPr>
          <a:xfrm>
            <a:off x="2384275" y="1833075"/>
            <a:ext cx="4179000" cy="20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Arial"/>
                <a:ea typeface="Arial"/>
                <a:cs typeface="Arial"/>
                <a:sym typeface="Arial"/>
              </a:rPr>
              <a:t>A random ID </a:t>
            </a:r>
            <a:endParaRPr b="0" i="0" sz="1400" u="none" cap="none" strike="noStrike">
              <a:solidFill>
                <a:srgbClr val="FF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609600" y="762000"/>
            <a:ext cx="79248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3600" u="none" cap="none" strike="noStrike">
                <a:solidFill>
                  <a:schemeClr val="dk1"/>
                </a:solidFill>
                <a:latin typeface="Arial"/>
                <a:ea typeface="Arial"/>
                <a:cs typeface="Arial"/>
                <a:sym typeface="Arial"/>
              </a:rPr>
              <a:t>Example</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600"/>
              <a:buFont typeface="Arial"/>
              <a:buNone/>
            </a:pPr>
            <a:r>
              <a:t/>
            </a:r>
            <a:endParaRPr b="0" i="0" sz="3600" u="none" cap="none" strike="noStrike">
              <a:solidFill>
                <a:schemeClr val="dk1"/>
              </a:solidFill>
              <a:latin typeface="Arial"/>
              <a:ea typeface="Arial"/>
              <a:cs typeface="Arial"/>
              <a:sym typeface="Arial"/>
            </a:endParaRPr>
          </a:p>
        </p:txBody>
      </p:sp>
      <p:sp>
        <p:nvSpPr>
          <p:cNvPr id="293" name="Shape 293"/>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pic>
        <p:nvPicPr>
          <p:cNvPr id="294" name="Shape 294"/>
          <p:cNvPicPr preferRelativeResize="0"/>
          <p:nvPr/>
        </p:nvPicPr>
        <p:blipFill rotWithShape="1">
          <a:blip r:embed="rId3">
            <a:alphaModFix/>
          </a:blip>
          <a:srcRect b="0" l="0" r="0" t="0"/>
          <a:stretch/>
        </p:blipFill>
        <p:spPr>
          <a:xfrm>
            <a:off x="1449950" y="1447800"/>
            <a:ext cx="6180828" cy="4667426"/>
          </a:xfrm>
          <a:prstGeom prst="rect">
            <a:avLst/>
          </a:prstGeom>
          <a:noFill/>
          <a:ln>
            <a:noFill/>
          </a:ln>
        </p:spPr>
      </p:pic>
      <p:sp>
        <p:nvSpPr>
          <p:cNvPr id="295" name="Shape 295"/>
          <p:cNvSpPr/>
          <p:nvPr/>
        </p:nvSpPr>
        <p:spPr>
          <a:xfrm>
            <a:off x="5281300" y="2435550"/>
            <a:ext cx="1551000" cy="4872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Shape 296"/>
          <p:cNvSpPr txBox="1"/>
          <p:nvPr/>
        </p:nvSpPr>
        <p:spPr>
          <a:xfrm>
            <a:off x="3816463" y="2384250"/>
            <a:ext cx="14478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Arial"/>
                <a:ea typeface="Arial"/>
                <a:cs typeface="Arial"/>
                <a:sym typeface="Arial"/>
              </a:rPr>
              <a:t>Micro-service</a:t>
            </a:r>
            <a:endParaRPr b="0" i="0" sz="1400" u="none" cap="none" strike="noStrike">
              <a:solidFill>
                <a:srgbClr val="FF0000"/>
              </a:solidFill>
              <a:latin typeface="Arial"/>
              <a:ea typeface="Arial"/>
              <a:cs typeface="Arial"/>
              <a:sym typeface="Arial"/>
            </a:endParaRPr>
          </a:p>
        </p:txBody>
      </p:sp>
      <p:sp>
        <p:nvSpPr>
          <p:cNvPr id="297" name="Shape 297"/>
          <p:cNvSpPr/>
          <p:nvPr/>
        </p:nvSpPr>
        <p:spPr>
          <a:xfrm>
            <a:off x="5165925" y="3025200"/>
            <a:ext cx="397500" cy="3078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Shape 298"/>
          <p:cNvSpPr txBox="1"/>
          <p:nvPr/>
        </p:nvSpPr>
        <p:spPr>
          <a:xfrm>
            <a:off x="3610650" y="3006000"/>
            <a:ext cx="1922700" cy="84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Arial"/>
                <a:ea typeface="Arial"/>
                <a:cs typeface="Arial"/>
                <a:sym typeface="Arial"/>
              </a:rPr>
              <a:t>Number of RPCs</a:t>
            </a:r>
            <a:endParaRPr b="0" i="0" sz="1400" u="none" cap="none" strike="noStrike">
              <a:solidFill>
                <a:srgbClr val="FF0000"/>
              </a:solidFill>
              <a:latin typeface="Arial"/>
              <a:ea typeface="Arial"/>
              <a:cs typeface="Arial"/>
              <a:sym typeface="Arial"/>
            </a:endParaRPr>
          </a:p>
        </p:txBody>
      </p:sp>
      <p:sp>
        <p:nvSpPr>
          <p:cNvPr id="299" name="Shape 299"/>
          <p:cNvSpPr/>
          <p:nvPr/>
        </p:nvSpPr>
        <p:spPr>
          <a:xfrm>
            <a:off x="5024925" y="5563300"/>
            <a:ext cx="2179200" cy="4872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Shape 300"/>
          <p:cNvSpPr txBox="1"/>
          <p:nvPr/>
        </p:nvSpPr>
        <p:spPr>
          <a:xfrm>
            <a:off x="3332850" y="5563300"/>
            <a:ext cx="1640700" cy="48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Arial"/>
                <a:ea typeface="Arial"/>
                <a:cs typeface="Arial"/>
                <a:sym typeface="Arial"/>
              </a:rPr>
              <a:t>Storage backend</a:t>
            </a:r>
            <a:endParaRPr b="0" i="0" sz="1400" u="none" cap="none" strike="noStrike">
              <a:solidFill>
                <a:srgbClr val="FF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609600" y="762000"/>
            <a:ext cx="79248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3600" u="none" cap="none" strike="noStrike">
                <a:solidFill>
                  <a:schemeClr val="dk1"/>
                </a:solidFill>
                <a:latin typeface="Arial"/>
                <a:ea typeface="Arial"/>
                <a:cs typeface="Arial"/>
                <a:sym typeface="Arial"/>
              </a:rPr>
              <a:t>Example</a:t>
            </a:r>
            <a:endParaRPr b="0" i="0" sz="3600" u="none" cap="none" strike="noStrike">
              <a:solidFill>
                <a:schemeClr val="dk1"/>
              </a:solidFill>
              <a:latin typeface="Arial"/>
              <a:ea typeface="Arial"/>
              <a:cs typeface="Arial"/>
              <a:sym typeface="Arial"/>
            </a:endParaRPr>
          </a:p>
        </p:txBody>
      </p:sp>
      <p:sp>
        <p:nvSpPr>
          <p:cNvPr id="307" name="Shape 307"/>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pic>
        <p:nvPicPr>
          <p:cNvPr id="308" name="Shape 308"/>
          <p:cNvPicPr preferRelativeResize="0"/>
          <p:nvPr/>
        </p:nvPicPr>
        <p:blipFill rotWithShape="1">
          <a:blip r:embed="rId3">
            <a:alphaModFix/>
          </a:blip>
          <a:srcRect b="0" l="0" r="0" t="0"/>
          <a:stretch/>
        </p:blipFill>
        <p:spPr>
          <a:xfrm>
            <a:off x="0" y="1672349"/>
            <a:ext cx="9144003" cy="3883603"/>
          </a:xfrm>
          <a:prstGeom prst="rect">
            <a:avLst/>
          </a:prstGeom>
          <a:noFill/>
          <a:ln>
            <a:noFill/>
          </a:ln>
        </p:spPr>
      </p:pic>
      <p:sp>
        <p:nvSpPr>
          <p:cNvPr id="309" name="Shape 309"/>
          <p:cNvSpPr/>
          <p:nvPr/>
        </p:nvSpPr>
        <p:spPr>
          <a:xfrm>
            <a:off x="101400" y="2408550"/>
            <a:ext cx="1990200" cy="4056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Shape 310"/>
          <p:cNvSpPr/>
          <p:nvPr/>
        </p:nvSpPr>
        <p:spPr>
          <a:xfrm>
            <a:off x="101400" y="3701850"/>
            <a:ext cx="1990200" cy="4056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Shape 311"/>
          <p:cNvSpPr/>
          <p:nvPr/>
        </p:nvSpPr>
        <p:spPr>
          <a:xfrm>
            <a:off x="2295000" y="3993675"/>
            <a:ext cx="1381200" cy="4056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Shape 312"/>
          <p:cNvSpPr txBox="1"/>
          <p:nvPr/>
        </p:nvSpPr>
        <p:spPr>
          <a:xfrm>
            <a:off x="2218800" y="3670200"/>
            <a:ext cx="41199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Arial"/>
                <a:ea typeface="Arial"/>
                <a:cs typeface="Arial"/>
                <a:sym typeface="Arial"/>
              </a:rPr>
              <a:t>Click here to see entire record and analysis</a:t>
            </a:r>
            <a:endParaRPr b="0" i="0" sz="1400" u="none" cap="none" strike="noStrike">
              <a:solidFill>
                <a:srgbClr val="FF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609600" y="762000"/>
            <a:ext cx="79248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3600" u="none" cap="none" strike="noStrike">
                <a:solidFill>
                  <a:schemeClr val="dk1"/>
                </a:solidFill>
                <a:latin typeface="Arial"/>
                <a:ea typeface="Arial"/>
                <a:cs typeface="Arial"/>
                <a:sym typeface="Arial"/>
              </a:rPr>
              <a:t>Example</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600"/>
              <a:buFont typeface="Arial"/>
              <a:buNone/>
            </a:pPr>
            <a:r>
              <a:t/>
            </a:r>
            <a:endParaRPr b="0" i="0" sz="3600" u="none" cap="none" strike="noStrike">
              <a:solidFill>
                <a:schemeClr val="dk1"/>
              </a:solidFill>
              <a:latin typeface="Arial"/>
              <a:ea typeface="Arial"/>
              <a:cs typeface="Arial"/>
              <a:sym typeface="Arial"/>
            </a:endParaRPr>
          </a:p>
        </p:txBody>
      </p:sp>
      <p:sp>
        <p:nvSpPr>
          <p:cNvPr id="319" name="Shape 319"/>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pic>
        <p:nvPicPr>
          <p:cNvPr id="320" name="Shape 320"/>
          <p:cNvPicPr preferRelativeResize="0"/>
          <p:nvPr/>
        </p:nvPicPr>
        <p:blipFill rotWithShape="1">
          <a:blip r:embed="rId3">
            <a:alphaModFix/>
          </a:blip>
          <a:srcRect b="0" l="0" r="0" t="0"/>
          <a:stretch/>
        </p:blipFill>
        <p:spPr>
          <a:xfrm>
            <a:off x="0" y="2020042"/>
            <a:ext cx="9143998" cy="3503715"/>
          </a:xfrm>
          <a:prstGeom prst="rect">
            <a:avLst/>
          </a:prstGeom>
          <a:noFill/>
          <a:ln>
            <a:noFill/>
          </a:ln>
        </p:spPr>
      </p:pic>
      <p:sp>
        <p:nvSpPr>
          <p:cNvPr id="321" name="Shape 321"/>
          <p:cNvSpPr/>
          <p:nvPr/>
        </p:nvSpPr>
        <p:spPr>
          <a:xfrm>
            <a:off x="532425" y="2915600"/>
            <a:ext cx="861900" cy="1269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Shape 322"/>
          <p:cNvSpPr/>
          <p:nvPr/>
        </p:nvSpPr>
        <p:spPr>
          <a:xfrm>
            <a:off x="532425" y="5396850"/>
            <a:ext cx="861900" cy="1269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Shape 323"/>
          <p:cNvSpPr txBox="1"/>
          <p:nvPr/>
        </p:nvSpPr>
        <p:spPr>
          <a:xfrm>
            <a:off x="456375" y="3131100"/>
            <a:ext cx="1850700" cy="39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Arial"/>
                <a:ea typeface="Arial"/>
                <a:cs typeface="Arial"/>
                <a:sym typeface="Arial"/>
              </a:rPr>
              <a:t>The 2 errors</a:t>
            </a:r>
            <a:endParaRPr b="0" i="0" sz="1400" u="none" cap="none" strike="noStrike">
              <a:solidFill>
                <a:srgbClr val="FF0000"/>
              </a:solidFill>
              <a:latin typeface="Arial"/>
              <a:ea typeface="Arial"/>
              <a:cs typeface="Arial"/>
              <a:sym typeface="Arial"/>
            </a:endParaRPr>
          </a:p>
        </p:txBody>
      </p:sp>
      <p:sp>
        <p:nvSpPr>
          <p:cNvPr id="324" name="Shape 324"/>
          <p:cNvSpPr/>
          <p:nvPr/>
        </p:nvSpPr>
        <p:spPr>
          <a:xfrm>
            <a:off x="2383175" y="4018450"/>
            <a:ext cx="3853800" cy="6213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Shape 325"/>
          <p:cNvSpPr txBox="1"/>
          <p:nvPr/>
        </p:nvSpPr>
        <p:spPr>
          <a:xfrm>
            <a:off x="2839550" y="4639750"/>
            <a:ext cx="2497200" cy="51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Arial"/>
                <a:ea typeface="Arial"/>
                <a:cs typeface="Arial"/>
                <a:sym typeface="Arial"/>
              </a:rPr>
              <a:t>What causes the error?</a:t>
            </a:r>
            <a:endParaRPr b="0" i="0" sz="1400" u="none" cap="none" strike="noStrike">
              <a:solidFill>
                <a:srgbClr val="FF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609600" y="762000"/>
            <a:ext cx="7924799" cy="685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Container</a:t>
            </a:r>
            <a:br>
              <a:rPr b="1" i="0" lang="en-US" sz="3600" u="none" cap="none" strike="noStrike">
                <a:solidFill>
                  <a:schemeClr val="dk1"/>
                </a:solidFill>
                <a:latin typeface="Arial"/>
                <a:ea typeface="Arial"/>
                <a:cs typeface="Arial"/>
                <a:sym typeface="Arial"/>
              </a:rPr>
            </a:br>
            <a:br>
              <a:rPr b="0" i="0" lang="en-US" sz="3600" u="none" cap="none" strike="noStrike">
                <a:solidFill>
                  <a:schemeClr val="dk1"/>
                </a:solidFill>
                <a:latin typeface="Arial"/>
                <a:ea typeface="Arial"/>
                <a:cs typeface="Arial"/>
                <a:sym typeface="Arial"/>
              </a:rPr>
            </a:br>
            <a:endParaRPr b="0" i="0" sz="3600" u="none" cap="none" strike="noStrike">
              <a:solidFill>
                <a:schemeClr val="dk1"/>
              </a:solidFill>
              <a:latin typeface="Radley"/>
              <a:ea typeface="Radley"/>
              <a:cs typeface="Radley"/>
              <a:sym typeface="Radley"/>
            </a:endParaRPr>
          </a:p>
        </p:txBody>
      </p:sp>
      <p:sp>
        <p:nvSpPr>
          <p:cNvPr id="104" name="Shape 104"/>
          <p:cNvSpPr txBox="1"/>
          <p:nvPr/>
        </p:nvSpPr>
        <p:spPr>
          <a:xfrm>
            <a:off x="7086600" y="5903912"/>
            <a:ext cx="1447800" cy="685799"/>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sp>
        <p:nvSpPr>
          <p:cNvPr id="105" name="Shape 105"/>
          <p:cNvSpPr txBox="1"/>
          <p:nvPr/>
        </p:nvSpPr>
        <p:spPr>
          <a:xfrm>
            <a:off x="6629400" y="0"/>
            <a:ext cx="1904999" cy="30479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SzPts val="300"/>
              <a:buFont typeface="Arial"/>
              <a:buNone/>
            </a:pPr>
            <a:r>
              <a:rPr b="0" i="0" lang="en-US" sz="1200" u="none" cap="none" strike="noStrike">
                <a:solidFill>
                  <a:srgbClr val="80808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6" name="Shape 106"/>
          <p:cNvSpPr txBox="1"/>
          <p:nvPr>
            <p:ph idx="1" type="body"/>
          </p:nvPr>
        </p:nvSpPr>
        <p:spPr>
          <a:xfrm>
            <a:off x="609599" y="1580356"/>
            <a:ext cx="7924799" cy="3886200"/>
          </a:xfrm>
          <a:prstGeom prst="rect">
            <a:avLst/>
          </a:prstGeom>
          <a:noFill/>
          <a:ln>
            <a:noFill/>
          </a:ln>
        </p:spPr>
        <p:txBody>
          <a:bodyPr anchorCtr="0" anchor="t" bIns="91425" lIns="91425" spcFirstLastPara="1" rIns="91425" wrap="square" tIns="91425">
            <a:noAutofit/>
          </a:bodyPr>
          <a:lstStyle/>
          <a:p>
            <a:pPr indent="-190500" lvl="0" marL="342900" marR="0" rtl="0" algn="l">
              <a:lnSpc>
                <a:spcPct val="100000"/>
              </a:lnSpc>
              <a:spcBef>
                <a:spcPts val="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Containers provide an isolated environment with a unique namespace</a:t>
            </a:r>
            <a:endParaRPr/>
          </a:p>
          <a:p>
            <a:pPr indent="-190500" lvl="1" marL="800100" marR="0" rtl="0" algn="l">
              <a:lnSpc>
                <a:spcPct val="100000"/>
              </a:lnSpc>
              <a:spcBef>
                <a:spcPts val="0"/>
              </a:spcBef>
              <a:spcAft>
                <a:spcPts val="0"/>
              </a:spcAft>
              <a:buClr>
                <a:srgbClr val="2675B4"/>
              </a:buClr>
              <a:buSzPts val="2400"/>
              <a:buFont typeface="Noto Sans Symbols"/>
              <a:buChar char="▪"/>
            </a:pPr>
            <a:r>
              <a:rPr b="0" i="0" lang="en-US" sz="1800" u="none" cap="none" strike="noStrike">
                <a:solidFill>
                  <a:schemeClr val="dk1"/>
                </a:solidFill>
                <a:latin typeface="Arial"/>
                <a:ea typeface="Arial"/>
                <a:cs typeface="Arial"/>
                <a:sym typeface="Arial"/>
              </a:rPr>
              <a:t>The environment satisfies a description of a set of resources required by an app</a:t>
            </a:r>
            <a:endParaRPr b="0" i="0" sz="1800" u="none" cap="none" strike="noStrike">
              <a:solidFill>
                <a:schemeClr val="dk1"/>
              </a:solidFill>
              <a:latin typeface="Arial"/>
              <a:ea typeface="Arial"/>
              <a:cs typeface="Arial"/>
              <a:sym typeface="Arial"/>
            </a:endParaRPr>
          </a:p>
          <a:p>
            <a:pPr indent="-190500" lvl="0" marL="342900" marR="0" rtl="0" algn="l">
              <a:lnSpc>
                <a:spcPct val="100000"/>
              </a:lnSpc>
              <a:spcBef>
                <a:spcPts val="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Each App runs in a different container</a:t>
            </a:r>
            <a:endParaRPr/>
          </a:p>
          <a:p>
            <a:pPr indent="-190500" lvl="1" marL="800100" marR="0" rtl="0" algn="l">
              <a:lnSpc>
                <a:spcPct val="100000"/>
              </a:lnSpc>
              <a:spcBef>
                <a:spcPts val="0"/>
              </a:spcBef>
              <a:spcAft>
                <a:spcPts val="0"/>
              </a:spcAft>
              <a:buClr>
                <a:srgbClr val="2675B4"/>
              </a:buClr>
              <a:buSzPts val="2400"/>
              <a:buFont typeface="Noto Sans Symbols"/>
              <a:buChar char="▪"/>
            </a:pPr>
            <a:r>
              <a:rPr b="0" i="0" lang="en-US" sz="1800" u="none" cap="none" strike="noStrike">
                <a:solidFill>
                  <a:schemeClr val="dk1"/>
                </a:solidFill>
                <a:latin typeface="Arial"/>
                <a:ea typeface="Arial"/>
                <a:cs typeface="Arial"/>
                <a:sym typeface="Arial"/>
              </a:rPr>
              <a:t>An app can only use the resources defined in this namespace</a:t>
            </a:r>
            <a:endParaRPr/>
          </a:p>
          <a:p>
            <a:pPr indent="-190500" lvl="1" marL="800100" marR="0" rtl="0" algn="l">
              <a:lnSpc>
                <a:spcPct val="100000"/>
              </a:lnSpc>
              <a:spcBef>
                <a:spcPts val="0"/>
              </a:spcBef>
              <a:spcAft>
                <a:spcPts val="0"/>
              </a:spcAft>
              <a:buClr>
                <a:srgbClr val="2675B4"/>
              </a:buClr>
              <a:buSzPts val="2400"/>
              <a:buFont typeface="Noto Sans Symbols"/>
              <a:buChar char="▪"/>
            </a:pPr>
            <a:r>
              <a:rPr b="0" i="0" lang="en-US" sz="1800" u="none" cap="none" strike="noStrike">
                <a:solidFill>
                  <a:schemeClr val="dk1"/>
                </a:solidFill>
                <a:latin typeface="Arial"/>
                <a:ea typeface="Arial"/>
                <a:cs typeface="Arial"/>
                <a:sym typeface="Arial"/>
              </a:rPr>
              <a:t>App do</a:t>
            </a:r>
            <a:r>
              <a:rPr lang="en-US"/>
              <a:t>esn</a:t>
            </a:r>
            <a:r>
              <a:rPr b="0" i="0" lang="en-US" sz="1800" u="none" cap="none" strike="noStrike">
                <a:solidFill>
                  <a:schemeClr val="dk1"/>
                </a:solidFill>
                <a:latin typeface="Arial"/>
                <a:ea typeface="Arial"/>
                <a:cs typeface="Arial"/>
                <a:sym typeface="Arial"/>
              </a:rPr>
              <a:t>’t know what is outside its container</a:t>
            </a:r>
            <a:endParaRPr/>
          </a:p>
          <a:p>
            <a:pPr indent="-38100" lvl="1" marL="800100" marR="0" rtl="0" algn="l">
              <a:lnSpc>
                <a:spcPct val="100000"/>
              </a:lnSpc>
              <a:spcBef>
                <a:spcPts val="0"/>
              </a:spcBef>
              <a:spcAft>
                <a:spcPts val="0"/>
              </a:spcAft>
              <a:buClr>
                <a:srgbClr val="2675B4"/>
              </a:buClr>
              <a:buSzPts val="2400"/>
              <a:buFont typeface="Noto Sans Symbols"/>
              <a:buNone/>
            </a:pPr>
            <a:r>
              <a:t/>
            </a:r>
            <a:endParaRPr b="0" i="0" sz="1800" u="none" cap="none" strike="noStrike">
              <a:solidFill>
                <a:schemeClr val="dk1"/>
              </a:solidFill>
              <a:latin typeface="Arial"/>
              <a:ea typeface="Arial"/>
              <a:cs typeface="Arial"/>
              <a:sym typeface="Arial"/>
            </a:endParaRPr>
          </a:p>
        </p:txBody>
      </p:sp>
      <p:sp>
        <p:nvSpPr>
          <p:cNvPr id="107" name="Shape 107"/>
          <p:cNvSpPr/>
          <p:nvPr/>
        </p:nvSpPr>
        <p:spPr>
          <a:xfrm>
            <a:off x="2532183" y="4056183"/>
            <a:ext cx="3856893" cy="2028092"/>
          </a:xfrm>
          <a:prstGeom prst="roundRect">
            <a:avLst>
              <a:gd fmla="val 16667" name="adj"/>
            </a:avLst>
          </a:prstGeom>
          <a:solidFill>
            <a:srgbClr val="D0D0EF"/>
          </a:solidFill>
          <a:ln cap="flat" cmpd="sng" w="25400">
            <a:solidFill>
              <a:schemeClr val="accent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8" name="Shape 108"/>
          <p:cNvSpPr/>
          <p:nvPr/>
        </p:nvSpPr>
        <p:spPr>
          <a:xfrm>
            <a:off x="2872153" y="4255476"/>
            <a:ext cx="3182032" cy="1453662"/>
          </a:xfrm>
          <a:prstGeom prst="roundRect">
            <a:avLst>
              <a:gd fmla="val 16667" name="adj"/>
            </a:avLst>
          </a:prstGeom>
          <a:solidFill>
            <a:schemeClr val="accent1"/>
          </a:solidFill>
          <a:ln cap="flat" cmpd="sng" w="25400">
            <a:solidFill>
              <a:srgbClr val="88A3A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9" name="Shape 109"/>
          <p:cNvSpPr/>
          <p:nvPr/>
        </p:nvSpPr>
        <p:spPr>
          <a:xfrm>
            <a:off x="3405553" y="4407875"/>
            <a:ext cx="2110152" cy="848099"/>
          </a:xfrm>
          <a:prstGeom prst="roundRect">
            <a:avLst>
              <a:gd fmla="val 16667" name="adj"/>
            </a:avLst>
          </a:prstGeom>
          <a:solidFill>
            <a:schemeClr val="accent3"/>
          </a:solidFill>
          <a:ln cap="flat" cmpd="sng" w="25400">
            <a:solidFill>
              <a:srgbClr val="88A3A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Application</a:t>
            </a:r>
            <a:endParaRPr b="0" i="0" sz="1400" u="none" cap="none" strike="noStrike">
              <a:solidFill>
                <a:schemeClr val="dk1"/>
              </a:solidFill>
              <a:latin typeface="Arial"/>
              <a:ea typeface="Arial"/>
              <a:cs typeface="Arial"/>
              <a:sym typeface="Arial"/>
            </a:endParaRPr>
          </a:p>
        </p:txBody>
      </p:sp>
      <p:sp>
        <p:nvSpPr>
          <p:cNvPr id="110" name="Shape 110"/>
          <p:cNvSpPr txBox="1"/>
          <p:nvPr/>
        </p:nvSpPr>
        <p:spPr>
          <a:xfrm>
            <a:off x="3007491" y="5384625"/>
            <a:ext cx="29010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Web server, readable file system</a:t>
            </a:r>
            <a:endParaRPr b="0" i="0" sz="1400" u="none" cap="none" strike="noStrike">
              <a:solidFill>
                <a:srgbClr val="000000"/>
              </a:solidFill>
              <a:latin typeface="Arial"/>
              <a:ea typeface="Arial"/>
              <a:cs typeface="Arial"/>
              <a:sym typeface="Arial"/>
            </a:endParaRPr>
          </a:p>
        </p:txBody>
      </p:sp>
      <p:sp>
        <p:nvSpPr>
          <p:cNvPr id="111" name="Shape 111"/>
          <p:cNvSpPr txBox="1"/>
          <p:nvPr/>
        </p:nvSpPr>
        <p:spPr>
          <a:xfrm>
            <a:off x="3856891" y="5770108"/>
            <a:ext cx="1207477"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Container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609600" y="762000"/>
            <a:ext cx="79248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3600" u="none" cap="none" strike="noStrike">
                <a:solidFill>
                  <a:schemeClr val="dk1"/>
                </a:solidFill>
                <a:latin typeface="Arial"/>
                <a:ea typeface="Arial"/>
                <a:cs typeface="Arial"/>
                <a:sym typeface="Arial"/>
              </a:rPr>
              <a:t>Example</a:t>
            </a:r>
            <a:endParaRPr b="0" i="0" sz="3600" u="none" cap="none" strike="noStrike">
              <a:solidFill>
                <a:schemeClr val="dk1"/>
              </a:solidFill>
              <a:latin typeface="Arial"/>
              <a:ea typeface="Arial"/>
              <a:cs typeface="Arial"/>
              <a:sym typeface="Arial"/>
            </a:endParaRPr>
          </a:p>
        </p:txBody>
      </p:sp>
      <p:sp>
        <p:nvSpPr>
          <p:cNvPr id="332" name="Shape 332"/>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pic>
        <p:nvPicPr>
          <p:cNvPr id="333" name="Shape 333"/>
          <p:cNvPicPr preferRelativeResize="0"/>
          <p:nvPr/>
        </p:nvPicPr>
        <p:blipFill rotWithShape="1">
          <a:blip r:embed="rId3">
            <a:alphaModFix/>
          </a:blip>
          <a:srcRect b="0" l="0" r="0" t="0"/>
          <a:stretch/>
        </p:blipFill>
        <p:spPr>
          <a:xfrm>
            <a:off x="900587" y="2660150"/>
            <a:ext cx="7342832" cy="3321301"/>
          </a:xfrm>
          <a:prstGeom prst="rect">
            <a:avLst/>
          </a:prstGeom>
          <a:noFill/>
          <a:ln>
            <a:noFill/>
          </a:ln>
        </p:spPr>
      </p:pic>
      <p:sp>
        <p:nvSpPr>
          <p:cNvPr id="334" name="Shape 334"/>
          <p:cNvSpPr txBox="1"/>
          <p:nvPr/>
        </p:nvSpPr>
        <p:spPr>
          <a:xfrm>
            <a:off x="586800" y="777750"/>
            <a:ext cx="8328600" cy="3321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highlight>
                  <a:srgbClr val="FFFFFF"/>
                </a:highlight>
                <a:latin typeface="Georgia"/>
                <a:ea typeface="Georgia"/>
                <a:cs typeface="Georgia"/>
                <a:sym typeface="Georgia"/>
              </a:rPr>
              <a:t>Let’s go to the HotROD UI and click on one of the buttons repeatedly (and quickly).we can see, the more requests are being processed concurrently, the longer it takes for the backend to respond.</a:t>
            </a:r>
            <a:endParaRPr b="0" i="0" sz="1400" u="none" cap="none" strike="noStrike">
              <a:solidFill>
                <a:srgbClr val="FF0000"/>
              </a:solidFill>
              <a:latin typeface="Arial"/>
              <a:ea typeface="Arial"/>
              <a:cs typeface="Arial"/>
              <a:sym typeface="Arial"/>
            </a:endParaRPr>
          </a:p>
        </p:txBody>
      </p:sp>
      <p:sp>
        <p:nvSpPr>
          <p:cNvPr id="335" name="Shape 335"/>
          <p:cNvSpPr txBox="1"/>
          <p:nvPr/>
        </p:nvSpPr>
        <p:spPr>
          <a:xfrm>
            <a:off x="609600" y="1447800"/>
            <a:ext cx="7022700" cy="143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Jaeger can detect latency and bottlenecks and find out how to deal with them.</a:t>
            </a:r>
            <a:endParaRPr b="0" i="0" sz="1800" u="none" cap="none" strike="noStrike">
              <a:solidFill>
                <a:srgbClr val="000000"/>
              </a:solidFill>
              <a:latin typeface="Arial"/>
              <a:ea typeface="Arial"/>
              <a:cs typeface="Arial"/>
              <a:sym typeface="Arial"/>
            </a:endParaRPr>
          </a:p>
        </p:txBody>
      </p:sp>
      <p:sp>
        <p:nvSpPr>
          <p:cNvPr id="336" name="Shape 336"/>
          <p:cNvSpPr/>
          <p:nvPr/>
        </p:nvSpPr>
        <p:spPr>
          <a:xfrm>
            <a:off x="5463450" y="4398750"/>
            <a:ext cx="1102800" cy="15828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Shape 337"/>
          <p:cNvSpPr txBox="1"/>
          <p:nvPr/>
        </p:nvSpPr>
        <p:spPr>
          <a:xfrm>
            <a:off x="6718650" y="5054600"/>
            <a:ext cx="2611200" cy="84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More information click </a:t>
            </a:r>
            <a:r>
              <a:rPr b="0" i="0" lang="en-US" sz="1400" u="sng" cap="none" strike="noStrike">
                <a:solidFill>
                  <a:schemeClr val="hlink"/>
                </a:solidFill>
                <a:latin typeface="Arial"/>
                <a:ea typeface="Arial"/>
                <a:cs typeface="Arial"/>
                <a:sym typeface="Arial"/>
                <a:hlinkClick r:id="rId4"/>
              </a:rPr>
              <a:t>here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sp>
        <p:nvSpPr>
          <p:cNvPr id="343" name="Shape 343"/>
          <p:cNvSpPr txBox="1"/>
          <p:nvPr>
            <p:ph type="title"/>
          </p:nvPr>
        </p:nvSpPr>
        <p:spPr>
          <a:xfrm>
            <a:off x="7645400" y="5067301"/>
            <a:ext cx="79248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0" i="0" lang="en-US" sz="3600" u="none" cap="none" strike="noStrike">
                <a:solidFill>
                  <a:schemeClr val="lt1"/>
                </a:solidFill>
                <a:latin typeface="Arial"/>
                <a:ea typeface="Arial"/>
                <a:cs typeface="Arial"/>
                <a:sym typeface="Arial"/>
              </a:rPr>
              <a:t>Trello</a:t>
            </a:r>
            <a:endParaRPr b="0" i="0" sz="3600" u="none" cap="none" strike="noStrike">
              <a:solidFill>
                <a:schemeClr val="lt1"/>
              </a:solidFill>
              <a:latin typeface="Arial"/>
              <a:ea typeface="Arial"/>
              <a:cs typeface="Arial"/>
              <a:sym typeface="Arial"/>
            </a:endParaRPr>
          </a:p>
        </p:txBody>
      </p:sp>
      <p:sp>
        <p:nvSpPr>
          <p:cNvPr id="344" name="Shape 344"/>
          <p:cNvSpPr txBox="1"/>
          <p:nvPr/>
        </p:nvSpPr>
        <p:spPr>
          <a:xfrm>
            <a:off x="609600" y="762000"/>
            <a:ext cx="79248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4000"/>
              <a:buFont typeface="Arial"/>
              <a:buNone/>
            </a:pPr>
            <a:r>
              <a:rPr b="1" i="0" lang="en-US" sz="4000" u="none" cap="none" strike="noStrike">
                <a:solidFill>
                  <a:schemeClr val="dk1"/>
                </a:solidFill>
                <a:latin typeface="Arial"/>
                <a:ea typeface="Arial"/>
                <a:cs typeface="Arial"/>
                <a:sym typeface="Arial"/>
              </a:rPr>
              <a:t>Acceptance Criteria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000"/>
              <a:buFont typeface="Arial"/>
              <a:buNone/>
            </a:pPr>
            <a:br>
              <a:rPr b="1" i="0" lang="en-US" sz="4000" u="none" cap="none" strike="noStrike">
                <a:solidFill>
                  <a:schemeClr val="dk1"/>
                </a:solidFill>
                <a:latin typeface="Arial"/>
                <a:ea typeface="Arial"/>
                <a:cs typeface="Arial"/>
                <a:sym typeface="Arial"/>
              </a:rPr>
            </a:br>
            <a:endParaRPr b="1" i="0" sz="4000" u="none" cap="none" strike="noStrike">
              <a:solidFill>
                <a:schemeClr val="dk1"/>
              </a:solidFill>
              <a:latin typeface="Arial"/>
              <a:ea typeface="Arial"/>
              <a:cs typeface="Arial"/>
              <a:sym typeface="Arial"/>
            </a:endParaRPr>
          </a:p>
        </p:txBody>
      </p:sp>
      <p:sp>
        <p:nvSpPr>
          <p:cNvPr id="345" name="Shape 345"/>
          <p:cNvSpPr txBox="1"/>
          <p:nvPr>
            <p:ph idx="1" type="body"/>
          </p:nvPr>
        </p:nvSpPr>
        <p:spPr>
          <a:xfrm>
            <a:off x="609600" y="1628500"/>
            <a:ext cx="7924800" cy="4094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2675B4"/>
              </a:buClr>
              <a:buSzPts val="2400"/>
              <a:buFont typeface="Noto Sans Symbols"/>
              <a:buNone/>
            </a:pPr>
            <a:r>
              <a:t/>
            </a:r>
            <a:endParaRPr sz="2400"/>
          </a:p>
          <a:p>
            <a:pPr indent="0" lvl="0" marL="0" marR="0" rtl="0" algn="l">
              <a:lnSpc>
                <a:spcPct val="100000"/>
              </a:lnSpc>
              <a:spcBef>
                <a:spcPts val="0"/>
              </a:spcBef>
              <a:spcAft>
                <a:spcPts val="0"/>
              </a:spcAft>
              <a:buClr>
                <a:srgbClr val="2675B4"/>
              </a:buClr>
              <a:buSzPts val="2400"/>
              <a:buFont typeface="Noto Sans Symbols"/>
              <a:buNone/>
            </a:pPr>
            <a:r>
              <a:rPr lang="en-US" sz="2400"/>
              <a:t>Propagating a request through the data plane of Kubernetes while making Kubernetes knowledgeable about the metadata being propagated along with the request. </a:t>
            </a:r>
            <a:endParaRPr sz="2400"/>
          </a:p>
          <a:p>
            <a:pPr indent="0" lvl="0" marL="0" marR="0" rtl="0" algn="l">
              <a:lnSpc>
                <a:spcPct val="100000"/>
              </a:lnSpc>
              <a:spcBef>
                <a:spcPts val="0"/>
              </a:spcBef>
              <a:spcAft>
                <a:spcPts val="0"/>
              </a:spcAft>
              <a:buClr>
                <a:srgbClr val="2675B4"/>
              </a:buClr>
              <a:buSzPts val="2400"/>
              <a:buFont typeface="Noto Sans Symbols"/>
              <a:buNone/>
            </a:pPr>
            <a:r>
              <a:t/>
            </a:r>
            <a:endParaRPr sz="2400"/>
          </a:p>
          <a:p>
            <a:pPr indent="0" lvl="0" marL="0" marR="0" rtl="0" algn="l">
              <a:lnSpc>
                <a:spcPct val="100000"/>
              </a:lnSpc>
              <a:spcBef>
                <a:spcPts val="0"/>
              </a:spcBef>
              <a:spcAft>
                <a:spcPts val="0"/>
              </a:spcAft>
              <a:buClr>
                <a:srgbClr val="2675B4"/>
              </a:buClr>
              <a:buSzPts val="2400"/>
              <a:buFont typeface="Noto Sans Symbols"/>
              <a:buNone/>
            </a:pPr>
            <a:r>
              <a:rPr lang="en-US" sz="2400"/>
              <a:t>Stretching the capabilities of the already existing tracing systems to the network namespace layer of Kubernetes which could prove to cause a substantial increase in latency and reduction in performance.</a:t>
            </a:r>
            <a:endParaRPr sz="2400"/>
          </a:p>
          <a:p>
            <a:pPr indent="0" lvl="0" marL="0" marR="0" rtl="0" algn="l">
              <a:lnSpc>
                <a:spcPct val="100000"/>
              </a:lnSpc>
              <a:spcBef>
                <a:spcPts val="0"/>
              </a:spcBef>
              <a:spcAft>
                <a:spcPts val="0"/>
              </a:spcAft>
              <a:buClr>
                <a:srgbClr val="2675B4"/>
              </a:buClr>
              <a:buSzPts val="2400"/>
              <a:buFont typeface="Noto Sans Symbols"/>
              <a:buNone/>
            </a:pPr>
            <a:r>
              <a:t/>
            </a:r>
            <a:endParaRPr sz="2400"/>
          </a:p>
          <a:p>
            <a:pPr indent="0" lvl="0" marL="0" marR="0" rtl="0" algn="l">
              <a:lnSpc>
                <a:spcPct val="100000"/>
              </a:lnSpc>
              <a:spcBef>
                <a:spcPts val="0"/>
              </a:spcBef>
              <a:spcAft>
                <a:spcPts val="0"/>
              </a:spcAft>
              <a:buClr>
                <a:srgbClr val="2675B4"/>
              </a:buClr>
              <a:buSzPts val="2400"/>
              <a:buFont typeface="Noto Sans Symbols"/>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nvSpPr>
        <p:spPr>
          <a:xfrm>
            <a:off x="7086600" y="5903912"/>
            <a:ext cx="1447800" cy="685799"/>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sp>
        <p:nvSpPr>
          <p:cNvPr id="351" name="Shape 351"/>
          <p:cNvSpPr txBox="1"/>
          <p:nvPr/>
        </p:nvSpPr>
        <p:spPr>
          <a:xfrm>
            <a:off x="6629400" y="0"/>
            <a:ext cx="1904999" cy="30479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SzPts val="300"/>
              <a:buFont typeface="Arial"/>
              <a:buNone/>
            </a:pPr>
            <a:r>
              <a:rPr b="0" i="0" lang="en-US" sz="1200" u="none" cap="none" strike="noStrike">
                <a:solidFill>
                  <a:srgbClr val="80808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52" name="Shape 352"/>
          <p:cNvSpPr txBox="1"/>
          <p:nvPr>
            <p:ph type="title"/>
          </p:nvPr>
        </p:nvSpPr>
        <p:spPr>
          <a:xfrm>
            <a:off x="609600" y="762000"/>
            <a:ext cx="7924799" cy="685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en-US" sz="3600" u="none" cap="none" strike="noStrike">
                <a:solidFill>
                  <a:schemeClr val="dk1"/>
                </a:solidFill>
                <a:latin typeface="Arial"/>
                <a:ea typeface="Arial"/>
                <a:cs typeface="Arial"/>
                <a:sym typeface="Arial"/>
              </a:rPr>
              <a:t>MVP(minimum value product)</a:t>
            </a:r>
            <a:endParaRPr b="0" i="0" sz="3600" u="none" cap="none" strike="noStrike">
              <a:solidFill>
                <a:schemeClr val="dk1"/>
              </a:solidFill>
              <a:latin typeface="Arial"/>
              <a:ea typeface="Arial"/>
              <a:cs typeface="Arial"/>
              <a:sym typeface="Arial"/>
            </a:endParaRPr>
          </a:p>
        </p:txBody>
      </p:sp>
      <p:sp>
        <p:nvSpPr>
          <p:cNvPr id="353" name="Shape 353"/>
          <p:cNvSpPr txBox="1"/>
          <p:nvPr>
            <p:ph idx="1" type="body"/>
          </p:nvPr>
        </p:nvSpPr>
        <p:spPr>
          <a:xfrm>
            <a:off x="609600" y="1828800"/>
            <a:ext cx="7924800" cy="3886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480"/>
              </a:spcBef>
              <a:spcAft>
                <a:spcPts val="0"/>
              </a:spcAft>
              <a:buClr>
                <a:srgbClr val="2675B4"/>
              </a:buClr>
              <a:buSzPts val="2400"/>
              <a:buFont typeface="Noto Sans Symbols"/>
              <a:buChar char="▪"/>
            </a:pPr>
            <a:r>
              <a:rPr lang="en-US"/>
              <a:t>Adding trace points to </a:t>
            </a:r>
            <a:r>
              <a:rPr lang="en-US"/>
              <a:t>Kubernetes o</a:t>
            </a:r>
            <a:r>
              <a:rPr lang="en-US"/>
              <a:t>n TWO data paths of a distributed application in parallel and then have them show up in Jaeger.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idx="12" type="sldNum"/>
          </p:nvPr>
        </p:nvSpPr>
        <p:spPr>
          <a:xfrm>
            <a:off x="7086600" y="5903912"/>
            <a:ext cx="1447800" cy="685799"/>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sp>
        <p:nvSpPr>
          <p:cNvPr id="359" name="Shape 359"/>
          <p:cNvSpPr txBox="1"/>
          <p:nvPr/>
        </p:nvSpPr>
        <p:spPr>
          <a:xfrm>
            <a:off x="7086600" y="5903912"/>
            <a:ext cx="1447800" cy="685799"/>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sp>
        <p:nvSpPr>
          <p:cNvPr id="360" name="Shape 360"/>
          <p:cNvSpPr txBox="1"/>
          <p:nvPr/>
        </p:nvSpPr>
        <p:spPr>
          <a:xfrm>
            <a:off x="609600" y="762000"/>
            <a:ext cx="7924799" cy="685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4000"/>
              <a:buFont typeface="Arial"/>
              <a:buNone/>
            </a:pPr>
            <a:r>
              <a:rPr b="1" i="0" lang="en-US" sz="4000" u="none" cap="none" strike="noStrike">
                <a:solidFill>
                  <a:schemeClr val="dk1"/>
                </a:solidFill>
                <a:latin typeface="Arial"/>
                <a:ea typeface="Arial"/>
                <a:cs typeface="Arial"/>
                <a:sym typeface="Arial"/>
              </a:rPr>
              <a:t>Release Planning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000"/>
              <a:buFont typeface="Arial"/>
              <a:buNone/>
            </a:pPr>
            <a:br>
              <a:rPr b="1" i="0" lang="en-US" sz="4000" u="none" cap="none" strike="noStrike">
                <a:solidFill>
                  <a:schemeClr val="dk1"/>
                </a:solidFill>
                <a:latin typeface="Arial"/>
                <a:ea typeface="Arial"/>
                <a:cs typeface="Arial"/>
                <a:sym typeface="Arial"/>
              </a:rPr>
            </a:br>
            <a:br>
              <a:rPr b="1" i="0" lang="en-US" sz="4000" u="none" cap="none" strike="noStrike">
                <a:solidFill>
                  <a:schemeClr val="dk1"/>
                </a:solidFill>
                <a:latin typeface="Arial"/>
                <a:ea typeface="Arial"/>
                <a:cs typeface="Arial"/>
                <a:sym typeface="Arial"/>
              </a:rPr>
            </a:br>
            <a:endParaRPr b="1" i="0" sz="4000" u="none" cap="none" strike="noStrike">
              <a:solidFill>
                <a:schemeClr val="dk1"/>
              </a:solidFill>
              <a:latin typeface="Arial"/>
              <a:ea typeface="Arial"/>
              <a:cs typeface="Arial"/>
              <a:sym typeface="Arial"/>
            </a:endParaRPr>
          </a:p>
        </p:txBody>
      </p:sp>
      <p:sp>
        <p:nvSpPr>
          <p:cNvPr id="361" name="Shape 361"/>
          <p:cNvSpPr txBox="1"/>
          <p:nvPr>
            <p:ph idx="1" type="body"/>
          </p:nvPr>
        </p:nvSpPr>
        <p:spPr>
          <a:xfrm>
            <a:off x="609600" y="1728426"/>
            <a:ext cx="7924800" cy="2765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2675B4"/>
              </a:buClr>
              <a:buSzPts val="2400"/>
              <a:buFont typeface="Noto Sans Symbols"/>
              <a:buNone/>
            </a:pPr>
            <a:r>
              <a:rPr b="0" i="0" lang="en-US" sz="2400" u="none" cap="none" strike="noStrike">
                <a:solidFill>
                  <a:schemeClr val="dk1"/>
                </a:solidFill>
                <a:latin typeface="Arial"/>
                <a:ea typeface="Arial"/>
                <a:cs typeface="Arial"/>
                <a:sym typeface="Arial"/>
              </a:rPr>
              <a:t>Short Term Goals:</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0"/>
              </a:spcBef>
              <a:spcAft>
                <a:spcPts val="0"/>
              </a:spcAft>
              <a:buClr>
                <a:srgbClr val="2675B4"/>
              </a:buClr>
              <a:buSzPts val="2000"/>
              <a:buFont typeface="Noto Sans Symbols"/>
              <a:buChar char="▪"/>
            </a:pPr>
            <a:r>
              <a:rPr b="0" i="0" lang="en-US" sz="2000" u="none" cap="none" strike="noStrike">
                <a:solidFill>
                  <a:schemeClr val="dk1"/>
                </a:solidFill>
                <a:latin typeface="Arial"/>
                <a:ea typeface="Arial"/>
                <a:cs typeface="Arial"/>
                <a:sym typeface="Arial"/>
              </a:rPr>
              <a:t>Get Kubernetes on our machines</a:t>
            </a:r>
            <a:endParaRPr b="0" i="0" sz="2000" u="none" cap="none" strike="noStrike">
              <a:solidFill>
                <a:schemeClr val="dk1"/>
              </a:solidFill>
              <a:latin typeface="Arial"/>
              <a:ea typeface="Arial"/>
              <a:cs typeface="Arial"/>
              <a:sym typeface="Arial"/>
            </a:endParaRPr>
          </a:p>
          <a:p>
            <a:pPr indent="-190500" lvl="0" marL="342900" marR="0" rtl="0" algn="l">
              <a:lnSpc>
                <a:spcPct val="100000"/>
              </a:lnSpc>
              <a:spcBef>
                <a:spcPts val="0"/>
              </a:spcBef>
              <a:spcAft>
                <a:spcPts val="0"/>
              </a:spcAft>
              <a:buClr>
                <a:srgbClr val="2675B4"/>
              </a:buClr>
              <a:buSzPts val="2000"/>
              <a:buFont typeface="Noto Sans Symbols"/>
              <a:buChar char="▪"/>
            </a:pPr>
            <a:r>
              <a:rPr b="0" i="0" lang="en-US" sz="2000" u="none" cap="none" strike="noStrike">
                <a:solidFill>
                  <a:schemeClr val="dk1"/>
                </a:solidFill>
                <a:latin typeface="Arial"/>
                <a:ea typeface="Arial"/>
                <a:cs typeface="Arial"/>
                <a:sym typeface="Arial"/>
              </a:rPr>
              <a:t>Tutorials on Kubernetes &amp; tracing</a:t>
            </a:r>
            <a:endParaRPr b="0" i="0" sz="2000" u="none" cap="none" strike="noStrike">
              <a:solidFill>
                <a:schemeClr val="dk1"/>
              </a:solidFill>
              <a:latin typeface="Arial"/>
              <a:ea typeface="Arial"/>
              <a:cs typeface="Arial"/>
              <a:sym typeface="Arial"/>
            </a:endParaRPr>
          </a:p>
          <a:p>
            <a:pPr indent="-190500" lvl="0" marL="342900" marR="0" rtl="0" algn="l">
              <a:lnSpc>
                <a:spcPct val="100000"/>
              </a:lnSpc>
              <a:spcBef>
                <a:spcPts val="0"/>
              </a:spcBef>
              <a:spcAft>
                <a:spcPts val="0"/>
              </a:spcAft>
              <a:buClr>
                <a:srgbClr val="2675B4"/>
              </a:buClr>
              <a:buSzPts val="2000"/>
              <a:buFont typeface="Noto Sans Symbols"/>
              <a:buChar char="▪"/>
            </a:pPr>
            <a:r>
              <a:rPr lang="en-US"/>
              <a:t>Containerize Hotrod using a container providing platform. e.g docker.</a:t>
            </a:r>
            <a:endParaRPr/>
          </a:p>
          <a:p>
            <a:pPr indent="-190500" lvl="0" marL="342900" marR="0" rtl="0" algn="l">
              <a:lnSpc>
                <a:spcPct val="100000"/>
              </a:lnSpc>
              <a:spcBef>
                <a:spcPts val="0"/>
              </a:spcBef>
              <a:spcAft>
                <a:spcPts val="0"/>
              </a:spcAft>
              <a:buClr>
                <a:srgbClr val="2675B4"/>
              </a:buClr>
              <a:buSzPts val="2000"/>
              <a:buFont typeface="Noto Sans Symbols"/>
              <a:buChar char="▪"/>
            </a:pPr>
            <a:r>
              <a:rPr lang="en-US"/>
              <a:t>Implement Jaeger in this containerized Hotrod application as backend to look up the traces and trace points.</a:t>
            </a:r>
            <a:endParaRPr/>
          </a:p>
          <a:p>
            <a:pPr indent="-190500" lvl="0" marL="342900" marR="0" rtl="0" algn="l">
              <a:lnSpc>
                <a:spcPct val="100000"/>
              </a:lnSpc>
              <a:spcBef>
                <a:spcPts val="0"/>
              </a:spcBef>
              <a:spcAft>
                <a:spcPts val="0"/>
              </a:spcAft>
              <a:buClr>
                <a:srgbClr val="2675B4"/>
              </a:buClr>
              <a:buSzPts val="2000"/>
              <a:buFont typeface="Noto Sans Symbols"/>
              <a:buChar char="▪"/>
            </a:pPr>
            <a:r>
              <a:rPr lang="en-US"/>
              <a:t>Study up on Kubernetes dataplane subsystems e.g HAProxy.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2752148" y="2898926"/>
            <a:ext cx="5058352" cy="1362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i="0" lang="en-US" sz="4800" u="none" cap="none" strike="noStrike">
                <a:solidFill>
                  <a:schemeClr val="dk1"/>
                </a:solidFill>
                <a:latin typeface="Short Stack"/>
                <a:ea typeface="Short Stack"/>
                <a:cs typeface="Short Stack"/>
                <a:sym typeface="Short Stack"/>
              </a:rPr>
              <a:t>THANK YOU</a:t>
            </a:r>
            <a:endParaRPr b="1" i="0" sz="4000" u="none" cap="none" strike="noStrike">
              <a:solidFill>
                <a:schemeClr val="dk1"/>
              </a:solidFill>
              <a:latin typeface="Arial"/>
              <a:ea typeface="Arial"/>
              <a:cs typeface="Arial"/>
              <a:sym typeface="Arial"/>
            </a:endParaRPr>
          </a:p>
        </p:txBody>
      </p:sp>
      <p:sp>
        <p:nvSpPr>
          <p:cNvPr id="367" name="Shape 367"/>
          <p:cNvSpPr txBox="1"/>
          <p:nvPr/>
        </p:nvSpPr>
        <p:spPr>
          <a:xfrm>
            <a:off x="7086600" y="5903912"/>
            <a:ext cx="1447800" cy="685799"/>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sp>
        <p:nvSpPr>
          <p:cNvPr id="368" name="Shape 368"/>
          <p:cNvSpPr txBox="1"/>
          <p:nvPr/>
        </p:nvSpPr>
        <p:spPr>
          <a:xfrm>
            <a:off x="6629400" y="0"/>
            <a:ext cx="1904999" cy="30479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SzPts val="300"/>
              <a:buFont typeface="Arial"/>
              <a:buNone/>
            </a:pPr>
            <a:r>
              <a:rPr b="0" i="0" lang="en-US" sz="1200" u="none" cap="none" strike="noStrike">
                <a:solidFill>
                  <a:srgbClr val="80808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nvSpPr>
        <p:spPr>
          <a:xfrm>
            <a:off x="7086600" y="5903912"/>
            <a:ext cx="1447800" cy="685799"/>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sp>
        <p:nvSpPr>
          <p:cNvPr id="117" name="Shape 117"/>
          <p:cNvSpPr txBox="1"/>
          <p:nvPr/>
        </p:nvSpPr>
        <p:spPr>
          <a:xfrm>
            <a:off x="6629400" y="0"/>
            <a:ext cx="1904999" cy="30479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SzPts val="300"/>
              <a:buFont typeface="Arial"/>
              <a:buNone/>
            </a:pPr>
            <a:r>
              <a:rPr b="0" i="0" lang="en-US" sz="1200" u="none" cap="none" strike="noStrike">
                <a:solidFill>
                  <a:srgbClr val="80808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8" name="Shape 118"/>
          <p:cNvSpPr txBox="1"/>
          <p:nvPr>
            <p:ph type="title"/>
          </p:nvPr>
        </p:nvSpPr>
        <p:spPr>
          <a:xfrm>
            <a:off x="609600" y="762000"/>
            <a:ext cx="7924799" cy="685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Kubernetes</a:t>
            </a:r>
            <a:endParaRPr b="0" i="0" sz="3600" u="none" cap="none" strike="noStrike">
              <a:solidFill>
                <a:schemeClr val="dk1"/>
              </a:solidFill>
              <a:latin typeface="Arial"/>
              <a:ea typeface="Arial"/>
              <a:cs typeface="Arial"/>
              <a:sym typeface="Arial"/>
            </a:endParaRPr>
          </a:p>
        </p:txBody>
      </p:sp>
      <p:sp>
        <p:nvSpPr>
          <p:cNvPr id="119" name="Shape 119"/>
          <p:cNvSpPr txBox="1"/>
          <p:nvPr>
            <p:ph idx="1" type="body"/>
          </p:nvPr>
        </p:nvSpPr>
        <p:spPr>
          <a:xfrm>
            <a:off x="609599" y="1732755"/>
            <a:ext cx="7924800" cy="3886200"/>
          </a:xfrm>
          <a:prstGeom prst="rect">
            <a:avLst/>
          </a:prstGeom>
          <a:noFill/>
          <a:ln>
            <a:noFill/>
          </a:ln>
        </p:spPr>
        <p:txBody>
          <a:bodyPr anchorCtr="0" anchor="t" bIns="91425" lIns="91425" spcFirstLastPara="1" rIns="91425" wrap="square" tIns="91425">
            <a:noAutofit/>
          </a:bodyPr>
          <a:lstStyle/>
          <a:p>
            <a:pPr indent="-190500" lvl="0" marL="342900" marR="0" rtl="0" algn="l">
              <a:lnSpc>
                <a:spcPct val="100000"/>
              </a:lnSpc>
              <a:spcBef>
                <a:spcPts val="0"/>
              </a:spcBef>
              <a:spcAft>
                <a:spcPts val="0"/>
              </a:spcAft>
              <a:buClr>
                <a:srgbClr val="2675B4"/>
              </a:buClr>
              <a:buSzPts val="2400"/>
              <a:buFont typeface="Noto Sans Symbols"/>
              <a:buChar char="▪"/>
            </a:pPr>
            <a:r>
              <a:rPr b="0" i="0" lang="en-US" sz="1800" u="none" cap="none" strike="noStrike">
                <a:solidFill>
                  <a:schemeClr val="dk1"/>
                </a:solidFill>
                <a:latin typeface="Arial"/>
                <a:ea typeface="Arial"/>
                <a:cs typeface="Arial"/>
                <a:sym typeface="Arial"/>
              </a:rPr>
              <a:t>Kubernetes is an orchestration system coordinat</a:t>
            </a:r>
            <a:r>
              <a:rPr lang="en-US" sz="1800"/>
              <a:t>ing</a:t>
            </a:r>
            <a:r>
              <a:rPr b="0" i="0" lang="en-US" sz="1800" u="none" cap="none" strike="noStrike">
                <a:solidFill>
                  <a:schemeClr val="dk1"/>
                </a:solidFill>
                <a:latin typeface="Arial"/>
                <a:ea typeface="Arial"/>
                <a:cs typeface="Arial"/>
                <a:sym typeface="Arial"/>
              </a:rPr>
              <a:t> a highly available cluster of computers </a:t>
            </a:r>
            <a:r>
              <a:rPr lang="en-US" sz="1800"/>
              <a:t>for deploying, scaling and managing containerized components of a distributed application in a datacenter. It makes these applications agnostic and isolated from other containers deployed on the same node e.g. machine.</a:t>
            </a:r>
            <a:endParaRPr b="0" i="0" sz="2400" u="none" cap="none" strike="noStrike">
              <a:solidFill>
                <a:schemeClr val="dk1"/>
              </a:solidFill>
              <a:latin typeface="Arial"/>
              <a:ea typeface="Arial"/>
              <a:cs typeface="Arial"/>
              <a:sym typeface="Arial"/>
            </a:endParaRPr>
          </a:p>
          <a:p>
            <a:pPr indent="-190500" lvl="1" marL="800100" marR="0" rtl="0" algn="l">
              <a:lnSpc>
                <a:spcPct val="100000"/>
              </a:lnSpc>
              <a:spcBef>
                <a:spcPts val="0"/>
              </a:spcBef>
              <a:spcAft>
                <a:spcPts val="0"/>
              </a:spcAft>
              <a:buClr>
                <a:srgbClr val="2675B4"/>
              </a:buClr>
              <a:buSzPts val="2400"/>
              <a:buFont typeface="Noto Sans Symbols"/>
              <a:buChar char="▪"/>
            </a:pPr>
            <a:r>
              <a:rPr b="0" i="0" lang="en-US" sz="1800" u="none" cap="none" strike="noStrike">
                <a:solidFill>
                  <a:schemeClr val="dk1"/>
                </a:solidFill>
                <a:latin typeface="Arial"/>
                <a:ea typeface="Arial"/>
                <a:cs typeface="Arial"/>
                <a:sym typeface="Arial"/>
              </a:rPr>
              <a:t>It allocates resources to containers to have them meet the requir</a:t>
            </a:r>
            <a:r>
              <a:rPr lang="en-US"/>
              <a:t>ed</a:t>
            </a:r>
            <a:r>
              <a:rPr b="0" i="0" lang="en-US" sz="1800" u="none" cap="none" strike="noStrike">
                <a:solidFill>
                  <a:schemeClr val="dk1"/>
                </a:solidFill>
                <a:latin typeface="Arial"/>
                <a:ea typeface="Arial"/>
                <a:cs typeface="Arial"/>
                <a:sym typeface="Arial"/>
              </a:rPr>
              <a:t> description</a:t>
            </a:r>
            <a:endParaRPr/>
          </a:p>
          <a:p>
            <a:pPr indent="-190500" lvl="1" marL="800100" marR="0" rtl="0" algn="l">
              <a:lnSpc>
                <a:spcPct val="100000"/>
              </a:lnSpc>
              <a:spcBef>
                <a:spcPts val="0"/>
              </a:spcBef>
              <a:spcAft>
                <a:spcPts val="0"/>
              </a:spcAft>
              <a:buClr>
                <a:srgbClr val="2675B4"/>
              </a:buClr>
              <a:buSzPts val="2400"/>
              <a:buFont typeface="Noto Sans Symbols"/>
              <a:buChar char="▪"/>
            </a:pPr>
            <a:r>
              <a:rPr b="0" i="0" lang="en-US" sz="1800" u="none" cap="none" strike="noStrike">
                <a:solidFill>
                  <a:schemeClr val="dk1"/>
                </a:solidFill>
                <a:latin typeface="Arial"/>
                <a:ea typeface="Arial"/>
                <a:cs typeface="Arial"/>
                <a:sym typeface="Arial"/>
              </a:rPr>
              <a:t>It offers </a:t>
            </a:r>
            <a:r>
              <a:rPr lang="en-US"/>
              <a:t>a unique namespace</a:t>
            </a:r>
            <a:r>
              <a:rPr b="0" i="0" lang="en-US" sz="1800" u="none" cap="none" strike="noStrike">
                <a:solidFill>
                  <a:schemeClr val="dk1"/>
                </a:solidFill>
                <a:latin typeface="Arial"/>
                <a:ea typeface="Arial"/>
                <a:cs typeface="Arial"/>
                <a:sym typeface="Arial"/>
              </a:rPr>
              <a:t> to each container</a:t>
            </a:r>
            <a:endParaRPr b="0" i="0" sz="1800" u="none" cap="none" strike="noStrike">
              <a:solidFill>
                <a:schemeClr val="dk1"/>
              </a:solidFill>
              <a:latin typeface="Arial"/>
              <a:ea typeface="Arial"/>
              <a:cs typeface="Arial"/>
              <a:sym typeface="Arial"/>
            </a:endParaRPr>
          </a:p>
          <a:p>
            <a:pPr indent="-190500" lvl="1" marL="800100" marR="0" rtl="0" algn="l">
              <a:lnSpc>
                <a:spcPct val="100000"/>
              </a:lnSpc>
              <a:spcBef>
                <a:spcPts val="0"/>
              </a:spcBef>
              <a:spcAft>
                <a:spcPts val="0"/>
              </a:spcAft>
              <a:buClr>
                <a:srgbClr val="2675B4"/>
              </a:buClr>
              <a:buSzPts val="2400"/>
              <a:buFont typeface="Noto Sans Symbols"/>
              <a:buChar char="▪"/>
            </a:pPr>
            <a:r>
              <a:rPr lang="en-US"/>
              <a:t>It can scale in &amp; scale out an application and make replication) when required</a:t>
            </a:r>
            <a:endParaRPr/>
          </a:p>
          <a:p>
            <a:pPr indent="-190500" lvl="1" marL="800100" marR="0" rtl="0" algn="l">
              <a:lnSpc>
                <a:spcPct val="100000"/>
              </a:lnSpc>
              <a:spcBef>
                <a:spcPts val="0"/>
              </a:spcBef>
              <a:spcAft>
                <a:spcPts val="0"/>
              </a:spcAft>
              <a:buClr>
                <a:srgbClr val="2675B4"/>
              </a:buClr>
              <a:buSzPts val="2400"/>
              <a:buFont typeface="Noto Sans Symbols"/>
              <a:buChar char="▪"/>
            </a:pPr>
            <a:r>
              <a:rPr lang="en-US"/>
              <a:t>Provides an abstraction through which each container is able to communicate with the outside world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609600" y="762000"/>
            <a:ext cx="7924800" cy="68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But why Kubernetes?</a:t>
            </a:r>
            <a:endParaRPr/>
          </a:p>
        </p:txBody>
      </p:sp>
      <p:sp>
        <p:nvSpPr>
          <p:cNvPr id="126" name="Shape 126"/>
          <p:cNvSpPr txBox="1"/>
          <p:nvPr>
            <p:ph idx="1" type="body"/>
          </p:nvPr>
        </p:nvSpPr>
        <p:spPr>
          <a:xfrm>
            <a:off x="609600" y="1828800"/>
            <a:ext cx="7924800" cy="3886200"/>
          </a:xfrm>
          <a:prstGeom prst="rect">
            <a:avLst/>
          </a:prstGeom>
        </p:spPr>
        <p:txBody>
          <a:bodyPr anchorCtr="0" anchor="t" bIns="91425" lIns="91425" spcFirstLastPara="1" rIns="91425" wrap="square" tIns="91425">
            <a:noAutofit/>
          </a:bodyPr>
          <a:lstStyle/>
          <a:p>
            <a:pPr indent="-342900" lvl="0" marL="457200" rtl="0">
              <a:spcBef>
                <a:spcPts val="480"/>
              </a:spcBef>
              <a:spcAft>
                <a:spcPts val="0"/>
              </a:spcAft>
              <a:buSzPts val="1800"/>
              <a:buChar char="▪"/>
            </a:pPr>
            <a:r>
              <a:rPr lang="en-US" sz="1800"/>
              <a:t>Better management through modularity. </a:t>
            </a:r>
            <a:endParaRPr sz="1800"/>
          </a:p>
          <a:p>
            <a:pPr indent="-304800" lvl="1" marL="914400" rtl="0">
              <a:spcBef>
                <a:spcPts val="0"/>
              </a:spcBef>
              <a:spcAft>
                <a:spcPts val="0"/>
              </a:spcAft>
              <a:buSzPts val="1200"/>
              <a:buChar char="▪"/>
            </a:pPr>
            <a:r>
              <a:rPr lang="en-US" sz="1800"/>
              <a:t>Faster Development. </a:t>
            </a:r>
            <a:endParaRPr sz="1800"/>
          </a:p>
          <a:p>
            <a:pPr indent="-304800" lvl="1" marL="914400" rtl="0">
              <a:spcBef>
                <a:spcPts val="0"/>
              </a:spcBef>
              <a:spcAft>
                <a:spcPts val="0"/>
              </a:spcAft>
              <a:buSzPts val="1200"/>
              <a:buChar char="▪"/>
            </a:pPr>
            <a:r>
              <a:rPr lang="en-US" sz="1800"/>
              <a:t>Achieved using Pods.</a:t>
            </a:r>
            <a:endParaRPr sz="1800"/>
          </a:p>
          <a:p>
            <a:pPr indent="0" lvl="0" marL="457200" rtl="0">
              <a:spcBef>
                <a:spcPts val="480"/>
              </a:spcBef>
              <a:spcAft>
                <a:spcPts val="0"/>
              </a:spcAft>
              <a:buNone/>
            </a:pPr>
            <a:r>
              <a:t/>
            </a:r>
            <a:endParaRPr/>
          </a:p>
          <a:p>
            <a:pPr indent="-342900" lvl="0" marL="457200" rtl="0">
              <a:spcBef>
                <a:spcPts val="480"/>
              </a:spcBef>
              <a:spcAft>
                <a:spcPts val="0"/>
              </a:spcAft>
              <a:buSzPts val="1800"/>
              <a:buChar char="▪"/>
            </a:pPr>
            <a:r>
              <a:rPr lang="en-US" sz="1800"/>
              <a:t>Deploying and updating software at scale.</a:t>
            </a:r>
            <a:endParaRPr sz="1800"/>
          </a:p>
          <a:p>
            <a:pPr indent="-304800" lvl="1" marL="914400" rtl="0">
              <a:spcBef>
                <a:spcPts val="0"/>
              </a:spcBef>
              <a:spcAft>
                <a:spcPts val="0"/>
              </a:spcAft>
              <a:buSzPts val="1200"/>
              <a:buChar char="▪"/>
            </a:pPr>
            <a:r>
              <a:rPr lang="en-US"/>
              <a:t>Scalability</a:t>
            </a:r>
            <a:endParaRPr/>
          </a:p>
          <a:p>
            <a:pPr indent="-304800" lvl="1" marL="914400" rtl="0">
              <a:spcBef>
                <a:spcPts val="0"/>
              </a:spcBef>
              <a:spcAft>
                <a:spcPts val="0"/>
              </a:spcAft>
              <a:buSzPts val="1200"/>
              <a:buChar char="▪"/>
            </a:pPr>
            <a:r>
              <a:rPr lang="en-US"/>
              <a:t>Visibility</a:t>
            </a:r>
            <a:endParaRPr/>
          </a:p>
          <a:p>
            <a:pPr indent="-304800" lvl="1" marL="914400" rtl="0">
              <a:spcBef>
                <a:spcPts val="0"/>
              </a:spcBef>
              <a:spcAft>
                <a:spcPts val="0"/>
              </a:spcAft>
              <a:buSzPts val="1200"/>
              <a:buChar char="▪"/>
            </a:pPr>
            <a:r>
              <a:rPr lang="en-US"/>
              <a:t>Time Saving</a:t>
            </a:r>
            <a:endParaRPr/>
          </a:p>
          <a:p>
            <a:pPr indent="-304800" lvl="1" marL="914400">
              <a:spcBef>
                <a:spcPts val="0"/>
              </a:spcBef>
              <a:spcAft>
                <a:spcPts val="0"/>
              </a:spcAft>
              <a:buSzPts val="1200"/>
              <a:buChar char="▪"/>
            </a:pPr>
            <a:r>
              <a:rPr lang="en-US"/>
              <a:t>Version Control</a:t>
            </a:r>
            <a:endParaRPr/>
          </a:p>
        </p:txBody>
      </p:sp>
      <p:sp>
        <p:nvSpPr>
          <p:cNvPr id="127" name="Shape 127"/>
          <p:cNvSpPr txBox="1"/>
          <p:nvPr>
            <p:ph idx="12" type="sldNum"/>
          </p:nvPr>
        </p:nvSpPr>
        <p:spPr>
          <a:xfrm>
            <a:off x="7086600" y="5903912"/>
            <a:ext cx="1447800" cy="685800"/>
          </a:xfrm>
          <a:prstGeom prst="rect">
            <a:avLst/>
          </a:prstGeom>
        </p:spPr>
        <p:txBody>
          <a:bodyPr anchorCtr="0" anchor="t" bIns="0" lIns="91425" spcFirstLastPara="1" rIns="91425" wrap="square" tIns="0">
            <a:noAutofit/>
          </a:bodyPr>
          <a:lstStyle/>
          <a:p>
            <a:pPr indent="0" lvl="0" marL="0">
              <a:spcBef>
                <a:spcPts val="0"/>
              </a:spcBef>
              <a:spcAft>
                <a:spcPts val="0"/>
              </a:spcAft>
              <a:buClr>
                <a:srgbClr val="D9D9D9"/>
              </a:buClr>
              <a:buSzPts val="11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609600" y="762000"/>
            <a:ext cx="7924800" cy="68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Components of Kubernetes</a:t>
            </a:r>
            <a:endParaRPr/>
          </a:p>
        </p:txBody>
      </p:sp>
      <p:sp>
        <p:nvSpPr>
          <p:cNvPr id="134" name="Shape 134"/>
          <p:cNvSpPr txBox="1"/>
          <p:nvPr>
            <p:ph idx="1" type="body"/>
          </p:nvPr>
        </p:nvSpPr>
        <p:spPr>
          <a:xfrm>
            <a:off x="609600" y="1828800"/>
            <a:ext cx="7924800" cy="3886200"/>
          </a:xfrm>
          <a:prstGeom prst="rect">
            <a:avLst/>
          </a:prstGeom>
        </p:spPr>
        <p:txBody>
          <a:bodyPr anchorCtr="0" anchor="t" bIns="91425" lIns="91425" spcFirstLastPara="1" rIns="91425" wrap="square" tIns="91425">
            <a:noAutofit/>
          </a:bodyPr>
          <a:lstStyle/>
          <a:p>
            <a:pPr indent="-381000" lvl="0" marL="457200" rtl="0">
              <a:spcBef>
                <a:spcPts val="480"/>
              </a:spcBef>
              <a:spcAft>
                <a:spcPts val="0"/>
              </a:spcAft>
              <a:buSzPts val="2400"/>
              <a:buChar char="▪"/>
            </a:pPr>
            <a:r>
              <a:rPr lang="en-US"/>
              <a:t>Containers</a:t>
            </a:r>
            <a:endParaRPr/>
          </a:p>
          <a:p>
            <a:pPr indent="0" lvl="0" marL="0" rtl="0">
              <a:spcBef>
                <a:spcPts val="480"/>
              </a:spcBef>
              <a:spcAft>
                <a:spcPts val="0"/>
              </a:spcAft>
              <a:buNone/>
            </a:pPr>
            <a:r>
              <a:t/>
            </a:r>
            <a:endParaRPr/>
          </a:p>
          <a:p>
            <a:pPr indent="-381000" lvl="0" marL="457200" rtl="0">
              <a:spcBef>
                <a:spcPts val="480"/>
              </a:spcBef>
              <a:spcAft>
                <a:spcPts val="0"/>
              </a:spcAft>
              <a:buSzPts val="2400"/>
              <a:buChar char="▪"/>
            </a:pPr>
            <a:r>
              <a:rPr lang="en-US"/>
              <a:t>Control Plane</a:t>
            </a:r>
            <a:endParaRPr/>
          </a:p>
          <a:p>
            <a:pPr indent="-342900" lvl="1" marL="914400" rtl="0">
              <a:spcBef>
                <a:spcPts val="0"/>
              </a:spcBef>
              <a:spcAft>
                <a:spcPts val="0"/>
              </a:spcAft>
              <a:buSzPts val="1800"/>
              <a:buChar char="▪"/>
            </a:pPr>
            <a:r>
              <a:rPr lang="en-US"/>
              <a:t>The decision making part of Kubernetes which decides what has to be done with each containers according to its description</a:t>
            </a:r>
            <a:endParaRPr/>
          </a:p>
          <a:p>
            <a:pPr indent="0" lvl="0" marL="457200" rtl="0">
              <a:spcBef>
                <a:spcPts val="480"/>
              </a:spcBef>
              <a:spcAft>
                <a:spcPts val="0"/>
              </a:spcAft>
              <a:buNone/>
            </a:pPr>
            <a:r>
              <a:t/>
            </a:r>
            <a:endParaRPr/>
          </a:p>
          <a:p>
            <a:pPr indent="-381000" lvl="0" marL="457200" rtl="0">
              <a:spcBef>
                <a:spcPts val="480"/>
              </a:spcBef>
              <a:spcAft>
                <a:spcPts val="0"/>
              </a:spcAft>
              <a:buSzPts val="2400"/>
              <a:buChar char="▪"/>
            </a:pPr>
            <a:r>
              <a:rPr lang="en-US"/>
              <a:t>Data Plane</a:t>
            </a:r>
            <a:endParaRPr/>
          </a:p>
          <a:p>
            <a:pPr indent="-342900" lvl="1" marL="914400" rtl="0">
              <a:spcBef>
                <a:spcPts val="0"/>
              </a:spcBef>
              <a:spcAft>
                <a:spcPts val="0"/>
              </a:spcAft>
              <a:buSzPts val="1800"/>
              <a:buChar char="▪"/>
            </a:pPr>
            <a:r>
              <a:rPr lang="en-US"/>
              <a:t>This is the part which enforces all of control plane’s decisions</a:t>
            </a:r>
            <a:endParaRPr/>
          </a:p>
          <a:p>
            <a:pPr indent="-342900" lvl="1" marL="914400" rtl="0">
              <a:spcBef>
                <a:spcPts val="0"/>
              </a:spcBef>
              <a:spcAft>
                <a:spcPts val="0"/>
              </a:spcAft>
              <a:buSzPts val="1800"/>
              <a:buChar char="▪"/>
            </a:pPr>
            <a:r>
              <a:rPr lang="en-US"/>
              <a:t>Allows applications to remain agnostic to their surroundings</a:t>
            </a:r>
            <a:endParaRPr/>
          </a:p>
          <a:p>
            <a:pPr indent="0" lvl="0" marL="0" rtl="0">
              <a:spcBef>
                <a:spcPts val="480"/>
              </a:spcBef>
              <a:spcAft>
                <a:spcPts val="0"/>
              </a:spcAft>
              <a:buNone/>
            </a:pPr>
            <a:r>
              <a:t/>
            </a:r>
            <a:endParaRPr/>
          </a:p>
          <a:p>
            <a:pPr indent="-381000" lvl="0" marL="457200" rtl="0">
              <a:spcBef>
                <a:spcPts val="480"/>
              </a:spcBef>
              <a:spcAft>
                <a:spcPts val="0"/>
              </a:spcAft>
              <a:buSzPts val="2400"/>
              <a:buChar char="▪"/>
            </a:pPr>
            <a:r>
              <a:rPr lang="en-US"/>
              <a:t>e.g: Post Service</a:t>
            </a:r>
            <a:endParaRPr/>
          </a:p>
        </p:txBody>
      </p:sp>
      <p:sp>
        <p:nvSpPr>
          <p:cNvPr id="135" name="Shape 135"/>
          <p:cNvSpPr txBox="1"/>
          <p:nvPr>
            <p:ph idx="12" type="sldNum"/>
          </p:nvPr>
        </p:nvSpPr>
        <p:spPr>
          <a:xfrm>
            <a:off x="7086600" y="5903912"/>
            <a:ext cx="1447800" cy="685800"/>
          </a:xfrm>
          <a:prstGeom prst="rect">
            <a:avLst/>
          </a:prstGeom>
        </p:spPr>
        <p:txBody>
          <a:bodyPr anchorCtr="0" anchor="t" bIns="0" lIns="91425" spcFirstLastPara="1" rIns="91425" wrap="square" tIns="0">
            <a:noAutofit/>
          </a:bodyPr>
          <a:lstStyle/>
          <a:p>
            <a:pPr indent="0" lvl="0" marL="0">
              <a:spcBef>
                <a:spcPts val="0"/>
              </a:spcBef>
              <a:spcAft>
                <a:spcPts val="0"/>
              </a:spcAft>
              <a:buClr>
                <a:srgbClr val="D9D9D9"/>
              </a:buClr>
              <a:buSzPts val="11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nvSpPr>
        <p:spPr>
          <a:xfrm>
            <a:off x="7086600" y="5903912"/>
            <a:ext cx="1447800" cy="685799"/>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sp>
        <p:nvSpPr>
          <p:cNvPr id="141" name="Shape 141"/>
          <p:cNvSpPr txBox="1"/>
          <p:nvPr/>
        </p:nvSpPr>
        <p:spPr>
          <a:xfrm>
            <a:off x="6629400" y="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SzPts val="300"/>
              <a:buFont typeface="Arial"/>
              <a:buNone/>
            </a:pPr>
            <a:r>
              <a:rPr b="0" i="0" lang="en-US" sz="1200" u="none" cap="none" strike="noStrike">
                <a:solidFill>
                  <a:srgbClr val="80808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2" name="Shape 142"/>
          <p:cNvSpPr txBox="1"/>
          <p:nvPr>
            <p:ph type="title"/>
          </p:nvPr>
        </p:nvSpPr>
        <p:spPr>
          <a:xfrm>
            <a:off x="609600" y="762000"/>
            <a:ext cx="7924799" cy="685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Tracing</a:t>
            </a:r>
            <a:endParaRPr b="0" i="0" sz="3600" u="none" cap="none" strike="noStrike">
              <a:solidFill>
                <a:schemeClr val="dk1"/>
              </a:solidFill>
              <a:latin typeface="Arial"/>
              <a:ea typeface="Arial"/>
              <a:cs typeface="Arial"/>
              <a:sym typeface="Arial"/>
            </a:endParaRPr>
          </a:p>
        </p:txBody>
      </p:sp>
      <p:sp>
        <p:nvSpPr>
          <p:cNvPr id="143" name="Shape 143"/>
          <p:cNvSpPr txBox="1"/>
          <p:nvPr>
            <p:ph idx="1" type="body"/>
          </p:nvPr>
        </p:nvSpPr>
        <p:spPr>
          <a:xfrm>
            <a:off x="444149" y="1485905"/>
            <a:ext cx="7924800" cy="3886200"/>
          </a:xfrm>
          <a:prstGeom prst="rect">
            <a:avLst/>
          </a:prstGeom>
          <a:noFill/>
          <a:ln>
            <a:noFill/>
          </a:ln>
        </p:spPr>
        <p:txBody>
          <a:bodyPr anchorCtr="0" anchor="t" bIns="91425" lIns="91425" spcFirstLastPara="1" rIns="91425" wrap="square" tIns="91425">
            <a:noAutofit/>
          </a:bodyPr>
          <a:lstStyle/>
          <a:p>
            <a:pPr indent="-165100" lvl="0" marL="342900" marR="0" rtl="0" algn="l">
              <a:lnSpc>
                <a:spcPct val="100000"/>
              </a:lnSpc>
              <a:spcBef>
                <a:spcPts val="0"/>
              </a:spcBef>
              <a:spcAft>
                <a:spcPts val="0"/>
              </a:spcAft>
              <a:buClr>
                <a:srgbClr val="2675B4"/>
              </a:buClr>
              <a:buSzPts val="2000"/>
              <a:buFont typeface="Noto Sans Symbols"/>
              <a:buChar char="▪"/>
            </a:pPr>
            <a:r>
              <a:rPr lang="en-US" sz="2000"/>
              <a:t>To understand the performance/correctness of deploying distributed applications, many parts e.g application, networks, dataplane, control plane etc have to be understood.</a:t>
            </a:r>
            <a:endParaRPr sz="2000"/>
          </a:p>
          <a:p>
            <a:pPr indent="0" lvl="0" marL="0" marR="0" rtl="0" algn="l">
              <a:lnSpc>
                <a:spcPct val="100000"/>
              </a:lnSpc>
              <a:spcBef>
                <a:spcPts val="0"/>
              </a:spcBef>
              <a:spcAft>
                <a:spcPts val="0"/>
              </a:spcAft>
              <a:buNone/>
            </a:pPr>
            <a:r>
              <a:t/>
            </a:r>
            <a:endParaRPr sz="2000"/>
          </a:p>
          <a:p>
            <a:pPr indent="-165100" lvl="0" marL="342900" marR="0" rtl="0" algn="l">
              <a:lnSpc>
                <a:spcPct val="100000"/>
              </a:lnSpc>
              <a:spcBef>
                <a:spcPts val="0"/>
              </a:spcBef>
              <a:spcAft>
                <a:spcPts val="0"/>
              </a:spcAft>
              <a:buClr>
                <a:srgbClr val="2675B4"/>
              </a:buClr>
              <a:buSzPts val="2000"/>
              <a:buFont typeface="Noto Sans Symbols"/>
              <a:buChar char="▪"/>
            </a:pPr>
            <a:r>
              <a:rPr b="0" i="0" lang="en-US" sz="2000" u="none" cap="none" strike="noStrike">
                <a:solidFill>
                  <a:schemeClr val="dk1"/>
                </a:solidFill>
                <a:latin typeface="Arial"/>
                <a:ea typeface="Arial"/>
                <a:cs typeface="Arial"/>
                <a:sym typeface="Arial"/>
              </a:rPr>
              <a:t>Tracing: Trace events labeled by a unique ID of a request to know apps’ behavior</a:t>
            </a:r>
            <a:endParaRPr b="0" i="0" sz="2000" u="none" cap="none" strike="noStrike">
              <a:solidFill>
                <a:schemeClr val="dk1"/>
              </a:solidFill>
              <a:latin typeface="Arial"/>
              <a:ea typeface="Arial"/>
              <a:cs typeface="Arial"/>
              <a:sym typeface="Arial"/>
            </a:endParaRPr>
          </a:p>
          <a:p>
            <a:pPr indent="-171450" lvl="1" marL="742950" marR="0" rtl="0" algn="l">
              <a:lnSpc>
                <a:spcPct val="100000"/>
              </a:lnSpc>
              <a:spcBef>
                <a:spcPts val="0"/>
              </a:spcBef>
              <a:spcAft>
                <a:spcPts val="0"/>
              </a:spcAft>
              <a:buClr>
                <a:srgbClr val="2675B4"/>
              </a:buClr>
              <a:buSzPts val="1800"/>
              <a:buFont typeface="Noto Sans Symbols"/>
              <a:buChar char="▪"/>
            </a:pPr>
            <a:r>
              <a:rPr b="0" i="0" lang="en-US" sz="1800" u="none" cap="none" strike="noStrike">
                <a:solidFill>
                  <a:schemeClr val="dk1"/>
                </a:solidFill>
                <a:latin typeface="Arial"/>
                <a:ea typeface="Arial"/>
                <a:cs typeface="Arial"/>
                <a:sym typeface="Arial"/>
              </a:rPr>
              <a:t>Tracing ID is a local variable generated by an app</a:t>
            </a:r>
            <a:endParaRPr b="0" i="0" sz="1800" u="none" cap="none" strike="noStrike">
              <a:solidFill>
                <a:schemeClr val="dk1"/>
              </a:solidFill>
              <a:latin typeface="Arial"/>
              <a:ea typeface="Arial"/>
              <a:cs typeface="Arial"/>
              <a:sym typeface="Arial"/>
            </a:endParaRPr>
          </a:p>
          <a:p>
            <a:pPr indent="-171450" lvl="1" marL="742950" marR="0" rtl="0" algn="l">
              <a:lnSpc>
                <a:spcPct val="100000"/>
              </a:lnSpc>
              <a:spcBef>
                <a:spcPts val="0"/>
              </a:spcBef>
              <a:spcAft>
                <a:spcPts val="0"/>
              </a:spcAft>
              <a:buClr>
                <a:srgbClr val="2675B4"/>
              </a:buClr>
              <a:buSzPts val="1800"/>
              <a:buFont typeface="Noto Sans Symbols"/>
              <a:buChar char="▪"/>
            </a:pPr>
            <a:r>
              <a:rPr b="0" i="0" lang="en-US" sz="1800" u="none" cap="none" strike="noStrike">
                <a:solidFill>
                  <a:schemeClr val="dk1"/>
                </a:solidFill>
                <a:latin typeface="Arial"/>
                <a:ea typeface="Arial"/>
                <a:cs typeface="Arial"/>
                <a:sym typeface="Arial"/>
              </a:rPr>
              <a:t>Propagation of request IDs tied to a specific request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p:txBody>
      </p:sp>
      <p:sp>
        <p:nvSpPr>
          <p:cNvPr id="144" name="Shape 144"/>
          <p:cNvSpPr/>
          <p:nvPr/>
        </p:nvSpPr>
        <p:spPr>
          <a:xfrm>
            <a:off x="1764579" y="4686076"/>
            <a:ext cx="2051400" cy="999300"/>
          </a:xfrm>
          <a:prstGeom prst="roundRect">
            <a:avLst>
              <a:gd fmla="val 16667" name="adj"/>
            </a:avLst>
          </a:prstGeom>
          <a:solidFill>
            <a:schemeClr val="lt1"/>
          </a:solidFill>
          <a:ln cap="flat" cmpd="sng" w="25400">
            <a:solidFill>
              <a:srgbClr val="88A3A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5" name="Shape 145"/>
          <p:cNvSpPr txBox="1"/>
          <p:nvPr/>
        </p:nvSpPr>
        <p:spPr>
          <a:xfrm>
            <a:off x="342724" y="4924175"/>
            <a:ext cx="9855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Request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txBox="1"/>
          <p:nvPr/>
        </p:nvSpPr>
        <p:spPr>
          <a:xfrm>
            <a:off x="2066214" y="4714134"/>
            <a:ext cx="474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API</a:t>
            </a:r>
            <a:endParaRPr b="0" i="0" sz="1400" u="none" cap="none" strike="noStrike">
              <a:solidFill>
                <a:srgbClr val="000000"/>
              </a:solidFill>
              <a:latin typeface="Arial"/>
              <a:ea typeface="Arial"/>
              <a:cs typeface="Arial"/>
              <a:sym typeface="Arial"/>
            </a:endParaRPr>
          </a:p>
        </p:txBody>
      </p:sp>
      <p:sp>
        <p:nvSpPr>
          <p:cNvPr id="147" name="Shape 147"/>
          <p:cNvSpPr txBox="1"/>
          <p:nvPr/>
        </p:nvSpPr>
        <p:spPr>
          <a:xfrm>
            <a:off x="3023124" y="4714134"/>
            <a:ext cx="474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API</a:t>
            </a:r>
            <a:endParaRPr b="0" i="0" sz="1400" u="none" cap="none" strike="noStrike">
              <a:solidFill>
                <a:srgbClr val="000000"/>
              </a:solidFill>
              <a:latin typeface="Arial"/>
              <a:ea typeface="Arial"/>
              <a:cs typeface="Arial"/>
              <a:sym typeface="Arial"/>
            </a:endParaRPr>
          </a:p>
        </p:txBody>
      </p:sp>
      <p:sp>
        <p:nvSpPr>
          <p:cNvPr id="148" name="Shape 148"/>
          <p:cNvSpPr/>
          <p:nvPr/>
        </p:nvSpPr>
        <p:spPr>
          <a:xfrm>
            <a:off x="5011648" y="4684825"/>
            <a:ext cx="2051400" cy="999300"/>
          </a:xfrm>
          <a:prstGeom prst="roundRect">
            <a:avLst>
              <a:gd fmla="val 16667" name="adj"/>
            </a:avLst>
          </a:prstGeom>
          <a:solidFill>
            <a:schemeClr val="lt1"/>
          </a:solidFill>
          <a:ln cap="flat" cmpd="sng" w="25400">
            <a:solidFill>
              <a:srgbClr val="88A3A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9" name="Shape 149"/>
          <p:cNvSpPr/>
          <p:nvPr/>
        </p:nvSpPr>
        <p:spPr>
          <a:xfrm>
            <a:off x="1459557" y="5138905"/>
            <a:ext cx="6201600" cy="93900"/>
          </a:xfrm>
          <a:prstGeom prst="rightArrow">
            <a:avLst>
              <a:gd fmla="val 50000" name="adj1"/>
              <a:gd fmla="val 50000" name="adj2"/>
            </a:avLst>
          </a:prstGeom>
          <a:solidFill>
            <a:schemeClr val="dk2"/>
          </a:solidFill>
          <a:ln cap="flat" cmpd="sng" w="25400">
            <a:solidFill>
              <a:schemeClr val="dk2"/>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0" name="Shape 150"/>
          <p:cNvSpPr/>
          <p:nvPr/>
        </p:nvSpPr>
        <p:spPr>
          <a:xfrm>
            <a:off x="2139496" y="5033396"/>
            <a:ext cx="328200" cy="328200"/>
          </a:xfrm>
          <a:prstGeom prst="diamond">
            <a:avLst/>
          </a:prstGeom>
          <a:solidFill>
            <a:schemeClr val="accent1"/>
          </a:solidFill>
          <a:ln cap="flat" cmpd="sng" w="25400">
            <a:solidFill>
              <a:srgbClr val="88A3A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1" name="Shape 151"/>
          <p:cNvSpPr/>
          <p:nvPr/>
        </p:nvSpPr>
        <p:spPr>
          <a:xfrm>
            <a:off x="3089507" y="5033396"/>
            <a:ext cx="328200" cy="328200"/>
          </a:xfrm>
          <a:prstGeom prst="diamond">
            <a:avLst/>
          </a:prstGeom>
          <a:solidFill>
            <a:schemeClr val="accent1"/>
          </a:solidFill>
          <a:ln cap="flat" cmpd="sng" w="25400">
            <a:solidFill>
              <a:srgbClr val="88A3A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2" name="Shape 152"/>
          <p:cNvSpPr/>
          <p:nvPr/>
        </p:nvSpPr>
        <p:spPr>
          <a:xfrm>
            <a:off x="5515742" y="5033396"/>
            <a:ext cx="281400" cy="281400"/>
          </a:xfrm>
          <a:prstGeom prst="ellipse">
            <a:avLst/>
          </a:prstGeom>
          <a:solidFill>
            <a:schemeClr val="accent1"/>
          </a:solidFill>
          <a:ln cap="flat" cmpd="sng" w="25400">
            <a:solidFill>
              <a:srgbClr val="88A3A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3" name="Shape 153"/>
          <p:cNvSpPr/>
          <p:nvPr/>
        </p:nvSpPr>
        <p:spPr>
          <a:xfrm>
            <a:off x="6301190" y="5043867"/>
            <a:ext cx="281400" cy="281400"/>
          </a:xfrm>
          <a:prstGeom prst="ellipse">
            <a:avLst/>
          </a:prstGeom>
          <a:solidFill>
            <a:schemeClr val="accent1"/>
          </a:solidFill>
          <a:ln cap="flat" cmpd="sng" w="25400">
            <a:solidFill>
              <a:srgbClr val="88A3A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4" name="Shape 154"/>
          <p:cNvSpPr txBox="1"/>
          <p:nvPr/>
        </p:nvSpPr>
        <p:spPr>
          <a:xfrm>
            <a:off x="5419014" y="4701546"/>
            <a:ext cx="474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API</a:t>
            </a:r>
            <a:endParaRPr b="0" i="0" sz="1400" u="none" cap="none" strike="noStrike">
              <a:solidFill>
                <a:srgbClr val="000000"/>
              </a:solidFill>
              <a:latin typeface="Arial"/>
              <a:ea typeface="Arial"/>
              <a:cs typeface="Arial"/>
              <a:sym typeface="Arial"/>
            </a:endParaRPr>
          </a:p>
        </p:txBody>
      </p:sp>
      <p:sp>
        <p:nvSpPr>
          <p:cNvPr id="155" name="Shape 155"/>
          <p:cNvSpPr txBox="1"/>
          <p:nvPr/>
        </p:nvSpPr>
        <p:spPr>
          <a:xfrm>
            <a:off x="6204462" y="4701546"/>
            <a:ext cx="474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API</a:t>
            </a:r>
            <a:endParaRPr b="0" i="0" sz="1400" u="none" cap="none" strike="noStrike">
              <a:solidFill>
                <a:srgbClr val="000000"/>
              </a:solidFill>
              <a:latin typeface="Arial"/>
              <a:ea typeface="Arial"/>
              <a:cs typeface="Arial"/>
              <a:sym typeface="Arial"/>
            </a:endParaRPr>
          </a:p>
        </p:txBody>
      </p:sp>
      <p:sp>
        <p:nvSpPr>
          <p:cNvPr id="156" name="Shape 156"/>
          <p:cNvSpPr txBox="1"/>
          <p:nvPr/>
        </p:nvSpPr>
        <p:spPr>
          <a:xfrm>
            <a:off x="7754850" y="4791530"/>
            <a:ext cx="1219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”Thread” of Tracing ID</a:t>
            </a:r>
            <a:endParaRPr b="0" i="0" sz="1400" u="none" cap="none" strike="noStrike">
              <a:solidFill>
                <a:srgbClr val="000000"/>
              </a:solidFill>
              <a:latin typeface="Arial"/>
              <a:ea typeface="Arial"/>
              <a:cs typeface="Arial"/>
              <a:sym typeface="Arial"/>
            </a:endParaRPr>
          </a:p>
        </p:txBody>
      </p:sp>
      <p:sp>
        <p:nvSpPr>
          <p:cNvPr id="157" name="Shape 157"/>
          <p:cNvSpPr txBox="1"/>
          <p:nvPr/>
        </p:nvSpPr>
        <p:spPr>
          <a:xfrm>
            <a:off x="2439025" y="5760800"/>
            <a:ext cx="1273800" cy="28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Node1</a:t>
            </a:r>
            <a:endParaRPr b="0" i="0" sz="1400" u="none" cap="none" strike="noStrike">
              <a:solidFill>
                <a:srgbClr val="000000"/>
              </a:solidFill>
              <a:latin typeface="Arial"/>
              <a:ea typeface="Arial"/>
              <a:cs typeface="Arial"/>
              <a:sym typeface="Arial"/>
            </a:endParaRPr>
          </a:p>
        </p:txBody>
      </p:sp>
      <p:sp>
        <p:nvSpPr>
          <p:cNvPr id="158" name="Shape 158"/>
          <p:cNvSpPr txBox="1"/>
          <p:nvPr/>
        </p:nvSpPr>
        <p:spPr>
          <a:xfrm>
            <a:off x="5743800" y="5760800"/>
            <a:ext cx="1273800" cy="28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Node2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nvSpPr>
        <p:spPr>
          <a:xfrm>
            <a:off x="7086600" y="5903912"/>
            <a:ext cx="1447800" cy="685799"/>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11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1" i="0" sz="4400" u="none" cap="none" strike="noStrike">
              <a:solidFill>
                <a:srgbClr val="D9D9D9"/>
              </a:solidFill>
              <a:latin typeface="Arial"/>
              <a:ea typeface="Arial"/>
              <a:cs typeface="Arial"/>
              <a:sym typeface="Arial"/>
            </a:endParaRPr>
          </a:p>
        </p:txBody>
      </p:sp>
      <p:sp>
        <p:nvSpPr>
          <p:cNvPr id="164" name="Shape 164"/>
          <p:cNvSpPr txBox="1"/>
          <p:nvPr/>
        </p:nvSpPr>
        <p:spPr>
          <a:xfrm>
            <a:off x="6629400" y="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SzPts val="300"/>
              <a:buFont typeface="Arial"/>
              <a:buNone/>
            </a:pPr>
            <a:r>
              <a:rPr b="0" i="0" lang="en-US" sz="1200" u="none" cap="none" strike="noStrike">
                <a:solidFill>
                  <a:srgbClr val="80808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5" name="Shape 165"/>
          <p:cNvSpPr txBox="1"/>
          <p:nvPr>
            <p:ph type="title"/>
          </p:nvPr>
        </p:nvSpPr>
        <p:spPr>
          <a:xfrm>
            <a:off x="609600" y="762000"/>
            <a:ext cx="7924799" cy="685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Tracing</a:t>
            </a:r>
            <a:endParaRPr b="0" i="0" sz="3600" u="none" cap="none" strike="noStrike">
              <a:solidFill>
                <a:schemeClr val="dk1"/>
              </a:solidFill>
              <a:latin typeface="Arial"/>
              <a:ea typeface="Arial"/>
              <a:cs typeface="Arial"/>
              <a:sym typeface="Arial"/>
            </a:endParaRPr>
          </a:p>
        </p:txBody>
      </p:sp>
      <p:sp>
        <p:nvSpPr>
          <p:cNvPr id="166" name="Shape 166"/>
          <p:cNvSpPr txBox="1"/>
          <p:nvPr>
            <p:ph idx="1" type="body"/>
          </p:nvPr>
        </p:nvSpPr>
        <p:spPr>
          <a:xfrm>
            <a:off x="531849" y="1732755"/>
            <a:ext cx="7924800" cy="3886200"/>
          </a:xfrm>
          <a:prstGeom prst="rect">
            <a:avLst/>
          </a:prstGeom>
          <a:noFill/>
          <a:ln>
            <a:noFill/>
          </a:ln>
        </p:spPr>
        <p:txBody>
          <a:bodyPr anchorCtr="0" anchor="t" bIns="91425" lIns="91425" spcFirstLastPara="1" rIns="91425" wrap="square" tIns="91425">
            <a:noAutofit/>
          </a:bodyPr>
          <a:lstStyle/>
          <a:p>
            <a:pPr indent="-190500" lvl="0" marL="342900" marR="0" rtl="0" algn="l">
              <a:lnSpc>
                <a:spcPct val="100000"/>
              </a:lnSpc>
              <a:spcBef>
                <a:spcPts val="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Three </a:t>
            </a:r>
            <a:r>
              <a:rPr lang="en-US"/>
              <a:t>major components</a:t>
            </a:r>
            <a:r>
              <a:rPr b="0" i="0" lang="en-US" sz="2400" u="none" cap="none" strike="noStrike">
                <a:solidFill>
                  <a:schemeClr val="dk1"/>
                </a:solidFill>
                <a:latin typeface="Arial"/>
                <a:ea typeface="Arial"/>
                <a:cs typeface="Arial"/>
                <a:sym typeface="Arial"/>
              </a:rPr>
              <a:t> of </a:t>
            </a:r>
            <a:r>
              <a:rPr lang="en-US"/>
              <a:t>T</a:t>
            </a:r>
            <a:r>
              <a:rPr b="0" i="0" lang="en-US" sz="2400" u="none" cap="none" strike="noStrike">
                <a:solidFill>
                  <a:schemeClr val="dk1"/>
                </a:solidFill>
                <a:latin typeface="Arial"/>
                <a:ea typeface="Arial"/>
                <a:cs typeface="Arial"/>
                <a:sym typeface="Arial"/>
              </a:rPr>
              <a:t>racing</a:t>
            </a:r>
            <a:endParaRPr/>
          </a:p>
          <a:p>
            <a:pPr indent="-190500" lvl="1" marL="800100" marR="0" rtl="0" algn="l">
              <a:lnSpc>
                <a:spcPct val="100000"/>
              </a:lnSpc>
              <a:spcBef>
                <a:spcPts val="0"/>
              </a:spcBef>
              <a:spcAft>
                <a:spcPts val="0"/>
              </a:spcAft>
              <a:buClr>
                <a:srgbClr val="2675B4"/>
              </a:buClr>
              <a:buSzPts val="2400"/>
              <a:buFont typeface="Noto Sans Symbols"/>
              <a:buChar char="▪"/>
            </a:pPr>
            <a:r>
              <a:rPr b="0" i="0" lang="en-US" sz="1800" u="none" cap="none" strike="noStrike">
                <a:solidFill>
                  <a:schemeClr val="dk1"/>
                </a:solidFill>
                <a:latin typeface="Arial"/>
                <a:ea typeface="Arial"/>
                <a:cs typeface="Arial"/>
                <a:sym typeface="Arial"/>
              </a:rPr>
              <a:t>Trace points</a:t>
            </a:r>
            <a:endParaRPr b="0" i="0" sz="1800" u="none" cap="none" strike="noStrike">
              <a:solidFill>
                <a:schemeClr val="dk1"/>
              </a:solidFill>
              <a:latin typeface="Arial"/>
              <a:ea typeface="Arial"/>
              <a:cs typeface="Arial"/>
              <a:sym typeface="Arial"/>
            </a:endParaRPr>
          </a:p>
          <a:p>
            <a:pPr indent="-190500" lvl="1" marL="800100" marR="0" rtl="0" algn="l">
              <a:lnSpc>
                <a:spcPct val="100000"/>
              </a:lnSpc>
              <a:spcBef>
                <a:spcPts val="0"/>
              </a:spcBef>
              <a:spcAft>
                <a:spcPts val="0"/>
              </a:spcAft>
              <a:buClr>
                <a:srgbClr val="2675B4"/>
              </a:buClr>
              <a:buSzPts val="2400"/>
              <a:buFont typeface="Noto Sans Symbols"/>
              <a:buChar char="▪"/>
            </a:pPr>
            <a:r>
              <a:rPr b="0" i="0" lang="en-US" sz="1800" u="none" cap="none" strike="noStrike">
                <a:solidFill>
                  <a:schemeClr val="dk1"/>
                </a:solidFill>
                <a:latin typeface="Arial"/>
                <a:ea typeface="Arial"/>
                <a:cs typeface="Arial"/>
                <a:sym typeface="Arial"/>
              </a:rPr>
              <a:t>Tracing ID propagation</a:t>
            </a:r>
            <a:endParaRPr/>
          </a:p>
          <a:p>
            <a:pPr indent="-190500" lvl="1" marL="800100" marR="0" rtl="0" algn="l">
              <a:lnSpc>
                <a:spcPct val="100000"/>
              </a:lnSpc>
              <a:spcBef>
                <a:spcPts val="0"/>
              </a:spcBef>
              <a:spcAft>
                <a:spcPts val="0"/>
              </a:spcAft>
              <a:buClr>
                <a:srgbClr val="2675B4"/>
              </a:buClr>
              <a:buSzPts val="2400"/>
              <a:buFont typeface="Noto Sans Symbols"/>
              <a:buChar char="▪"/>
            </a:pPr>
            <a:r>
              <a:rPr b="0" i="0" lang="en-US" sz="1800" u="none" cap="none" strike="noStrike">
                <a:solidFill>
                  <a:schemeClr val="dk1"/>
                </a:solidFill>
                <a:latin typeface="Arial"/>
                <a:ea typeface="Arial"/>
                <a:cs typeface="Arial"/>
                <a:sym typeface="Arial"/>
              </a:rPr>
              <a:t>Huge repository storage to store tracing information</a:t>
            </a:r>
            <a:endParaRPr/>
          </a:p>
          <a:p>
            <a:pPr indent="-38100" lvl="1" marL="800100" marR="0" rtl="0" algn="l">
              <a:lnSpc>
                <a:spcPct val="100000"/>
              </a:lnSpc>
              <a:spcBef>
                <a:spcPts val="0"/>
              </a:spcBef>
              <a:spcAft>
                <a:spcPts val="0"/>
              </a:spcAft>
              <a:buClr>
                <a:srgbClr val="2675B4"/>
              </a:buClr>
              <a:buSzPts val="2400"/>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p:txBody>
      </p:sp>
      <p:sp>
        <p:nvSpPr>
          <p:cNvPr id="167" name="Shape 167"/>
          <p:cNvSpPr/>
          <p:nvPr/>
        </p:nvSpPr>
        <p:spPr>
          <a:xfrm>
            <a:off x="1782129" y="3943326"/>
            <a:ext cx="2051539" cy="999439"/>
          </a:xfrm>
          <a:prstGeom prst="roundRect">
            <a:avLst>
              <a:gd fmla="val 16667" name="adj"/>
            </a:avLst>
          </a:prstGeom>
          <a:solidFill>
            <a:schemeClr val="lt1"/>
          </a:solidFill>
          <a:ln cap="flat" cmpd="sng" w="25400">
            <a:solidFill>
              <a:srgbClr val="88A3A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8" name="Shape 168"/>
          <p:cNvSpPr txBox="1"/>
          <p:nvPr/>
        </p:nvSpPr>
        <p:spPr>
          <a:xfrm>
            <a:off x="360274" y="4181425"/>
            <a:ext cx="9855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Request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Shape 169"/>
          <p:cNvSpPr txBox="1"/>
          <p:nvPr/>
        </p:nvSpPr>
        <p:spPr>
          <a:xfrm>
            <a:off x="2083764" y="3971384"/>
            <a:ext cx="47481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API</a:t>
            </a:r>
            <a:endParaRPr b="0" i="0" sz="1400" u="none" cap="none" strike="noStrike">
              <a:solidFill>
                <a:srgbClr val="000000"/>
              </a:solidFill>
              <a:latin typeface="Arial"/>
              <a:ea typeface="Arial"/>
              <a:cs typeface="Arial"/>
              <a:sym typeface="Arial"/>
            </a:endParaRPr>
          </a:p>
        </p:txBody>
      </p:sp>
      <p:sp>
        <p:nvSpPr>
          <p:cNvPr id="170" name="Shape 170"/>
          <p:cNvSpPr txBox="1"/>
          <p:nvPr/>
        </p:nvSpPr>
        <p:spPr>
          <a:xfrm>
            <a:off x="3040674" y="3971384"/>
            <a:ext cx="47481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API</a:t>
            </a:r>
            <a:endParaRPr b="0" i="0" sz="1400" u="none" cap="none" strike="noStrike">
              <a:solidFill>
                <a:srgbClr val="000000"/>
              </a:solidFill>
              <a:latin typeface="Arial"/>
              <a:ea typeface="Arial"/>
              <a:cs typeface="Arial"/>
              <a:sym typeface="Arial"/>
            </a:endParaRPr>
          </a:p>
        </p:txBody>
      </p:sp>
      <p:sp>
        <p:nvSpPr>
          <p:cNvPr id="171" name="Shape 171"/>
          <p:cNvSpPr/>
          <p:nvPr/>
        </p:nvSpPr>
        <p:spPr>
          <a:xfrm>
            <a:off x="5029198" y="3942075"/>
            <a:ext cx="2051539" cy="999439"/>
          </a:xfrm>
          <a:prstGeom prst="roundRect">
            <a:avLst>
              <a:gd fmla="val 16667" name="adj"/>
            </a:avLst>
          </a:prstGeom>
          <a:solidFill>
            <a:schemeClr val="lt1"/>
          </a:solidFill>
          <a:ln cap="flat" cmpd="sng" w="25400">
            <a:solidFill>
              <a:srgbClr val="88A3A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2" name="Shape 172"/>
          <p:cNvSpPr/>
          <p:nvPr/>
        </p:nvSpPr>
        <p:spPr>
          <a:xfrm>
            <a:off x="1477107" y="4396155"/>
            <a:ext cx="6201508" cy="93783"/>
          </a:xfrm>
          <a:prstGeom prst="rightArrow">
            <a:avLst>
              <a:gd fmla="val 50000" name="adj1"/>
              <a:gd fmla="val 50000" name="adj2"/>
            </a:avLst>
          </a:prstGeom>
          <a:solidFill>
            <a:schemeClr val="dk2"/>
          </a:solidFill>
          <a:ln cap="flat" cmpd="sng" w="25400">
            <a:solidFill>
              <a:schemeClr val="dk2"/>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3" name="Shape 173"/>
          <p:cNvSpPr/>
          <p:nvPr/>
        </p:nvSpPr>
        <p:spPr>
          <a:xfrm>
            <a:off x="2157046" y="4290646"/>
            <a:ext cx="328246" cy="328246"/>
          </a:xfrm>
          <a:prstGeom prst="diamond">
            <a:avLst/>
          </a:prstGeom>
          <a:solidFill>
            <a:schemeClr val="accent1"/>
          </a:solidFill>
          <a:ln cap="flat" cmpd="sng" w="25400">
            <a:solidFill>
              <a:srgbClr val="88A3A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4" name="Shape 174"/>
          <p:cNvSpPr/>
          <p:nvPr/>
        </p:nvSpPr>
        <p:spPr>
          <a:xfrm>
            <a:off x="3107057" y="4290646"/>
            <a:ext cx="328246" cy="328246"/>
          </a:xfrm>
          <a:prstGeom prst="diamond">
            <a:avLst/>
          </a:prstGeom>
          <a:solidFill>
            <a:schemeClr val="accent1"/>
          </a:solidFill>
          <a:ln cap="flat" cmpd="sng" w="25400">
            <a:solidFill>
              <a:srgbClr val="88A3A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5" name="Shape 175"/>
          <p:cNvSpPr/>
          <p:nvPr/>
        </p:nvSpPr>
        <p:spPr>
          <a:xfrm>
            <a:off x="5533292" y="4290646"/>
            <a:ext cx="281354" cy="281354"/>
          </a:xfrm>
          <a:prstGeom prst="ellipse">
            <a:avLst/>
          </a:prstGeom>
          <a:solidFill>
            <a:schemeClr val="accent1"/>
          </a:solidFill>
          <a:ln cap="flat" cmpd="sng" w="25400">
            <a:solidFill>
              <a:srgbClr val="88A3A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6" name="Shape 176"/>
          <p:cNvSpPr/>
          <p:nvPr/>
        </p:nvSpPr>
        <p:spPr>
          <a:xfrm>
            <a:off x="6318740" y="4301117"/>
            <a:ext cx="281354" cy="281354"/>
          </a:xfrm>
          <a:prstGeom prst="ellipse">
            <a:avLst/>
          </a:prstGeom>
          <a:solidFill>
            <a:schemeClr val="accent1"/>
          </a:solidFill>
          <a:ln cap="flat" cmpd="sng" w="25400">
            <a:solidFill>
              <a:srgbClr val="88A3A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7" name="Shape 177"/>
          <p:cNvSpPr txBox="1"/>
          <p:nvPr/>
        </p:nvSpPr>
        <p:spPr>
          <a:xfrm>
            <a:off x="5436564" y="3958796"/>
            <a:ext cx="47481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API</a:t>
            </a:r>
            <a:endParaRPr b="0" i="0" sz="1400" u="none" cap="none" strike="noStrike">
              <a:solidFill>
                <a:srgbClr val="000000"/>
              </a:solidFill>
              <a:latin typeface="Arial"/>
              <a:ea typeface="Arial"/>
              <a:cs typeface="Arial"/>
              <a:sym typeface="Arial"/>
            </a:endParaRPr>
          </a:p>
        </p:txBody>
      </p:sp>
      <p:sp>
        <p:nvSpPr>
          <p:cNvPr id="178" name="Shape 178"/>
          <p:cNvSpPr txBox="1"/>
          <p:nvPr/>
        </p:nvSpPr>
        <p:spPr>
          <a:xfrm>
            <a:off x="6222012" y="3958796"/>
            <a:ext cx="47481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API</a:t>
            </a:r>
            <a:endParaRPr b="0" i="0" sz="1400" u="none" cap="none" strike="noStrike">
              <a:solidFill>
                <a:srgbClr val="000000"/>
              </a:solidFill>
              <a:latin typeface="Arial"/>
              <a:ea typeface="Arial"/>
              <a:cs typeface="Arial"/>
              <a:sym typeface="Arial"/>
            </a:endParaRPr>
          </a:p>
        </p:txBody>
      </p:sp>
      <p:sp>
        <p:nvSpPr>
          <p:cNvPr id="179" name="Shape 179"/>
          <p:cNvSpPr txBox="1"/>
          <p:nvPr/>
        </p:nvSpPr>
        <p:spPr>
          <a:xfrm>
            <a:off x="7772400" y="4048780"/>
            <a:ext cx="1219199"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”Thread” of Tracing ID</a:t>
            </a:r>
            <a:endParaRPr b="0" i="0" sz="1400" u="none" cap="none" strike="noStrike">
              <a:solidFill>
                <a:srgbClr val="000000"/>
              </a:solidFill>
              <a:latin typeface="Arial"/>
              <a:ea typeface="Arial"/>
              <a:cs typeface="Arial"/>
              <a:sym typeface="Arial"/>
            </a:endParaRPr>
          </a:p>
        </p:txBody>
      </p:sp>
      <p:sp>
        <p:nvSpPr>
          <p:cNvPr id="180" name="Shape 180"/>
          <p:cNvSpPr txBox="1"/>
          <p:nvPr/>
        </p:nvSpPr>
        <p:spPr>
          <a:xfrm>
            <a:off x="2456575" y="5018050"/>
            <a:ext cx="1273800" cy="28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Node1</a:t>
            </a:r>
            <a:endParaRPr b="0" i="0" sz="1400" u="none" cap="none" strike="noStrike">
              <a:solidFill>
                <a:srgbClr val="000000"/>
              </a:solidFill>
              <a:latin typeface="Arial"/>
              <a:ea typeface="Arial"/>
              <a:cs typeface="Arial"/>
              <a:sym typeface="Arial"/>
            </a:endParaRPr>
          </a:p>
        </p:txBody>
      </p:sp>
      <p:sp>
        <p:nvSpPr>
          <p:cNvPr id="181" name="Shape 181"/>
          <p:cNvSpPr txBox="1"/>
          <p:nvPr/>
        </p:nvSpPr>
        <p:spPr>
          <a:xfrm>
            <a:off x="5761350" y="5018050"/>
            <a:ext cx="1273800" cy="28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Node2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2" type="sldNum"/>
          </p:nvPr>
        </p:nvSpPr>
        <p:spPr>
          <a:xfrm>
            <a:off x="7086600" y="5903912"/>
            <a:ext cx="1447800" cy="685800"/>
          </a:xfrm>
          <a:prstGeom prst="rect">
            <a:avLst/>
          </a:prstGeom>
        </p:spPr>
        <p:txBody>
          <a:bodyPr anchorCtr="0" anchor="t" bIns="0" lIns="91425" spcFirstLastPara="1" rIns="91425" wrap="square" tIns="0">
            <a:noAutofit/>
          </a:bodyPr>
          <a:lstStyle/>
          <a:p>
            <a:pPr indent="0" lvl="0" marL="0">
              <a:spcBef>
                <a:spcPts val="0"/>
              </a:spcBef>
              <a:spcAft>
                <a:spcPts val="0"/>
              </a:spcAft>
              <a:buClr>
                <a:srgbClr val="D9D9D9"/>
              </a:buClr>
              <a:buSzPts val="1100"/>
              <a:buFont typeface="Arial"/>
              <a:buNone/>
            </a:pPr>
            <a:fld id="{00000000-1234-1234-1234-123412341234}" type="slidenum">
              <a:rPr lang="en-US"/>
              <a:t>‹#›</a:t>
            </a:fld>
            <a:endParaRPr/>
          </a:p>
        </p:txBody>
      </p:sp>
      <p:pic>
        <p:nvPicPr>
          <p:cNvPr id="188" name="Shape 188"/>
          <p:cNvPicPr preferRelativeResize="0"/>
          <p:nvPr/>
        </p:nvPicPr>
        <p:blipFill>
          <a:blip r:embed="rId3">
            <a:alphaModFix/>
          </a:blip>
          <a:stretch>
            <a:fillRect/>
          </a:stretch>
        </p:blipFill>
        <p:spPr>
          <a:xfrm>
            <a:off x="526200" y="1752368"/>
            <a:ext cx="8008199" cy="3907456"/>
          </a:xfrm>
          <a:prstGeom prst="rect">
            <a:avLst/>
          </a:prstGeom>
          <a:noFill/>
          <a:ln>
            <a:noFill/>
          </a:ln>
        </p:spPr>
      </p:pic>
      <p:sp>
        <p:nvSpPr>
          <p:cNvPr id="189" name="Shape 189"/>
          <p:cNvSpPr txBox="1"/>
          <p:nvPr/>
        </p:nvSpPr>
        <p:spPr>
          <a:xfrm>
            <a:off x="2297700" y="2701075"/>
            <a:ext cx="1350300" cy="3684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1500"/>
              <a:t>SERVICE #0</a:t>
            </a:r>
            <a:endParaRPr b="1" sz="1500"/>
          </a:p>
        </p:txBody>
      </p:sp>
      <p:sp>
        <p:nvSpPr>
          <p:cNvPr id="190" name="Shape 190"/>
          <p:cNvSpPr txBox="1"/>
          <p:nvPr/>
        </p:nvSpPr>
        <p:spPr>
          <a:xfrm>
            <a:off x="4835475" y="3449825"/>
            <a:ext cx="1350300" cy="3684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1500"/>
              <a:t>SERVICE #2</a:t>
            </a:r>
            <a:endParaRPr b="1" sz="1500"/>
          </a:p>
        </p:txBody>
      </p:sp>
      <p:sp>
        <p:nvSpPr>
          <p:cNvPr id="191" name="Shape 191"/>
          <p:cNvSpPr txBox="1"/>
          <p:nvPr/>
        </p:nvSpPr>
        <p:spPr>
          <a:xfrm>
            <a:off x="7285575" y="2935725"/>
            <a:ext cx="1350300" cy="3684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1500"/>
              <a:t>SERVICE #4</a:t>
            </a:r>
            <a:endParaRPr b="1" sz="1500"/>
          </a:p>
        </p:txBody>
      </p:sp>
      <p:sp>
        <p:nvSpPr>
          <p:cNvPr id="192" name="Shape 192"/>
          <p:cNvSpPr txBox="1"/>
          <p:nvPr/>
        </p:nvSpPr>
        <p:spPr>
          <a:xfrm>
            <a:off x="7184100" y="2116675"/>
            <a:ext cx="1350300" cy="3684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1500"/>
              <a:t>SERVICE #3</a:t>
            </a:r>
            <a:endParaRPr b="1" sz="1500"/>
          </a:p>
        </p:txBody>
      </p:sp>
      <p:sp>
        <p:nvSpPr>
          <p:cNvPr id="193" name="Shape 193"/>
          <p:cNvSpPr txBox="1"/>
          <p:nvPr/>
        </p:nvSpPr>
        <p:spPr>
          <a:xfrm>
            <a:off x="4731425" y="2485075"/>
            <a:ext cx="1350300" cy="3684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1500"/>
              <a:t>SERVICE #1</a:t>
            </a:r>
            <a:endParaRPr b="1" sz="1500"/>
          </a:p>
        </p:txBody>
      </p:sp>
      <p:sp>
        <p:nvSpPr>
          <p:cNvPr id="194" name="Shape 194"/>
          <p:cNvSpPr txBox="1"/>
          <p:nvPr/>
        </p:nvSpPr>
        <p:spPr>
          <a:xfrm>
            <a:off x="7285575" y="3818225"/>
            <a:ext cx="1447800" cy="3684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1500"/>
              <a:t>STORAGE  #2</a:t>
            </a:r>
            <a:endParaRPr b="1" sz="1500"/>
          </a:p>
        </p:txBody>
      </p:sp>
      <p:sp>
        <p:nvSpPr>
          <p:cNvPr id="195" name="Shape 195"/>
          <p:cNvSpPr txBox="1"/>
          <p:nvPr/>
        </p:nvSpPr>
        <p:spPr>
          <a:xfrm>
            <a:off x="6185775" y="4419825"/>
            <a:ext cx="1447800" cy="3684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1500"/>
              <a:t>STORAGE #1</a:t>
            </a:r>
            <a:endParaRPr b="1"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609600" y="762000"/>
            <a:ext cx="7924800" cy="68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End to End Tracing</a:t>
            </a:r>
            <a:endParaRPr/>
          </a:p>
        </p:txBody>
      </p:sp>
      <p:sp>
        <p:nvSpPr>
          <p:cNvPr id="202" name="Shape 202"/>
          <p:cNvSpPr txBox="1"/>
          <p:nvPr>
            <p:ph idx="1" type="body"/>
          </p:nvPr>
        </p:nvSpPr>
        <p:spPr>
          <a:xfrm>
            <a:off x="609600" y="1828800"/>
            <a:ext cx="7924800" cy="3886200"/>
          </a:xfrm>
          <a:prstGeom prst="rect">
            <a:avLst/>
          </a:prstGeom>
        </p:spPr>
        <p:txBody>
          <a:bodyPr anchorCtr="0" anchor="t" bIns="91425" lIns="91425" spcFirstLastPara="1" rIns="91425" wrap="square" tIns="91425">
            <a:noAutofit/>
          </a:bodyPr>
          <a:lstStyle/>
          <a:p>
            <a:pPr indent="-381000" lvl="0" marL="457200" rtl="0">
              <a:spcBef>
                <a:spcPts val="480"/>
              </a:spcBef>
              <a:spcAft>
                <a:spcPts val="0"/>
              </a:spcAft>
              <a:buSzPts val="2400"/>
              <a:buChar char="▪"/>
            </a:pPr>
            <a:r>
              <a:rPr lang="en-US"/>
              <a:t>Tracing is determining the behaviour of each application/container. But what if it is not the application/container which has a latency issue?</a:t>
            </a:r>
            <a:endParaRPr/>
          </a:p>
          <a:p>
            <a:pPr indent="0" lvl="0" marL="0" rtl="0">
              <a:spcBef>
                <a:spcPts val="480"/>
              </a:spcBef>
              <a:spcAft>
                <a:spcPts val="0"/>
              </a:spcAft>
              <a:buNone/>
            </a:pPr>
            <a:r>
              <a:t/>
            </a:r>
            <a:endParaRPr/>
          </a:p>
          <a:p>
            <a:pPr indent="-381000" lvl="0" marL="457200" rtl="0">
              <a:spcBef>
                <a:spcPts val="480"/>
              </a:spcBef>
              <a:spcAft>
                <a:spcPts val="0"/>
              </a:spcAft>
              <a:buSzPts val="2400"/>
              <a:buChar char="▪"/>
            </a:pPr>
            <a:r>
              <a:rPr lang="en-US"/>
              <a:t>End to End (e2e) Tracing is to follow the execution of requests infrastructure along the entirety of its  “</a:t>
            </a:r>
            <a:r>
              <a:rPr lang="en-US">
                <a:solidFill>
                  <a:srgbClr val="FF0000"/>
                </a:solidFill>
              </a:rPr>
              <a:t>PATH</a:t>
            </a:r>
            <a:r>
              <a:rPr lang="en-US"/>
              <a:t>” of propagation (including its dataplane), to provide detailed tracing for capacity planning and performance analysis</a:t>
            </a:r>
            <a:r>
              <a:rPr lang="en-US"/>
              <a:t> </a:t>
            </a:r>
            <a:endParaRPr/>
          </a:p>
        </p:txBody>
      </p:sp>
      <p:sp>
        <p:nvSpPr>
          <p:cNvPr id="203" name="Shape 203"/>
          <p:cNvSpPr txBox="1"/>
          <p:nvPr>
            <p:ph idx="12" type="sldNum"/>
          </p:nvPr>
        </p:nvSpPr>
        <p:spPr>
          <a:xfrm>
            <a:off x="7086600" y="5903912"/>
            <a:ext cx="1447800" cy="685800"/>
          </a:xfrm>
          <a:prstGeom prst="rect">
            <a:avLst/>
          </a:prstGeom>
        </p:spPr>
        <p:txBody>
          <a:bodyPr anchorCtr="0" anchor="t" bIns="0" lIns="91425" spcFirstLastPara="1" rIns="91425" wrap="square" tIns="0">
            <a:noAutofit/>
          </a:bodyPr>
          <a:lstStyle/>
          <a:p>
            <a:pPr indent="0" lvl="0" marL="0">
              <a:spcBef>
                <a:spcPts val="0"/>
              </a:spcBef>
              <a:spcAft>
                <a:spcPts val="0"/>
              </a:spcAft>
              <a:buClr>
                <a:srgbClr val="D9D9D9"/>
              </a:buClr>
              <a:buSzPts val="11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