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kkitt"/>
      <p:regular r:id="rId15"/>
      <p:bold r:id="rId16"/>
    </p:embeddedFont>
    <p:embeddedFont>
      <p:font typeface="Short Stack"/>
      <p:regular r:id="rId17"/>
    </p:embeddedFont>
    <p:embeddedFont>
      <p:font typeface="Rokkitt ExtraBold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kkitt-regular.fntdata"/><Relationship Id="rId14" Type="http://schemas.openxmlformats.org/officeDocument/2006/relationships/slide" Target="slides/slide10.xml"/><Relationship Id="rId17" Type="http://schemas.openxmlformats.org/officeDocument/2006/relationships/font" Target="fonts/ShortStack-regular.fntdata"/><Relationship Id="rId16" Type="http://schemas.openxmlformats.org/officeDocument/2006/relationships/font" Target="fonts/Rokki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kkitt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Shape 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Shape 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Shape 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38" name="Shape 3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Shape 3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Shape 7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Shape 7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4" name="Shape 8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Shape 8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Shape 8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Shape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Shape 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040977" y="127347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kkitt"/>
              <a:buNone/>
            </a:pPr>
            <a:r>
              <a:rPr b="0" i="0" lang="en-US" sz="4800" u="none" cap="none" strike="noStrike">
                <a:latin typeface="Rokkitt"/>
                <a:ea typeface="Rokkitt"/>
                <a:cs typeface="Rokkitt"/>
                <a:sym typeface="Rokkitt"/>
              </a:rPr>
              <a:t>END-TO-END TRACING, TRACING KUBERNETES</a:t>
            </a:r>
            <a:endParaRPr b="0" i="0" sz="48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513417" y="450331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5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80584" y="563663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352223" y="1727350"/>
            <a:ext cx="50583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4800" cap="non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THANK YOU!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4800" cap="none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4800" cap="non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Questions?</a:t>
            </a:r>
            <a:endParaRPr sz="5400" cap="none"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REVIEW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193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Kubernetes: Kubernetes is a orchestration system serves on cluster of computers.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Tracing: Trace events labeled by a unique request ID to know applications’ behavior.</a:t>
            </a:r>
            <a:endParaRPr>
              <a:solidFill>
                <a:srgbClr val="2675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1828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plane: The decision making part of Kubernetes which decides what has to be done with each containers according to its description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1828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Arial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Control plane: enforces all of control plane’s decisions,</a:t>
            </a:r>
            <a:r>
              <a:rPr lang="en-US">
                <a:solidFill>
                  <a:srgbClr val="2675B4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Allows applications to remain agnostic to their surroundings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Jaeger: A distributed tracing system used for monitoring microservices-based distributed systems.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00"/>
              <a:buFont typeface="Calibri"/>
              <a:buChar char="▪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HotRod: An application that can find out drivers nearby.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VISION &amp; GOALS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tracing for app behavior on Kubernetes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issues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(bottlenecks, latency issues etc.)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 in trace points to “data plane” features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PREVIOUS WORK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paper about Google Dapper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paper about Facebook Canopy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Run Hotrod locally and tracing with Jaeger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TRACING WITH JEAGER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275" y="1762125"/>
            <a:ext cx="6180828" cy="46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738625" y="2749875"/>
            <a:ext cx="1551000" cy="4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273788" y="2698575"/>
            <a:ext cx="1447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Micro-service</a:t>
            </a:r>
            <a:endParaRPr b="0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6623250" y="3339525"/>
            <a:ext cx="3975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067975" y="3320325"/>
            <a:ext cx="1922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Number of RPCs</a:t>
            </a:r>
            <a:endParaRPr b="0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482250" y="5877625"/>
            <a:ext cx="2179200" cy="48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790175" y="5877625"/>
            <a:ext cx="1640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Storage backend</a:t>
            </a:r>
            <a:endParaRPr b="0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TRACING WITH JEAGER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788" y="2121408"/>
            <a:ext cx="10571760" cy="4050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387212" y="3016965"/>
            <a:ext cx="996483" cy="14671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387212" y="5498215"/>
            <a:ext cx="996483" cy="14671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311162" y="3232465"/>
            <a:ext cx="2139673" cy="454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 errors</a:t>
            </a:r>
            <a:endParaRPr b="0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649038" y="4452040"/>
            <a:ext cx="4455600" cy="7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38187" y="5271265"/>
            <a:ext cx="28872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What causes the error?</a:t>
            </a:r>
            <a:endParaRPr b="0" i="0" sz="18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ARCHITECTURE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61616" y="2720051"/>
            <a:ext cx="3701317" cy="2755246"/>
          </a:xfrm>
          <a:prstGeom prst="rect">
            <a:avLst/>
          </a:prstGeom>
          <a:solidFill>
            <a:srgbClr val="F4CCC8"/>
          </a:solidFill>
          <a:ln cap="flat" cmpd="sng" w="12700">
            <a:solidFill>
              <a:srgbClr val="EADE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726051" y="2796599"/>
            <a:ext cx="1172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MOC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048241" y="3868766"/>
            <a:ext cx="2528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Kubernetes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157025" y="4474021"/>
            <a:ext cx="1476641" cy="836818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389291" y="4707764"/>
            <a:ext cx="10121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Docker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09958" y="4600070"/>
            <a:ext cx="64899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Shape 160"/>
          <p:cNvSpPr/>
          <p:nvPr/>
        </p:nvSpPr>
        <p:spPr>
          <a:xfrm rot="10800000">
            <a:off x="4288128" y="4964570"/>
            <a:ext cx="64899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834220" y="1159891"/>
            <a:ext cx="4530654" cy="1924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128378" y="1159255"/>
            <a:ext cx="1863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center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084452" y="1609199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464045" y="1609198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843638" y="1609198"/>
            <a:ext cx="1238492" cy="126109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229965" y="1687952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Node1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607624" y="1667207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Node2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036550" y="1678782"/>
            <a:ext cx="951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Node3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229965" y="22397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82365" y="23921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534765" y="25445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Pod1</a:t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687701" y="22397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40101" y="23921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992501" y="2544545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Pod2</a:t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5437" y="2226116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297837" y="2378516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450237" y="2530916"/>
            <a:ext cx="621991" cy="621991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Pod3</a:t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8" name="Shape 178"/>
          <p:cNvSpPr/>
          <p:nvPr/>
        </p:nvSpPr>
        <p:spPr>
          <a:xfrm rot="10800000">
            <a:off x="7721690" y="3379557"/>
            <a:ext cx="1512334" cy="1364664"/>
          </a:xfrm>
          <a:prstGeom prst="wedgeRoundRectCallout">
            <a:avLst>
              <a:gd fmla="val 39348" name="adj1"/>
              <a:gd fmla="val 63875" name="adj2"/>
              <a:gd fmla="val 16667" name="adj3"/>
            </a:avLst>
          </a:prstGeom>
          <a:solidFill>
            <a:srgbClr val="D2CDCD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877598" y="3446329"/>
            <a:ext cx="1214206" cy="1214206"/>
          </a:xfrm>
          <a:prstGeom prst="rect">
            <a:avLst/>
          </a:prstGeom>
          <a:solidFill>
            <a:srgbClr val="EADE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151933" y="3454913"/>
            <a:ext cx="1140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Pod2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69776" y="3823233"/>
            <a:ext cx="705259" cy="657920"/>
          </a:xfrm>
          <a:prstGeom prst="rect">
            <a:avLst/>
          </a:prstGeom>
          <a:solidFill>
            <a:srgbClr val="BDB19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122176" y="3975633"/>
            <a:ext cx="705259" cy="657920"/>
          </a:xfrm>
          <a:prstGeom prst="rect">
            <a:avLst/>
          </a:prstGeom>
          <a:solidFill>
            <a:srgbClr val="BDB19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274576" y="4128032"/>
            <a:ext cx="1264248" cy="1179389"/>
          </a:xfrm>
          <a:prstGeom prst="rect">
            <a:avLst/>
          </a:prstGeom>
          <a:solidFill>
            <a:srgbClr val="BDB19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HotRod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991250" y="4880663"/>
            <a:ext cx="64899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Shape 185"/>
          <p:cNvSpPr/>
          <p:nvPr/>
        </p:nvSpPr>
        <p:spPr>
          <a:xfrm rot="10800000">
            <a:off x="6969420" y="5245163"/>
            <a:ext cx="64899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296541" y="5213687"/>
            <a:ext cx="796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Docker image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754319" y="5495811"/>
            <a:ext cx="11518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Container information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187407" y="4294913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A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850774" y="4563403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A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03111" y="3253386"/>
            <a:ext cx="3048543" cy="1991777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039503" y="3336257"/>
            <a:ext cx="1536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VM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023548" y="3792007"/>
            <a:ext cx="2587752" cy="539657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Kubernetes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767213" y="4880663"/>
            <a:ext cx="64899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9631002" y="4565348"/>
            <a:ext cx="20129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B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479057" y="4795293"/>
            <a:ext cx="20715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Other containers, Services, APIs…</a:t>
            </a:r>
            <a:endParaRPr sz="1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018146" y="4598574"/>
            <a:ext cx="2600925" cy="46675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187998" y="4629853"/>
            <a:ext cx="226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Jaeger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178090" y="5156835"/>
            <a:ext cx="298583" cy="66125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21447" y="5906685"/>
            <a:ext cx="39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Trace these requests by Tracing ID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CURRENT WORK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661846" y="2698665"/>
            <a:ext cx="3762880" cy="2035381"/>
          </a:xfrm>
          <a:prstGeom prst="rect">
            <a:avLst/>
          </a:prstGeom>
          <a:solidFill>
            <a:srgbClr val="F4CCC8"/>
          </a:solidFill>
          <a:ln cap="flat" cmpd="sng" w="12700">
            <a:solidFill>
              <a:srgbClr val="EADE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941393" y="2775213"/>
            <a:ext cx="1191942" cy="37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MOC</a:t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13092" y="3204040"/>
            <a:ext cx="3048543" cy="1356385"/>
          </a:xfrm>
          <a:prstGeom prst="rect">
            <a:avLst/>
          </a:prstGeom>
          <a:solidFill>
            <a:srgbClr val="D9D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254845" y="3314871"/>
            <a:ext cx="1562362" cy="37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VM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MiniKube on MOC to find local datapath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 hello world program in Kubernetes and check the verbose log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log, Understand the  Kubernetes’ source code related to dataplane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38890" y="3770622"/>
            <a:ext cx="2630794" cy="548633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MiniKube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n-US" sz="5400" u="none" cap="none" strike="noStrike">
                <a:latin typeface="Rokkitt"/>
                <a:ea typeface="Rokkitt"/>
                <a:cs typeface="Rokkitt"/>
                <a:sym typeface="Rokkitt"/>
              </a:rPr>
              <a:t>RELEASE PLANNING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One person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 Kubernetes  in the MOC(1 week)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HotROD into the Kubernetes (1 week)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Jaeger in Kubernetes and show that we can collect tracing events with Jaeger(2 weeks)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Other people 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Kubernetes datapath(core work, &gt;=1 month)</a:t>
            </a:r>
            <a:endParaRPr/>
          </a:p>
          <a:p>
            <a:pPr indent="-18287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source code</a:t>
            </a:r>
            <a:endParaRPr/>
          </a:p>
          <a:p>
            <a:pPr indent="-18287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Deploy a logging tool</a:t>
            </a:r>
            <a:endParaRPr b="0" i="0" sz="16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 tracing points in datapath(core work, &gt;=1</a:t>
            </a:r>
            <a:r>
              <a:rPr lang="en-US"/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