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hort Stack"/>
      <p:regular r:id="rId21"/>
    </p:embeddedFont>
    <p:embeddedFont>
      <p:font typeface="Radley"/>
      <p:regular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adley-regular.fntdata"/><Relationship Id="rId10" Type="http://schemas.openxmlformats.org/officeDocument/2006/relationships/slide" Target="slides/slide5.xml"/><Relationship Id="rId21" Type="http://schemas.openxmlformats.org/officeDocument/2006/relationships/font" Target="fonts/ShortSt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adle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ece_sub_sig.png" id="27" name="Shape 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ree.taiga.io/project/msdisme-2018-bucs528-template-7/" TargetMode="External"/><Relationship Id="rId4" Type="http://schemas.openxmlformats.org/officeDocument/2006/relationships/hyperlink" Target="https://github.com/BU-NU-CLOUD-SP18/Cross-Layer-Tracing-in-Kubernete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google.com/url?sa=i&amp;rct=j&amp;q=&amp;esrc=s&amp;source=images&amp;cd=&amp;cad=rja&amp;uact=8&amp;ved=2ahUKEwivwPWyy5XZAhULq1kKHUEdCdoQjRx6BAgAEAY&amp;url=https://deis.com/blog/2016/kubernetes-overview-pt-1/&amp;psig=AOvVaw2gdVyl7qZlhLJ6uNmP9_vW&amp;ust=1518154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798" y="11312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End-to end Tracing, tracing Kubernetes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371599" y="2497015"/>
            <a:ext cx="6400799" cy="216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Aditya Chechani</a:t>
            </a:r>
            <a:endParaRPr b="0" i="0" sz="2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Joshua Manning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Reet Chowdhary</a:t>
            </a:r>
            <a:endParaRPr b="0" i="0" sz="2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Runzhou Han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6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6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2/8/2018</a:t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0" y="478575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Taiga: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https://tree.taiga.io/project/msdisme-2018-bucs528-template-7/</a:t>
            </a:r>
            <a:endParaRPr b="0" i="0" sz="18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GitHub: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https://github.com/BU-NU-CLOUD-SP18/Cross-Layer-Tracing-in-Kubernetes</a:t>
            </a:r>
            <a:endParaRPr b="0" i="0" sz="18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Planning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09600" y="1582615"/>
            <a:ext cx="7924799" cy="26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Term Goals: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Get Kubernetes on our machines</a:t>
            </a:r>
            <a:endParaRPr/>
          </a:p>
          <a:p>
            <a:pPr indent="-190500" lvl="0" marL="3429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and run applications in containers</a:t>
            </a:r>
            <a:endParaRPr/>
          </a:p>
          <a:p>
            <a:pPr indent="-190500" lvl="0" marL="3429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Implement HotRod using Jaeger</a:t>
            </a:r>
            <a:endParaRPr/>
          </a:p>
          <a:p>
            <a:pPr indent="-190500" lvl="0" marL="3429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Tutorials on Kubernetes &amp; tracing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752148" y="2898926"/>
            <a:ext cx="50583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THANK YOU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Vision &amp; Goals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09599" y="1732755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End-to-end tracing for app behavior on Kubernetes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issues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Add in trace points to “data plane” features</a:t>
            </a:r>
            <a:endParaRPr b="1"/>
          </a:p>
          <a:p>
            <a:pPr indent="-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Ingress - </a:t>
            </a:r>
            <a:r>
              <a:rPr lang="en-US">
                <a:highlight>
                  <a:srgbClr val="FFFFFF"/>
                </a:highlight>
              </a:rPr>
              <a:t>An API object that manages external access to the services in a cluster, typically HTTP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Roboto"/>
              <a:buChar char="▪"/>
            </a:pP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Services - An abstraction which defines a logical set of </a:t>
            </a:r>
            <a:r>
              <a:rPr b="1" lang="en-US">
                <a:solidFill>
                  <a:srgbClr val="303030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Pods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a policy by which to access them - sometimes called a micro-service.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1352175" y="1996018"/>
            <a:ext cx="4168065" cy="3377179"/>
            <a:chOff x="87765" y="76125"/>
            <a:chExt cx="4168065" cy="3377179"/>
          </a:xfrm>
        </p:grpSpPr>
        <p:sp>
          <p:nvSpPr>
            <p:cNvPr id="115" name="Shape 115"/>
            <p:cNvSpPr/>
            <p:nvPr/>
          </p:nvSpPr>
          <p:spPr>
            <a:xfrm>
              <a:off x="2144409" y="745315"/>
              <a:ext cx="2111421" cy="1994642"/>
            </a:xfrm>
            <a:prstGeom prst="roundRect">
              <a:avLst>
                <a:gd fmla="val 16667" name="adj"/>
              </a:avLst>
            </a:prstGeom>
            <a:solidFill>
              <a:srgbClr val="28287C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2241779" y="842685"/>
              <a:ext cx="1916681" cy="1799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Kubernetes users,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Including companies and individuals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10785728">
              <a:off x="1186991" y="1749007"/>
              <a:ext cx="957421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32328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" name="Shape 118"/>
            <p:cNvSpPr/>
            <p:nvPr/>
          </p:nvSpPr>
          <p:spPr>
            <a:xfrm>
              <a:off x="87765" y="1217024"/>
              <a:ext cx="1099229" cy="1072504"/>
            </a:xfrm>
            <a:prstGeom prst="roundRect">
              <a:avLst>
                <a:gd fmla="val 16667" name="adj"/>
              </a:avLst>
            </a:prstGeom>
            <a:solidFill>
              <a:srgbClr val="FF6600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140120" y="1269379"/>
              <a:ext cx="994519" cy="967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Latency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9351162">
              <a:off x="1140773" y="1054670"/>
              <a:ext cx="1049555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32328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1" name="Shape 121"/>
            <p:cNvSpPr/>
            <p:nvPr/>
          </p:nvSpPr>
          <p:spPr>
            <a:xfrm>
              <a:off x="131850" y="76125"/>
              <a:ext cx="1054842" cy="1054835"/>
            </a:xfrm>
            <a:prstGeom prst="roundRect">
              <a:avLst>
                <a:gd fmla="val 16667" name="adj"/>
              </a:avLst>
            </a:prstGeom>
            <a:solidFill>
              <a:srgbClr val="008000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183343" y="127618"/>
              <a:ext cx="951856" cy="951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Bottlenecks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rot="9313849">
              <a:off x="1128726" y="2452781"/>
              <a:ext cx="1064654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32328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4" name="Shape 124"/>
            <p:cNvSpPr/>
            <p:nvPr/>
          </p:nvSpPr>
          <p:spPr>
            <a:xfrm>
              <a:off x="93067" y="2398772"/>
              <a:ext cx="1084631" cy="1054532"/>
            </a:xfrm>
            <a:prstGeom prst="roundRect">
              <a:avLst>
                <a:gd fmla="val 16667" name="adj"/>
              </a:avLst>
            </a:prstGeom>
            <a:solidFill>
              <a:srgbClr val="3366FF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144545" y="2450250"/>
              <a:ext cx="981675" cy="951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Performance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Shape 126"/>
          <p:cNvSpPr txBox="1"/>
          <p:nvPr/>
        </p:nvSpPr>
        <p:spPr>
          <a:xfrm>
            <a:off x="2492276" y="1996092"/>
            <a:ext cx="112821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Facing these problems…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 rot="9112896">
            <a:off x="5184838" y="2978250"/>
            <a:ext cx="1260151" cy="94958"/>
          </a:xfrm>
          <a:custGeom>
            <a:pathLst>
              <a:path extrusionOk="0" h="120000" w="120000">
                <a:moveTo>
                  <a:pt x="0" y="0"/>
                </a:moveTo>
                <a:lnTo>
                  <a:pt x="91172" y="0"/>
                </a:lnTo>
              </a:path>
            </a:pathLst>
          </a:custGeom>
          <a:noFill/>
          <a:ln cap="flat" cmpd="sng" w="25400">
            <a:solidFill>
              <a:srgbClr val="32328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/>
        </p:nvSpPr>
        <p:spPr>
          <a:xfrm>
            <a:off x="5327260" y="2103814"/>
            <a:ext cx="11136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End-to-end tracing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6393000" y="2198504"/>
            <a:ext cx="1099229" cy="1072504"/>
            <a:chOff x="87765" y="1217024"/>
            <a:chExt cx="1099229" cy="1072504"/>
          </a:xfrm>
        </p:grpSpPr>
        <p:sp>
          <p:nvSpPr>
            <p:cNvPr id="130" name="Shape 130"/>
            <p:cNvSpPr/>
            <p:nvPr/>
          </p:nvSpPr>
          <p:spPr>
            <a:xfrm>
              <a:off x="87765" y="1217024"/>
              <a:ext cx="1099229" cy="1072504"/>
            </a:xfrm>
            <a:prstGeom prst="roundRect">
              <a:avLst>
                <a:gd fmla="val 16667" name="adj"/>
              </a:avLst>
            </a:prstGeom>
            <a:solidFill>
              <a:srgbClr val="8AC6CC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40120" y="1269379"/>
              <a:ext cx="994519" cy="967794"/>
            </a:xfrm>
            <a:prstGeom prst="rect">
              <a:avLst/>
            </a:prstGeom>
            <a:solidFill>
              <a:srgbClr val="8AC6CC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/>
            </a:p>
          </p:txBody>
        </p:sp>
      </p:grpSp>
      <p:sp>
        <p:nvSpPr>
          <p:cNvPr id="132" name="Shape 132"/>
          <p:cNvSpPr/>
          <p:nvPr/>
        </p:nvSpPr>
        <p:spPr>
          <a:xfrm rot="-8850185">
            <a:off x="5206000" y="4157525"/>
            <a:ext cx="1260151" cy="94958"/>
          </a:xfrm>
          <a:custGeom>
            <a:pathLst>
              <a:path extrusionOk="0" h="120000" w="120000">
                <a:moveTo>
                  <a:pt x="0" y="0"/>
                </a:moveTo>
                <a:lnTo>
                  <a:pt x="91172" y="0"/>
                </a:lnTo>
              </a:path>
            </a:pathLst>
          </a:custGeom>
          <a:noFill/>
          <a:ln cap="flat" cmpd="sng" w="25400">
            <a:solidFill>
              <a:srgbClr val="32328C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3" name="Shape 133"/>
          <p:cNvGrpSpPr/>
          <p:nvPr/>
        </p:nvGrpSpPr>
        <p:grpSpPr>
          <a:xfrm>
            <a:off x="6375814" y="4066496"/>
            <a:ext cx="1099229" cy="1072504"/>
            <a:chOff x="87765" y="1217024"/>
            <a:chExt cx="1099229" cy="1072504"/>
          </a:xfrm>
        </p:grpSpPr>
        <p:sp>
          <p:nvSpPr>
            <p:cNvPr id="134" name="Shape 134"/>
            <p:cNvSpPr/>
            <p:nvPr/>
          </p:nvSpPr>
          <p:spPr>
            <a:xfrm>
              <a:off x="87765" y="1217024"/>
              <a:ext cx="1099229" cy="1072504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40120" y="1269379"/>
              <a:ext cx="994519" cy="96779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&amp; Features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09599" y="1732755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Instrument the services section of Kubernetes with trace points</a:t>
            </a:r>
            <a:endParaRPr/>
          </a:p>
          <a:p>
            <a: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data-plane portion</a:t>
            </a:r>
            <a:endParaRPr/>
          </a:p>
          <a:p>
            <a: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09599" y="1732755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</a:t>
            </a:r>
            <a:r>
              <a:rPr lang="en-US"/>
              <a:t>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an isolated environment with a unique namespace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 </a:t>
            </a:r>
            <a:r>
              <a:rPr lang="en-US"/>
              <a:t>may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run with its environment</a:t>
            </a:r>
            <a:endParaRPr/>
          </a:p>
          <a:p>
            <a:pPr indent="-2095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can only use the resources defined in this namespace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2321169" y="3763108"/>
            <a:ext cx="3856893" cy="2028092"/>
          </a:xfrm>
          <a:prstGeom prst="roundRect">
            <a:avLst>
              <a:gd fmla="val 16667" name="adj"/>
            </a:avLst>
          </a:prstGeom>
          <a:solidFill>
            <a:srgbClr val="D0D0EF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661139" y="3962401"/>
            <a:ext cx="3182032" cy="14536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194539" y="4114800"/>
            <a:ext cx="2110152" cy="84809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587261" y="5091545"/>
            <a:ext cx="1324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645877" y="5477033"/>
            <a:ext cx="12074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09600" y="1732755"/>
            <a:ext cx="427609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Kubernetes: a container deployment orchestrator,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 sz="2400"/>
              <a:t>W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tracing will be implemented.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platform automates deploying, scaling, and </a:t>
            </a:r>
            <a:r>
              <a:rPr lang="en-US"/>
              <a:t>managing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7500" y="1301250"/>
            <a:ext cx="4019725" cy="472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6248399" y="5917940"/>
            <a:ext cx="45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from </a:t>
            </a:r>
            <a:r>
              <a:rPr b="0" i="0" lang="en-U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31849" y="1732755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Tracing: </a:t>
            </a:r>
            <a:r>
              <a:rPr lang="en-US"/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racing events labeled by a unique ID of a request to know apps’ behavior.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Tracing ID is a local variable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Propagation of request IDs tied to a specific request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782129" y="3943326"/>
            <a:ext cx="2051539" cy="9994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60274" y="4181425"/>
            <a:ext cx="9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2083764" y="3971384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040674" y="3971384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5029198" y="3942075"/>
            <a:ext cx="2051539" cy="9994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477107" y="4396155"/>
            <a:ext cx="6201508" cy="937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157046" y="4290646"/>
            <a:ext cx="328246" cy="32824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107057" y="4290646"/>
            <a:ext cx="328246" cy="32824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533292" y="4290646"/>
            <a:ext cx="281354" cy="28135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318740" y="4301117"/>
            <a:ext cx="281354" cy="28135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5436564" y="39587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222012" y="39587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7772400" y="4048780"/>
            <a:ext cx="12191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”Thread” of Tracing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2456575" y="5018050"/>
            <a:ext cx="1273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Node1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5761350" y="5018050"/>
            <a:ext cx="1273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09599" y="1732755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Jaeger: a distributed tracing used for monitoring microservices-based distributed systems.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HotRod: a sample application that has had tracing implemented by Jaeger.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OSProfiler: Another tracing implementation that may be used.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7645400" y="5067301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09599" y="2497015"/>
            <a:ext cx="7924799" cy="14701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end-to-end tracing for n number of requests to a distributed system containing at least n number of machines in parallel through the Kubernetes data-plane.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