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Serverless Supercomputing Demo 4</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Abhi, Eric, Parul, Prerna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From Last Time..</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Release 4 (Due 03/16/18)</a:t>
            </a:r>
            <a:endParaRPr/>
          </a:p>
          <a:p>
            <a:pPr indent="-342900" lvl="0" marL="457200" rtl="0">
              <a:spcBef>
                <a:spcPts val="1600"/>
              </a:spcBef>
              <a:spcAft>
                <a:spcPts val="0"/>
              </a:spcAft>
              <a:buSzPts val="1800"/>
              <a:buChar char="●"/>
            </a:pPr>
            <a:r>
              <a:rPr lang="en"/>
              <a:t>Fix Implementation to scale efficiently</a:t>
            </a:r>
            <a:endParaRPr/>
          </a:p>
          <a:p>
            <a:pPr indent="-342900" lvl="0" marL="457200" rtl="0">
              <a:spcBef>
                <a:spcPts val="0"/>
              </a:spcBef>
              <a:spcAft>
                <a:spcPts val="0"/>
              </a:spcAft>
              <a:buSzPts val="1800"/>
              <a:buChar char="●"/>
            </a:pPr>
            <a:r>
              <a:rPr lang="en"/>
              <a:t>Performance Evaluation</a:t>
            </a:r>
            <a:endParaRPr/>
          </a:p>
          <a:p>
            <a:pPr indent="-342900" lvl="0" marL="457200" rtl="0">
              <a:spcBef>
                <a:spcPts val="0"/>
              </a:spcBef>
              <a:spcAft>
                <a:spcPts val="0"/>
              </a:spcAft>
              <a:buSzPts val="1800"/>
              <a:buChar char="●"/>
            </a:pPr>
            <a:r>
              <a:rPr lang="en"/>
              <a:t>Error Handling</a:t>
            </a:r>
            <a:endParaRPr/>
          </a:p>
          <a:p>
            <a:pPr indent="-342900" lvl="0" marL="457200" rtl="0">
              <a:spcBef>
                <a:spcPts val="0"/>
              </a:spcBef>
              <a:spcAft>
                <a:spcPts val="0"/>
              </a:spcAft>
              <a:buSzPts val="1800"/>
              <a:buChar char="●"/>
            </a:pPr>
            <a:r>
              <a:rPr lang="en"/>
              <a:t>Finalize Application</a:t>
            </a:r>
            <a:endParaRPr/>
          </a:p>
          <a:p>
            <a:pPr indent="-342900" lvl="0" marL="457200" rtl="0">
              <a:spcBef>
                <a:spcPts val="0"/>
              </a:spcBef>
              <a:spcAft>
                <a:spcPts val="0"/>
              </a:spcAft>
              <a:buSzPts val="1800"/>
              <a:buChar char="●"/>
            </a:pPr>
            <a:r>
              <a:rPr lang="en"/>
              <a:t>Run Application on MOC OS cluster</a:t>
            </a:r>
            <a:endParaRPr/>
          </a:p>
          <a:p>
            <a:pPr indent="-342900" lvl="0" marL="457200">
              <a:spcBef>
                <a:spcPts val="0"/>
              </a:spcBef>
              <a:spcAft>
                <a:spcPts val="0"/>
              </a:spcAft>
              <a:buSzPts val="1800"/>
              <a:buChar char="●"/>
            </a:pPr>
            <a:r>
              <a:rPr lang="en"/>
              <a:t>Documentation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Client Side </a:t>
            </a:r>
            <a:r>
              <a:rPr lang="en"/>
              <a:t>Error Handling </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JavaScript Promise rejection to handle error</a:t>
            </a:r>
            <a:endParaRPr/>
          </a:p>
          <a:p>
            <a:pPr indent="-342900" lvl="0" marL="457200" rtl="0">
              <a:spcBef>
                <a:spcPts val="0"/>
              </a:spcBef>
              <a:spcAft>
                <a:spcPts val="0"/>
              </a:spcAft>
              <a:buSzPts val="1800"/>
              <a:buChar char="-"/>
            </a:pPr>
            <a:r>
              <a:rPr lang="en"/>
              <a:t>For response code other than “200”, the client should not crash and exit gracefully</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Fault Tolerance</a:t>
            </a:r>
            <a:endParaRPr/>
          </a:p>
        </p:txBody>
      </p:sp>
      <p:sp>
        <p:nvSpPr>
          <p:cNvPr id="73" name="Shape 73"/>
          <p:cNvSpPr txBox="1"/>
          <p:nvPr>
            <p:ph idx="1" type="body"/>
          </p:nvPr>
        </p:nvSpPr>
        <p:spPr>
          <a:xfrm>
            <a:off x="311700" y="1152475"/>
            <a:ext cx="8520600" cy="3416400"/>
          </a:xfrm>
          <a:prstGeom prst="rect">
            <a:avLst/>
          </a:prstGeom>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2D3F49"/>
                </a:solidFill>
                <a:highlight>
                  <a:srgbClr val="FFFFFF"/>
                </a:highlight>
              </a:rPr>
              <a:t>When an invocation request is received, the system records the request and dispatches an activation. The system attempts to invoke the Action once, resulting in one of the following four outcomes:</a:t>
            </a:r>
            <a:endParaRPr>
              <a:solidFill>
                <a:srgbClr val="2D3F49"/>
              </a:solidFill>
              <a:highlight>
                <a:srgbClr val="FFFFFF"/>
              </a:highlight>
            </a:endParaRPr>
          </a:p>
          <a:p>
            <a:pPr indent="-342900" lvl="0" marL="457200" rtl="0">
              <a:spcBef>
                <a:spcPts val="1600"/>
              </a:spcBef>
              <a:spcAft>
                <a:spcPts val="0"/>
              </a:spcAft>
              <a:buClr>
                <a:srgbClr val="6AA84F"/>
              </a:buClr>
              <a:buSzPts val="1800"/>
              <a:buChar char="-"/>
            </a:pPr>
            <a:r>
              <a:rPr lang="en">
                <a:solidFill>
                  <a:srgbClr val="6AA84F"/>
                </a:solidFill>
                <a:highlight>
                  <a:srgbClr val="FFFFFF"/>
                </a:highlight>
              </a:rPr>
              <a:t>Success</a:t>
            </a:r>
            <a:endParaRPr>
              <a:solidFill>
                <a:srgbClr val="6AA84F"/>
              </a:solidFill>
              <a:highlight>
                <a:srgbClr val="FFFFFF"/>
              </a:highlight>
            </a:endParaRPr>
          </a:p>
          <a:p>
            <a:pPr indent="-342900" lvl="0" marL="457200" rtl="0">
              <a:spcBef>
                <a:spcPts val="0"/>
              </a:spcBef>
              <a:spcAft>
                <a:spcPts val="0"/>
              </a:spcAft>
              <a:buClr>
                <a:srgbClr val="CC0000"/>
              </a:buClr>
              <a:buSzPts val="1800"/>
              <a:buChar char="-"/>
            </a:pPr>
            <a:r>
              <a:rPr lang="en">
                <a:solidFill>
                  <a:srgbClr val="CC0000"/>
                </a:solidFill>
                <a:highlight>
                  <a:srgbClr val="FFFFFF"/>
                </a:highlight>
              </a:rPr>
              <a:t>Application Error</a:t>
            </a:r>
            <a:endParaRPr>
              <a:solidFill>
                <a:srgbClr val="CC0000"/>
              </a:solidFill>
              <a:highlight>
                <a:srgbClr val="FFFFFF"/>
              </a:highlight>
            </a:endParaRPr>
          </a:p>
          <a:p>
            <a:pPr indent="-342900" lvl="0" marL="457200" rtl="0">
              <a:spcBef>
                <a:spcPts val="0"/>
              </a:spcBef>
              <a:spcAft>
                <a:spcPts val="0"/>
              </a:spcAft>
              <a:buClr>
                <a:srgbClr val="CC0000"/>
              </a:buClr>
              <a:buSzPts val="1800"/>
              <a:buChar char="-"/>
            </a:pPr>
            <a:r>
              <a:rPr lang="en">
                <a:solidFill>
                  <a:srgbClr val="CC0000"/>
                </a:solidFill>
                <a:highlight>
                  <a:srgbClr val="FFFFFF"/>
                </a:highlight>
              </a:rPr>
              <a:t>Action Developer Error</a:t>
            </a:r>
            <a:endParaRPr>
              <a:solidFill>
                <a:srgbClr val="CC0000"/>
              </a:solidFill>
              <a:highlight>
                <a:srgbClr val="FFFFFF"/>
              </a:highlight>
            </a:endParaRPr>
          </a:p>
          <a:p>
            <a:pPr indent="-342900" lvl="0" marL="457200">
              <a:spcBef>
                <a:spcPts val="0"/>
              </a:spcBef>
              <a:spcAft>
                <a:spcPts val="0"/>
              </a:spcAft>
              <a:buClr>
                <a:srgbClr val="CC0000"/>
              </a:buClr>
              <a:buSzPts val="1800"/>
              <a:buChar char="-"/>
            </a:pPr>
            <a:r>
              <a:rPr lang="en">
                <a:solidFill>
                  <a:srgbClr val="CC0000"/>
                </a:solidFill>
                <a:highlight>
                  <a:srgbClr val="FFFFFF"/>
                </a:highlight>
              </a:rPr>
              <a:t>Whisk Internal Error</a:t>
            </a:r>
            <a:endParaRPr>
              <a:solidFill>
                <a:srgbClr val="CC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80" name="Shape 80"/>
          <p:cNvPicPr preferRelativeResize="0"/>
          <p:nvPr/>
        </p:nvPicPr>
        <p:blipFill rotWithShape="1">
          <a:blip r:embed="rId3">
            <a:alphaModFix/>
          </a:blip>
          <a:srcRect b="0" l="0" r="50929" t="0"/>
          <a:stretch/>
        </p:blipFill>
        <p:spPr>
          <a:xfrm>
            <a:off x="241527" y="445025"/>
            <a:ext cx="8660936" cy="443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Performance</a:t>
            </a:r>
            <a:endParaRPr/>
          </a:p>
        </p:txBody>
      </p:sp>
      <p:pic>
        <p:nvPicPr>
          <p:cNvPr id="86" name="Shape 86"/>
          <p:cNvPicPr preferRelativeResize="0"/>
          <p:nvPr/>
        </p:nvPicPr>
        <p:blipFill>
          <a:blip r:embed="rId3">
            <a:alphaModFix/>
          </a:blip>
          <a:stretch>
            <a:fillRect/>
          </a:stretch>
        </p:blipFill>
        <p:spPr>
          <a:xfrm>
            <a:off x="152400" y="1591725"/>
            <a:ext cx="8839200" cy="26905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Issues we found</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OpenWhisk may not be spinning up as many containers as it should</a:t>
            </a:r>
            <a:endParaRPr/>
          </a:p>
          <a:p>
            <a:pPr indent="-342900" lvl="0" marL="457200" rtl="0">
              <a:spcBef>
                <a:spcPts val="0"/>
              </a:spcBef>
              <a:spcAft>
                <a:spcPts val="0"/>
              </a:spcAft>
              <a:buSzPts val="1800"/>
              <a:buChar char="●"/>
            </a:pPr>
            <a:r>
              <a:rPr lang="en"/>
              <a:t>CPU usage % is not ideal</a:t>
            </a:r>
            <a:endParaRPr/>
          </a:p>
          <a:p>
            <a:pPr indent="-342900" lvl="0" marL="457200">
              <a:spcBef>
                <a:spcPts val="0"/>
              </a:spcBef>
              <a:spcAft>
                <a:spcPts val="0"/>
              </a:spcAft>
              <a:buSzPts val="1800"/>
              <a:buChar char="●"/>
            </a:pPr>
            <a:r>
              <a:rPr lang="en"/>
              <a:t>Insufficient r</a:t>
            </a:r>
            <a:r>
              <a:rPr lang="en"/>
              <a:t>esources </a:t>
            </a:r>
            <a:r>
              <a:rPr lang="en"/>
              <a:t>in OS cluster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 type="body"/>
          </p:nvPr>
        </p:nvSpPr>
        <p:spPr>
          <a:xfrm>
            <a:off x="311700" y="2328150"/>
            <a:ext cx="8520600" cy="2726400"/>
          </a:xfrm>
          <a:prstGeom prst="rect">
            <a:avLst/>
          </a:prstGeom>
        </p:spPr>
        <p:txBody>
          <a:bodyPr anchorCtr="0" anchor="t" bIns="91425" lIns="91425" spcFirstLastPara="1" rIns="91425" wrap="square" tIns="91425">
            <a:noAutofit/>
          </a:bodyPr>
          <a:lstStyle/>
          <a:p>
            <a:pPr indent="0" lvl="0" marL="0" rtl="0">
              <a:spcBef>
                <a:spcPts val="2400"/>
              </a:spcBef>
              <a:spcAft>
                <a:spcPts val="0"/>
              </a:spcAft>
              <a:buClr>
                <a:schemeClr val="dk1"/>
              </a:buClr>
              <a:buSzPts val="1100"/>
              <a:buFont typeface="Arial"/>
              <a:buNone/>
            </a:pPr>
            <a:r>
              <a:rPr b="1" lang="en" sz="1400">
                <a:solidFill>
                  <a:srgbClr val="24292E"/>
                </a:solidFill>
              </a:rPr>
              <a:t>Release 5 (Due 03/30/2018)</a:t>
            </a:r>
            <a:endParaRPr b="1" sz="1400">
              <a:solidFill>
                <a:srgbClr val="24292E"/>
              </a:solidFill>
            </a:endParaRPr>
          </a:p>
          <a:p>
            <a:pPr indent="-317500" lvl="0" marL="457200" rtl="0">
              <a:lnSpc>
                <a:spcPct val="115000"/>
              </a:lnSpc>
              <a:spcBef>
                <a:spcPts val="1200"/>
              </a:spcBef>
              <a:spcAft>
                <a:spcPts val="0"/>
              </a:spcAft>
              <a:buClr>
                <a:srgbClr val="24292E"/>
              </a:buClr>
              <a:buSzPts val="1400"/>
              <a:buChar char="●"/>
            </a:pPr>
            <a:r>
              <a:rPr lang="en" sz="1400">
                <a:solidFill>
                  <a:srgbClr val="24292E"/>
                </a:solidFill>
              </a:rPr>
              <a:t>Test the application on OpenShift cluster on MoC</a:t>
            </a:r>
            <a:endParaRPr sz="1400">
              <a:solidFill>
                <a:srgbClr val="24292E"/>
              </a:solidFill>
            </a:endParaRPr>
          </a:p>
          <a:p>
            <a:pPr indent="-317500" lvl="0" marL="457200" rtl="0">
              <a:lnSpc>
                <a:spcPct val="115000"/>
              </a:lnSpc>
              <a:spcBef>
                <a:spcPts val="0"/>
              </a:spcBef>
              <a:spcAft>
                <a:spcPts val="0"/>
              </a:spcAft>
              <a:buClr>
                <a:srgbClr val="24292E"/>
              </a:buClr>
              <a:buSzPts val="1400"/>
              <a:buChar char="●"/>
            </a:pPr>
            <a:r>
              <a:rPr lang="en" sz="1400">
                <a:solidFill>
                  <a:srgbClr val="24292E"/>
                </a:solidFill>
              </a:rPr>
              <a:t>Test the algorithm with scale and provide performance data of the results</a:t>
            </a:r>
            <a:endParaRPr sz="1400">
              <a:solidFill>
                <a:srgbClr val="24292E"/>
              </a:solidFill>
            </a:endParaRPr>
          </a:p>
          <a:p>
            <a:pPr indent="-317500" lvl="0" marL="457200" rtl="0">
              <a:lnSpc>
                <a:spcPct val="115000"/>
              </a:lnSpc>
              <a:spcBef>
                <a:spcPts val="0"/>
              </a:spcBef>
              <a:spcAft>
                <a:spcPts val="0"/>
              </a:spcAft>
              <a:buClr>
                <a:srgbClr val="24292E"/>
              </a:buClr>
              <a:buSzPts val="1400"/>
              <a:buChar char="●"/>
            </a:pPr>
            <a:r>
              <a:rPr lang="en" sz="1400">
                <a:solidFill>
                  <a:srgbClr val="24292E"/>
                </a:solidFill>
              </a:rPr>
              <a:t>Orchestrate OpenWhisk to use multiple containers (ideally # of actions = # of containers)</a:t>
            </a:r>
            <a:endParaRPr sz="1400">
              <a:solidFill>
                <a:srgbClr val="24292E"/>
              </a:solidFill>
            </a:endParaRPr>
          </a:p>
          <a:p>
            <a:pPr indent="-317500" lvl="0" marL="457200" rtl="0">
              <a:lnSpc>
                <a:spcPct val="115000"/>
              </a:lnSpc>
              <a:spcBef>
                <a:spcPts val="0"/>
              </a:spcBef>
              <a:spcAft>
                <a:spcPts val="0"/>
              </a:spcAft>
              <a:buClr>
                <a:srgbClr val="24292E"/>
              </a:buClr>
              <a:buSzPts val="1400"/>
              <a:buChar char="●"/>
            </a:pPr>
            <a:r>
              <a:rPr lang="en" sz="1400">
                <a:solidFill>
                  <a:srgbClr val="24292E"/>
                </a:solidFill>
              </a:rPr>
              <a:t>Analyse if the computation time decreases linearly and relative to the number of additional pods added</a:t>
            </a:r>
            <a:endParaRPr sz="1400">
              <a:solidFill>
                <a:srgbClr val="24292E"/>
              </a:solidFill>
            </a:endParaRPr>
          </a:p>
          <a:p>
            <a:pPr indent="-317500" lvl="0" marL="457200" rtl="0">
              <a:lnSpc>
                <a:spcPct val="115000"/>
              </a:lnSpc>
              <a:spcBef>
                <a:spcPts val="0"/>
              </a:spcBef>
              <a:spcAft>
                <a:spcPts val="0"/>
              </a:spcAft>
              <a:buClr>
                <a:srgbClr val="24292E"/>
              </a:buClr>
              <a:buSzPts val="1400"/>
              <a:buChar char="●"/>
            </a:pPr>
            <a:r>
              <a:rPr lang="en" sz="1400">
                <a:solidFill>
                  <a:srgbClr val="24292E"/>
                </a:solidFill>
              </a:rPr>
              <a:t>Make orchestrator generic</a:t>
            </a:r>
            <a:endParaRPr/>
          </a:p>
        </p:txBody>
      </p:sp>
      <p:pic>
        <p:nvPicPr>
          <p:cNvPr id="98" name="Shape 98"/>
          <p:cNvPicPr preferRelativeResize="0"/>
          <p:nvPr/>
        </p:nvPicPr>
        <p:blipFill>
          <a:blip r:embed="rId3">
            <a:alphaModFix/>
          </a:blip>
          <a:stretch>
            <a:fillRect/>
          </a:stretch>
        </p:blipFill>
        <p:spPr>
          <a:xfrm>
            <a:off x="152400" y="489675"/>
            <a:ext cx="8839200" cy="18988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