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Serverless Supercomputing Demo 4</a:t>
            </a:r>
            <a:endParaRPr/>
          </a:p>
        </p:txBody>
      </p:sp>
      <p:sp>
        <p:nvSpPr>
          <p:cNvPr id="55" name="Shape 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Abhi, Eric, Parul, Prerna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From Last Time..</a:t>
            </a:r>
            <a:endParaRPr/>
          </a:p>
        </p:txBody>
      </p:sp>
      <p:sp>
        <p:nvSpPr>
          <p:cNvPr id="61" name="Shape 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Release 4 (Due 03/16/18)</a:t>
            </a:r>
            <a:endParaRPr/>
          </a:p>
          <a:p>
            <a:pPr marL="457200" lvl="0" indent="-342900" rtl="0">
              <a:spcBef>
                <a:spcPts val="1600"/>
              </a:spcBef>
              <a:spcAft>
                <a:spcPts val="0"/>
              </a:spcAft>
              <a:buSzPts val="1800"/>
              <a:buChar char="●"/>
            </a:pPr>
            <a:r>
              <a:rPr lang="en"/>
              <a:t>Fix Implementation to scale efficiently</a:t>
            </a:r>
            <a:endParaRPr/>
          </a:p>
          <a:p>
            <a:pPr marL="457200" lvl="0" indent="-342900" rtl="0">
              <a:spcBef>
                <a:spcPts val="0"/>
              </a:spcBef>
              <a:spcAft>
                <a:spcPts val="0"/>
              </a:spcAft>
              <a:buSzPts val="1800"/>
              <a:buChar char="●"/>
            </a:pPr>
            <a:r>
              <a:rPr lang="en"/>
              <a:t>Performance Evaluation</a:t>
            </a:r>
            <a:endParaRPr/>
          </a:p>
          <a:p>
            <a:pPr marL="457200" lvl="0" indent="-342900" rtl="0">
              <a:spcBef>
                <a:spcPts val="0"/>
              </a:spcBef>
              <a:spcAft>
                <a:spcPts val="0"/>
              </a:spcAft>
              <a:buSzPts val="1800"/>
              <a:buChar char="●"/>
            </a:pPr>
            <a:r>
              <a:rPr lang="en"/>
              <a:t>Error Handling</a:t>
            </a:r>
            <a:endParaRPr/>
          </a:p>
          <a:p>
            <a:pPr marL="457200" lvl="0" indent="-342900" rtl="0">
              <a:spcBef>
                <a:spcPts val="0"/>
              </a:spcBef>
              <a:spcAft>
                <a:spcPts val="0"/>
              </a:spcAft>
              <a:buSzPts val="1800"/>
              <a:buChar char="●"/>
            </a:pPr>
            <a:r>
              <a:rPr lang="en"/>
              <a:t>Finalize Application</a:t>
            </a:r>
            <a:endParaRPr/>
          </a:p>
          <a:p>
            <a:pPr marL="457200" lvl="0" indent="-342900" rtl="0">
              <a:spcBef>
                <a:spcPts val="0"/>
              </a:spcBef>
              <a:spcAft>
                <a:spcPts val="0"/>
              </a:spcAft>
              <a:buSzPts val="1800"/>
              <a:buChar char="●"/>
            </a:pPr>
            <a:r>
              <a:rPr lang="en"/>
              <a:t>Run Application on MOC OS cluster</a:t>
            </a:r>
            <a:endParaRPr/>
          </a:p>
          <a:p>
            <a:pPr marL="457200" lvl="0" indent="-342900">
              <a:spcBef>
                <a:spcPts val="0"/>
              </a:spcBef>
              <a:spcAft>
                <a:spcPts val="0"/>
              </a:spcAft>
              <a:buSzPts val="1800"/>
              <a:buChar char="●"/>
            </a:pPr>
            <a:r>
              <a:rPr lang="en"/>
              <a:t>Documentation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Client Side Error Handling </a:t>
            </a:r>
            <a:endParaRPr/>
          </a:p>
        </p:txBody>
      </p:sp>
      <p:sp>
        <p:nvSpPr>
          <p:cNvPr id="67" name="Shape 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JavaScript Promise rejection to handle error</a:t>
            </a:r>
            <a:endParaRPr/>
          </a:p>
          <a:p>
            <a:pPr marL="457200" lvl="0" indent="-342900" rtl="0">
              <a:spcBef>
                <a:spcPts val="0"/>
              </a:spcBef>
              <a:spcAft>
                <a:spcPts val="0"/>
              </a:spcAft>
              <a:buSzPts val="1800"/>
              <a:buChar char="-"/>
            </a:pPr>
            <a:r>
              <a:rPr lang="en"/>
              <a:t>For response code other than “200”, the client should not crash and exit gracefully</a:t>
            </a:r>
            <a:endParaRPr/>
          </a:p>
          <a:p>
            <a:pPr marL="0" lvl="0" indent="0"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Fault Tolerance</a:t>
            </a:r>
            <a:endParaRPr/>
          </a:p>
        </p:txBody>
      </p:sp>
      <p:sp>
        <p:nvSpPr>
          <p:cNvPr id="73" name="Shape 73"/>
          <p:cNvSpPr txBox="1">
            <a:spLocks noGrp="1"/>
          </p:cNvSpPr>
          <p:nvPr>
            <p:ph type="body" idx="1"/>
          </p:nvPr>
        </p:nvSpPr>
        <p:spPr>
          <a:xfrm>
            <a:off x="311700" y="1152475"/>
            <a:ext cx="8520600" cy="3416400"/>
          </a:xfrm>
          <a:prstGeom prst="rect">
            <a:avLst/>
          </a:prstGeom>
          <a:ln w="9525"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2D3F49"/>
                </a:solidFill>
                <a:highlight>
                  <a:srgbClr val="FFFFFF"/>
                </a:highlight>
              </a:rPr>
              <a:t>When an invocation request is received, the system records the request and dispatches an activation. The system attempts to invoke the Action once, resulting in one of the following four outcomes:</a:t>
            </a:r>
            <a:endParaRPr>
              <a:solidFill>
                <a:srgbClr val="2D3F49"/>
              </a:solidFill>
              <a:highlight>
                <a:srgbClr val="FFFFFF"/>
              </a:highlight>
            </a:endParaRPr>
          </a:p>
          <a:p>
            <a:pPr marL="457200" lvl="0" indent="-342900" rtl="0">
              <a:spcBef>
                <a:spcPts val="1600"/>
              </a:spcBef>
              <a:spcAft>
                <a:spcPts val="0"/>
              </a:spcAft>
              <a:buClr>
                <a:srgbClr val="6AA84F"/>
              </a:buClr>
              <a:buSzPts val="1800"/>
              <a:buChar char="-"/>
            </a:pPr>
            <a:r>
              <a:rPr lang="en">
                <a:solidFill>
                  <a:srgbClr val="6AA84F"/>
                </a:solidFill>
                <a:highlight>
                  <a:srgbClr val="FFFFFF"/>
                </a:highlight>
              </a:rPr>
              <a:t>Success</a:t>
            </a:r>
            <a:endParaRPr>
              <a:solidFill>
                <a:srgbClr val="6AA84F"/>
              </a:solidFill>
              <a:highlight>
                <a:srgbClr val="FFFFFF"/>
              </a:highlight>
            </a:endParaRPr>
          </a:p>
          <a:p>
            <a:pPr marL="457200" lvl="0" indent="-342900" rtl="0">
              <a:spcBef>
                <a:spcPts val="0"/>
              </a:spcBef>
              <a:spcAft>
                <a:spcPts val="0"/>
              </a:spcAft>
              <a:buClr>
                <a:srgbClr val="CC0000"/>
              </a:buClr>
              <a:buSzPts val="1800"/>
              <a:buChar char="-"/>
            </a:pPr>
            <a:r>
              <a:rPr lang="en">
                <a:solidFill>
                  <a:srgbClr val="CC0000"/>
                </a:solidFill>
                <a:highlight>
                  <a:srgbClr val="FFFFFF"/>
                </a:highlight>
              </a:rPr>
              <a:t>Application Error</a:t>
            </a:r>
            <a:endParaRPr>
              <a:solidFill>
                <a:srgbClr val="CC0000"/>
              </a:solidFill>
              <a:highlight>
                <a:srgbClr val="FFFFFF"/>
              </a:highlight>
            </a:endParaRPr>
          </a:p>
          <a:p>
            <a:pPr marL="457200" lvl="0" indent="-342900" rtl="0">
              <a:spcBef>
                <a:spcPts val="0"/>
              </a:spcBef>
              <a:spcAft>
                <a:spcPts val="0"/>
              </a:spcAft>
              <a:buClr>
                <a:srgbClr val="CC0000"/>
              </a:buClr>
              <a:buSzPts val="1800"/>
              <a:buChar char="-"/>
            </a:pPr>
            <a:r>
              <a:rPr lang="en">
                <a:solidFill>
                  <a:srgbClr val="CC0000"/>
                </a:solidFill>
                <a:highlight>
                  <a:srgbClr val="FFFFFF"/>
                </a:highlight>
              </a:rPr>
              <a:t>Action Developer Error</a:t>
            </a:r>
            <a:endParaRPr>
              <a:solidFill>
                <a:srgbClr val="CC0000"/>
              </a:solidFill>
              <a:highlight>
                <a:srgbClr val="FFFFFF"/>
              </a:highlight>
            </a:endParaRPr>
          </a:p>
          <a:p>
            <a:pPr marL="457200" lvl="0" indent="-342900">
              <a:spcBef>
                <a:spcPts val="0"/>
              </a:spcBef>
              <a:spcAft>
                <a:spcPts val="0"/>
              </a:spcAft>
              <a:buClr>
                <a:srgbClr val="CC0000"/>
              </a:buClr>
              <a:buSzPts val="1800"/>
              <a:buChar char="-"/>
            </a:pPr>
            <a:r>
              <a:rPr lang="en">
                <a:solidFill>
                  <a:srgbClr val="CC0000"/>
                </a:solidFill>
                <a:highlight>
                  <a:srgbClr val="FFFFFF"/>
                </a:highlight>
              </a:rPr>
              <a:t>Whisk Internal Error</a:t>
            </a:r>
            <a:endParaRPr>
              <a:solidFill>
                <a:srgbClr val="CC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9" name="Shape 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80" name="Shape 80"/>
          <p:cNvPicPr preferRelativeResize="0"/>
          <p:nvPr/>
        </p:nvPicPr>
        <p:blipFill rotWithShape="1">
          <a:blip r:embed="rId3">
            <a:alphaModFix/>
          </a:blip>
          <a:srcRect r="50929"/>
          <a:stretch/>
        </p:blipFill>
        <p:spPr>
          <a:xfrm>
            <a:off x="241527" y="445025"/>
            <a:ext cx="8660936" cy="443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Performance</a:t>
            </a:r>
            <a:endParaRPr/>
          </a:p>
        </p:txBody>
      </p:sp>
      <p:pic>
        <p:nvPicPr>
          <p:cNvPr id="3" name="Picture 2">
            <a:extLst>
              <a:ext uri="{FF2B5EF4-FFF2-40B4-BE49-F238E27FC236}">
                <a16:creationId xmlns:a16="http://schemas.microsoft.com/office/drawing/2014/main" id="{AD00D1DE-F0C1-4335-BF73-90E913BDD1AC}"/>
              </a:ext>
            </a:extLst>
          </p:cNvPr>
          <p:cNvPicPr>
            <a:picLocks noChangeAspect="1"/>
          </p:cNvPicPr>
          <p:nvPr/>
        </p:nvPicPr>
        <p:blipFill>
          <a:blip r:embed="rId3"/>
          <a:stretch>
            <a:fillRect/>
          </a:stretch>
        </p:blipFill>
        <p:spPr>
          <a:xfrm>
            <a:off x="205495" y="1363980"/>
            <a:ext cx="8733010" cy="26467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Issues we found</a:t>
            </a:r>
            <a:endParaRPr/>
          </a:p>
        </p:txBody>
      </p:sp>
      <p:sp>
        <p:nvSpPr>
          <p:cNvPr id="92" name="Shape 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a:t>OpenWhisk may not be spinning up as many containers as it should</a:t>
            </a:r>
            <a:endParaRPr/>
          </a:p>
          <a:p>
            <a:pPr marL="457200" lvl="0" indent="-342900" rtl="0">
              <a:spcBef>
                <a:spcPts val="0"/>
              </a:spcBef>
              <a:spcAft>
                <a:spcPts val="0"/>
              </a:spcAft>
              <a:buSzPts val="1800"/>
              <a:buChar char="●"/>
            </a:pPr>
            <a:r>
              <a:rPr lang="en"/>
              <a:t>CPU usage % is not ideal</a:t>
            </a:r>
            <a:endParaRPr/>
          </a:p>
          <a:p>
            <a:pPr marL="457200" lvl="0" indent="-342900">
              <a:spcBef>
                <a:spcPts val="0"/>
              </a:spcBef>
              <a:spcAft>
                <a:spcPts val="0"/>
              </a:spcAft>
              <a:buSzPts val="1800"/>
              <a:buChar char="●"/>
            </a:pPr>
            <a:r>
              <a:rPr lang="en"/>
              <a:t>Insufficient resources in OS cluster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311700" y="2328150"/>
            <a:ext cx="8520600" cy="2726400"/>
          </a:xfrm>
          <a:prstGeom prst="rect">
            <a:avLst/>
          </a:prstGeom>
        </p:spPr>
        <p:txBody>
          <a:bodyPr spcFirstLastPara="1" wrap="square" lIns="91425" tIns="91425" rIns="91425" bIns="91425" anchor="t" anchorCtr="0">
            <a:noAutofit/>
          </a:bodyPr>
          <a:lstStyle/>
          <a:p>
            <a:pPr marL="0" lvl="0" indent="0" rtl="0">
              <a:spcBef>
                <a:spcPts val="2400"/>
              </a:spcBef>
              <a:spcAft>
                <a:spcPts val="0"/>
              </a:spcAft>
              <a:buClr>
                <a:schemeClr val="dk1"/>
              </a:buClr>
              <a:buSzPts val="1100"/>
              <a:buFont typeface="Arial"/>
              <a:buNone/>
            </a:pPr>
            <a:r>
              <a:rPr lang="en" sz="1400" b="1">
                <a:solidFill>
                  <a:srgbClr val="24292E"/>
                </a:solidFill>
              </a:rPr>
              <a:t>Release 5 (Due 03/30/2018)</a:t>
            </a:r>
            <a:endParaRPr sz="1400" b="1">
              <a:solidFill>
                <a:srgbClr val="24292E"/>
              </a:solidFill>
            </a:endParaRPr>
          </a:p>
          <a:p>
            <a:pPr marL="457200" lvl="0" indent="-317500" rtl="0">
              <a:lnSpc>
                <a:spcPct val="115000"/>
              </a:lnSpc>
              <a:spcBef>
                <a:spcPts val="1200"/>
              </a:spcBef>
              <a:spcAft>
                <a:spcPts val="0"/>
              </a:spcAft>
              <a:buClr>
                <a:srgbClr val="24292E"/>
              </a:buClr>
              <a:buSzPts val="1400"/>
              <a:buChar char="●"/>
            </a:pPr>
            <a:r>
              <a:rPr lang="en" sz="1400">
                <a:solidFill>
                  <a:srgbClr val="24292E"/>
                </a:solidFill>
              </a:rPr>
              <a:t>Test the application on OpenShift cluster on MoC</a:t>
            </a:r>
            <a:endParaRPr sz="1400">
              <a:solidFill>
                <a:srgbClr val="24292E"/>
              </a:solidFill>
            </a:endParaRPr>
          </a:p>
          <a:p>
            <a:pPr marL="457200" lvl="0" indent="-317500" rtl="0">
              <a:lnSpc>
                <a:spcPct val="115000"/>
              </a:lnSpc>
              <a:spcBef>
                <a:spcPts val="0"/>
              </a:spcBef>
              <a:spcAft>
                <a:spcPts val="0"/>
              </a:spcAft>
              <a:buClr>
                <a:srgbClr val="24292E"/>
              </a:buClr>
              <a:buSzPts val="1400"/>
              <a:buChar char="●"/>
            </a:pPr>
            <a:r>
              <a:rPr lang="en" sz="1400">
                <a:solidFill>
                  <a:srgbClr val="24292E"/>
                </a:solidFill>
              </a:rPr>
              <a:t>Test the algorithm with scale and provide performance data of the results</a:t>
            </a:r>
            <a:endParaRPr sz="1400">
              <a:solidFill>
                <a:srgbClr val="24292E"/>
              </a:solidFill>
            </a:endParaRPr>
          </a:p>
          <a:p>
            <a:pPr marL="457200" lvl="0" indent="-317500" rtl="0">
              <a:lnSpc>
                <a:spcPct val="115000"/>
              </a:lnSpc>
              <a:spcBef>
                <a:spcPts val="0"/>
              </a:spcBef>
              <a:spcAft>
                <a:spcPts val="0"/>
              </a:spcAft>
              <a:buClr>
                <a:srgbClr val="24292E"/>
              </a:buClr>
              <a:buSzPts val="1400"/>
              <a:buChar char="●"/>
            </a:pPr>
            <a:r>
              <a:rPr lang="en" sz="1400">
                <a:solidFill>
                  <a:srgbClr val="24292E"/>
                </a:solidFill>
              </a:rPr>
              <a:t>Orchestrate OpenWhisk to use multiple containers (ideally # of actions = # of containers)</a:t>
            </a:r>
            <a:endParaRPr sz="1400">
              <a:solidFill>
                <a:srgbClr val="24292E"/>
              </a:solidFill>
            </a:endParaRPr>
          </a:p>
          <a:p>
            <a:pPr marL="457200" lvl="0" indent="-317500" rtl="0">
              <a:lnSpc>
                <a:spcPct val="115000"/>
              </a:lnSpc>
              <a:spcBef>
                <a:spcPts val="0"/>
              </a:spcBef>
              <a:spcAft>
                <a:spcPts val="0"/>
              </a:spcAft>
              <a:buClr>
                <a:srgbClr val="24292E"/>
              </a:buClr>
              <a:buSzPts val="1400"/>
              <a:buChar char="●"/>
            </a:pPr>
            <a:r>
              <a:rPr lang="en" sz="1400">
                <a:solidFill>
                  <a:srgbClr val="24292E"/>
                </a:solidFill>
              </a:rPr>
              <a:t>Analyse if the computation time decreases linearly and relative to the number of additional pods added</a:t>
            </a:r>
            <a:endParaRPr sz="1400">
              <a:solidFill>
                <a:srgbClr val="24292E"/>
              </a:solidFill>
            </a:endParaRPr>
          </a:p>
          <a:p>
            <a:pPr marL="457200" lvl="0" indent="-317500" rtl="0">
              <a:lnSpc>
                <a:spcPct val="115000"/>
              </a:lnSpc>
              <a:spcBef>
                <a:spcPts val="0"/>
              </a:spcBef>
              <a:spcAft>
                <a:spcPts val="0"/>
              </a:spcAft>
              <a:buClr>
                <a:srgbClr val="24292E"/>
              </a:buClr>
              <a:buSzPts val="1400"/>
              <a:buChar char="●"/>
            </a:pPr>
            <a:r>
              <a:rPr lang="en" sz="1400">
                <a:solidFill>
                  <a:srgbClr val="24292E"/>
                </a:solidFill>
              </a:rPr>
              <a:t>Make orchestrator generic</a:t>
            </a:r>
            <a:endParaRPr/>
          </a:p>
        </p:txBody>
      </p:sp>
      <p:pic>
        <p:nvPicPr>
          <p:cNvPr id="98" name="Shape 98"/>
          <p:cNvPicPr preferRelativeResize="0"/>
          <p:nvPr/>
        </p:nvPicPr>
        <p:blipFill>
          <a:blip r:embed="rId3">
            <a:alphaModFix/>
          </a:blip>
          <a:stretch>
            <a:fillRect/>
          </a:stretch>
        </p:blipFill>
        <p:spPr>
          <a:xfrm>
            <a:off x="152400" y="489675"/>
            <a:ext cx="8839200" cy="189886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Words>
  <Application>Microsoft Office PowerPoint</Application>
  <PresentationFormat>On-screen Show (16:9)</PresentationFormat>
  <Paragraphs>30</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Serverless Supercomputing Demo 4</vt:lpstr>
      <vt:lpstr>From Last Time..</vt:lpstr>
      <vt:lpstr>Client Side Error Handling </vt:lpstr>
      <vt:lpstr>Fault Tolerance</vt:lpstr>
      <vt:lpstr>PowerPoint Presentation</vt:lpstr>
      <vt:lpstr>Performance</vt:lpstr>
      <vt:lpstr>Issues we found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Supercomputing Demo 4</dc:title>
  <cp:lastModifiedBy>Prerna Purohit</cp:lastModifiedBy>
  <cp:revision>1</cp:revision>
  <dcterms:modified xsi:type="dcterms:W3CDTF">2018-03-16T16:20:50Z</dcterms:modified>
</cp:coreProperties>
</file>