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sldIdLst>
    <p:sldId id="256" r:id="rId3"/>
    <p:sldId id="276" r:id="rId4"/>
    <p:sldId id="266" r:id="rId5"/>
    <p:sldId id="267" r:id="rId6"/>
    <p:sldId id="268" r:id="rId7"/>
    <p:sldId id="269" r:id="rId8"/>
    <p:sldId id="270" r:id="rId9"/>
    <p:sldId id="271" r:id="rId10"/>
    <p:sldId id="272" r:id="rId11"/>
    <p:sldId id="273" r:id="rId12"/>
    <p:sldId id="274" r:id="rId13"/>
    <p:sldId id="281" r:id="rId14"/>
    <p:sldId id="277" r:id="rId15"/>
    <p:sldId id="278" r:id="rId16"/>
    <p:sldId id="279" r:id="rId17"/>
    <p:sldId id="28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312" autoAdjust="0"/>
  </p:normalViewPr>
  <p:slideViewPr>
    <p:cSldViewPr>
      <p:cViewPr varScale="1">
        <p:scale>
          <a:sx n="88" d="100"/>
          <a:sy n="88" d="100"/>
        </p:scale>
        <p:origin x="219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382995-B617-4EB8-8DD8-EE72513BDA77}" type="datetimeFigureOut">
              <a:rPr lang="en-US" smtClean="0"/>
              <a:t>12/13/2015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865DB0-5429-4151-A52D-1926E4CCAC76}" type="slidenum">
              <a:rPr lang="en-US" smtClean="0"/>
              <a:t>‹#›</a:t>
            </a:fld>
            <a:endParaRPr lang="en-US"/>
          </a:p>
        </p:txBody>
      </p:sp>
    </p:spTree>
    <p:extLst>
      <p:ext uri="{BB962C8B-B14F-4D97-AF65-F5344CB8AC3E}">
        <p14:creationId xmlns:p14="http://schemas.microsoft.com/office/powerpoint/2010/main" val="2934296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three main components to creating</a:t>
            </a:r>
            <a:r>
              <a:rPr lang="en-US" baseline="0" dirty="0" smtClean="0"/>
              <a:t> a neural network. The first is to set up the network. This requires determining what form your input will take, how the network should be defined, and what form your output should take. Care must be taken here as you can achieve vastly different results by properly structuring the network. For example, creating a network for logic gates is discussed throughout this </a:t>
            </a:r>
            <a:r>
              <a:rPr lang="en-US" baseline="0" dirty="0" err="1" smtClean="0"/>
              <a:t>powerpoint</a:t>
            </a:r>
            <a:r>
              <a:rPr lang="en-US" baseline="0" dirty="0" smtClean="0"/>
              <a:t>. You’ll notice that True and False are converted into 1 and -1 respectively. This is a better choice than using 1 and 0 and will result in more accurate neural networks. What’s more, the choice of the number and size of hidden layers and the sigmoidal function used is important.</a:t>
            </a:r>
          </a:p>
          <a:p>
            <a:endParaRPr lang="en-US" baseline="0" dirty="0" smtClean="0"/>
          </a:p>
          <a:p>
            <a:r>
              <a:rPr lang="en-US" baseline="0" dirty="0" smtClean="0"/>
              <a:t>The next step is to train your network. For the most part, this will involve a process known as supervised learning (unsupervised learning is super hard to do) where you feed in data to the neural network and have it try to determine an answer. You will know the correct answer and can implement a standard procedure for “correcting” the network if it happens to be wrong. One such common correction method is known as back-propagation. A word of caution though, you should not over-train your neural network as you can end up training it to only be good at your training set of data and not be good at more general data. Over-training is akin to using a 20-degree polynomial to fit 20 data points rather than fitting a simpler function to it. While that 20-degree polynomial might exactly hit all your points, it is probably not the best function to fit that and other data.</a:t>
            </a:r>
          </a:p>
          <a:p>
            <a:endParaRPr lang="en-US" baseline="0" dirty="0" smtClean="0"/>
          </a:p>
          <a:p>
            <a:r>
              <a:rPr lang="en-US" baseline="0" dirty="0" smtClean="0"/>
              <a:t>The last step is to finally test your network once it has been fully trained and has “learned” the task you’re trying to teach it. To test it, you should feed it in new data which you know the answer to and see how well it does on this data. Importantly, this data should not be the same data you used to train the network! A standard process in building an ANN is to collect all your data with the known answers and split that into ~60% for training and ~40% for testing. It is up to you to decide if it meets your standards at this testing phase. If it doesn’t, then you either need to get more training data or else set up your network differently and try again.</a:t>
            </a:r>
            <a:endParaRPr lang="en-US" dirty="0"/>
          </a:p>
        </p:txBody>
      </p:sp>
      <p:sp>
        <p:nvSpPr>
          <p:cNvPr id="4" name="Slide Number Placeholder 3"/>
          <p:cNvSpPr>
            <a:spLocks noGrp="1"/>
          </p:cNvSpPr>
          <p:nvPr>
            <p:ph type="sldNum" sz="quarter" idx="10"/>
          </p:nvPr>
        </p:nvSpPr>
        <p:spPr/>
        <p:txBody>
          <a:bodyPr/>
          <a:lstStyle/>
          <a:p>
            <a:fld id="{40865DB0-5429-4151-A52D-1926E4CCAC76}" type="slidenum">
              <a:rPr lang="en-US" smtClean="0"/>
              <a:t>2</a:t>
            </a:fld>
            <a:endParaRPr lang="en-US"/>
          </a:p>
        </p:txBody>
      </p:sp>
    </p:spTree>
    <p:extLst>
      <p:ext uri="{BB962C8B-B14F-4D97-AF65-F5344CB8AC3E}">
        <p14:creationId xmlns:p14="http://schemas.microsoft.com/office/powerpoint/2010/main" val="14114486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the ANN will take</a:t>
            </a:r>
            <a:r>
              <a:rPr lang="en-US" baseline="0" dirty="0" smtClean="0"/>
              <a:t> these hidden node values and propagate them along the statistical weights to the output node and in the end, you should wind up with 1 as the final answer. An MLP is probably good enough to model an AND gate or an OR gate, but cannot be used for more complicated systems – and can’t even model and XOR gate. The reason for this is two-fold. </a:t>
            </a:r>
          </a:p>
          <a:p>
            <a:endParaRPr lang="en-US" baseline="0" dirty="0" smtClean="0"/>
          </a:p>
          <a:p>
            <a:r>
              <a:rPr lang="en-US" baseline="0" dirty="0" smtClean="0"/>
              <a:t>Think back to the fact that the neural network is just a function. Whatever that function is, it exists in some convoluted space. Note that the process so far simply involves multiplying nodes by statistical weights and adding them together. This is essentially just vector and matrix multiplication and represents a linear function. If the process we’re trying to model is non-linear, our function won’t be able to properly model it and the MLP will fail. </a:t>
            </a:r>
          </a:p>
          <a:p>
            <a:endParaRPr lang="en-US" baseline="0" dirty="0" smtClean="0"/>
          </a:p>
          <a:p>
            <a:r>
              <a:rPr lang="en-US" baseline="0" dirty="0" smtClean="0"/>
              <a:t>Another problem comes from the fact that we’ve introduced no way to shift our function around in the space. Consider the function f(x) = x^2. We can scale this and change it by multiplying it by any factor we want, but it must always be constrained to pass through the origin as we’ve never introduced a bias. Suddenly however if we make our function f(x) = x^2 + a, we’ve got much more versatility. This MLP does not exhibit that behavior as it has no bias and thus our function is constrained to pass through the origin.</a:t>
            </a:r>
          </a:p>
          <a:p>
            <a:endParaRPr lang="en-US" baseline="0" dirty="0" smtClean="0"/>
          </a:p>
          <a:p>
            <a:r>
              <a:rPr lang="en-US" baseline="0" dirty="0" smtClean="0"/>
              <a:t>Overall a linear function which must pass through the origin (of whatever space this MLP exists in) is not very useful. Now we move to full ANN to solve these problems.</a:t>
            </a:r>
            <a:endParaRPr lang="en-US" dirty="0"/>
          </a:p>
        </p:txBody>
      </p:sp>
      <p:sp>
        <p:nvSpPr>
          <p:cNvPr id="4" name="Slide Number Placeholder 3"/>
          <p:cNvSpPr>
            <a:spLocks noGrp="1"/>
          </p:cNvSpPr>
          <p:nvPr>
            <p:ph type="sldNum" sz="quarter" idx="10"/>
          </p:nvPr>
        </p:nvSpPr>
        <p:spPr/>
        <p:txBody>
          <a:bodyPr/>
          <a:lstStyle/>
          <a:p>
            <a:fld id="{40865DB0-5429-4151-A52D-1926E4CCAC76}" type="slidenum">
              <a:rPr lang="en-US" smtClean="0"/>
              <a:t>11</a:t>
            </a:fld>
            <a:endParaRPr lang="en-US"/>
          </a:p>
        </p:txBody>
      </p:sp>
    </p:spTree>
    <p:extLst>
      <p:ext uri="{BB962C8B-B14F-4D97-AF65-F5344CB8AC3E}">
        <p14:creationId xmlns:p14="http://schemas.microsoft.com/office/powerpoint/2010/main" val="177383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full neural network with one important addition</a:t>
            </a:r>
            <a:r>
              <a:rPr lang="en-US" baseline="0" dirty="0" smtClean="0"/>
              <a:t> – it now has bias nodes. The input layer has been given an extra node which maps to the hidden layer and the hidden layer itself has been given an extra node which maps to the output. If you had more than one hidden layer, each would get its own bias node. The bias node has a few important qualities that you can hopefully see.</a:t>
            </a:r>
          </a:p>
          <a:p>
            <a:endParaRPr lang="en-US" baseline="0" dirty="0" smtClean="0"/>
          </a:p>
          <a:p>
            <a:r>
              <a:rPr lang="en-US" baseline="0" dirty="0" smtClean="0"/>
              <a:t>First, it is always equal to one. The bias node is and should ALWAYS be one and that value is what gets passed along to the next layer through the statistical weights.</a:t>
            </a:r>
          </a:p>
          <a:p>
            <a:endParaRPr lang="en-US" baseline="0" dirty="0" smtClean="0"/>
          </a:p>
          <a:p>
            <a:r>
              <a:rPr lang="en-US" baseline="0" dirty="0" smtClean="0"/>
              <a:t>Second, you’ll notice that no input is coming into the hidden layer’s bias node. Bias nodes receive no input and they shouldn’t as they’re always one. The input layer nodes (including the bias node) will distribute themselves to all the hidden layer nodes except the hidden layer’s bias node.</a:t>
            </a:r>
          </a:p>
          <a:p>
            <a:endParaRPr lang="en-US" baseline="0" dirty="0" smtClean="0"/>
          </a:p>
          <a:p>
            <a:r>
              <a:rPr lang="en-US" baseline="0" dirty="0" smtClean="0"/>
              <a:t>This bias node allows us to effectively add a constant to our function such that it can shift around it its functional space.</a:t>
            </a:r>
            <a:endParaRPr lang="en-US" dirty="0"/>
          </a:p>
        </p:txBody>
      </p:sp>
      <p:sp>
        <p:nvSpPr>
          <p:cNvPr id="4" name="Slide Number Placeholder 3"/>
          <p:cNvSpPr>
            <a:spLocks noGrp="1"/>
          </p:cNvSpPr>
          <p:nvPr>
            <p:ph type="sldNum" sz="quarter" idx="10"/>
          </p:nvPr>
        </p:nvSpPr>
        <p:spPr/>
        <p:txBody>
          <a:bodyPr/>
          <a:lstStyle/>
          <a:p>
            <a:fld id="{40865DB0-5429-4151-A52D-1926E4CCAC76}" type="slidenum">
              <a:rPr lang="en-US" smtClean="0"/>
              <a:t>12</a:t>
            </a:fld>
            <a:endParaRPr lang="en-US"/>
          </a:p>
        </p:txBody>
      </p:sp>
    </p:spTree>
    <p:extLst>
      <p:ext uri="{BB962C8B-B14F-4D97-AF65-F5344CB8AC3E}">
        <p14:creationId xmlns:p14="http://schemas.microsoft.com/office/powerpoint/2010/main" val="4258866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go back to our OR</a:t>
            </a:r>
            <a:r>
              <a:rPr lang="en-US" baseline="0" dirty="0" smtClean="0"/>
              <a:t> gate test case and see how we might run that through this ANN. Again we put the True and False in as 1 and -1. Our input layer is now a 3 element vector containing 1, -1, and 1.</a:t>
            </a:r>
            <a:endParaRPr lang="en-US" dirty="0"/>
          </a:p>
        </p:txBody>
      </p:sp>
      <p:sp>
        <p:nvSpPr>
          <p:cNvPr id="4" name="Slide Number Placeholder 3"/>
          <p:cNvSpPr>
            <a:spLocks noGrp="1"/>
          </p:cNvSpPr>
          <p:nvPr>
            <p:ph type="sldNum" sz="quarter" idx="10"/>
          </p:nvPr>
        </p:nvSpPr>
        <p:spPr/>
        <p:txBody>
          <a:bodyPr/>
          <a:lstStyle/>
          <a:p>
            <a:fld id="{40865DB0-5429-4151-A52D-1926E4CCAC76}" type="slidenum">
              <a:rPr lang="en-US" smtClean="0"/>
              <a:t>13</a:t>
            </a:fld>
            <a:endParaRPr lang="en-US"/>
          </a:p>
        </p:txBody>
      </p:sp>
    </p:spTree>
    <p:extLst>
      <p:ext uri="{BB962C8B-B14F-4D97-AF65-F5344CB8AC3E}">
        <p14:creationId xmlns:p14="http://schemas.microsoft.com/office/powerpoint/2010/main" val="1862241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the input layer</a:t>
            </a:r>
            <a:r>
              <a:rPr lang="en-US" baseline="0" dirty="0" smtClean="0"/>
              <a:t> propagates to the hidden layer. Importantly, our bias node comes along for the ride.</a:t>
            </a:r>
            <a:endParaRPr lang="en-US" dirty="0"/>
          </a:p>
        </p:txBody>
      </p:sp>
      <p:sp>
        <p:nvSpPr>
          <p:cNvPr id="4" name="Slide Number Placeholder 3"/>
          <p:cNvSpPr>
            <a:spLocks noGrp="1"/>
          </p:cNvSpPr>
          <p:nvPr>
            <p:ph type="sldNum" sz="quarter" idx="10"/>
          </p:nvPr>
        </p:nvSpPr>
        <p:spPr/>
        <p:txBody>
          <a:bodyPr/>
          <a:lstStyle/>
          <a:p>
            <a:fld id="{40865DB0-5429-4151-A52D-1926E4CCAC76}" type="slidenum">
              <a:rPr lang="en-US" smtClean="0"/>
              <a:t>14</a:t>
            </a:fld>
            <a:endParaRPr lang="en-US"/>
          </a:p>
        </p:txBody>
      </p:sp>
    </p:spTree>
    <p:extLst>
      <p:ext uri="{BB962C8B-B14F-4D97-AF65-F5344CB8AC3E}">
        <p14:creationId xmlns:p14="http://schemas.microsoft.com/office/powerpoint/2010/main" val="730978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stage we do something very important.</a:t>
            </a:r>
            <a:r>
              <a:rPr lang="en-US" baseline="0" dirty="0" smtClean="0"/>
              <a:t> Remember that we described the MLP as having two failings. The first was the lack of a bias term which we’ve fixed with the bias nodes. The other problem was that our function was linear. Now we fix this issue by applying a non-linear sigmoidal function to all the nodes (except the bias) in the hidden layer before we allow them to propagate to the output layer. Shown above is an example of a commonly used sigmoidal function. The twirling values represent them being changed to new values by putting them through the sigmoidal function. Once that is done, we can then send the hidden layer to the output. It is standard to reapply the sigmoidal function to the output as well once you’re done and only then do you consider that the answer the ANN provides.</a:t>
            </a:r>
          </a:p>
          <a:p>
            <a:endParaRPr lang="en-US" baseline="0" dirty="0" smtClean="0"/>
          </a:p>
          <a:p>
            <a:r>
              <a:rPr lang="en-US" baseline="0" dirty="0" smtClean="0"/>
              <a:t>Described here is a basic ANN. They can of course become much more complex. One could have many more input nodes, many more hidden layer nodes, and in fact many more hidden layers. There is a concept known as deep learning using deep neural networks which is the cutting edge in AI and is a neural network with many of hidden layers. There are also other complicated structures which have statistical weights set up in more convoluted patterns.</a:t>
            </a:r>
            <a:endParaRPr lang="en-US" dirty="0"/>
          </a:p>
        </p:txBody>
      </p:sp>
      <p:sp>
        <p:nvSpPr>
          <p:cNvPr id="4" name="Slide Number Placeholder 3"/>
          <p:cNvSpPr>
            <a:spLocks noGrp="1"/>
          </p:cNvSpPr>
          <p:nvPr>
            <p:ph type="sldNum" sz="quarter" idx="10"/>
          </p:nvPr>
        </p:nvSpPr>
        <p:spPr/>
        <p:txBody>
          <a:bodyPr/>
          <a:lstStyle/>
          <a:p>
            <a:fld id="{40865DB0-5429-4151-A52D-1926E4CCAC76}" type="slidenum">
              <a:rPr lang="en-US" smtClean="0"/>
              <a:t>15</a:t>
            </a:fld>
            <a:endParaRPr lang="en-US"/>
          </a:p>
        </p:txBody>
      </p:sp>
    </p:spTree>
    <p:extLst>
      <p:ext uri="{BB962C8B-B14F-4D97-AF65-F5344CB8AC3E}">
        <p14:creationId xmlns:p14="http://schemas.microsoft.com/office/powerpoint/2010/main" val="3564314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Lastly</a:t>
            </a:r>
            <a:r>
              <a:rPr lang="en-US" baseline="0" dirty="0" smtClean="0"/>
              <a:t>, it is important to cover how the output is processed into a sensible result. There are two main types of neural networks and they are used in different instances.</a:t>
            </a:r>
          </a:p>
          <a:p>
            <a:endParaRPr lang="en-US" baseline="0" dirty="0" smtClean="0"/>
          </a:p>
          <a:p>
            <a:r>
              <a:rPr lang="en-US" baseline="0" dirty="0" smtClean="0"/>
              <a:t>The first is a general regression neural network (GRNN) and it has a single output node. This output node is able to represent a continuum of potential states based on the input data. An example where a GRNN is useful would be in determining the amount of expected rain tomorrow. One could set up a network that accepts weather data (in whatever form that might be) and is able to result in a single number as its output which represents the total amount of expected rain. As you can see, the amount of rain is a continuum as we can have any amount of rain rather than discrete amounts.</a:t>
            </a:r>
          </a:p>
          <a:p>
            <a:endParaRPr lang="en-US" baseline="0" dirty="0" smtClean="0"/>
          </a:p>
          <a:p>
            <a:r>
              <a:rPr lang="en-US" baseline="0" dirty="0" smtClean="0"/>
              <a:t>The other type of network is a probabilistic neural network (PNN) which can have many output nodes. This type of network is better for representing discrete answers. Suppose for example you wanted to determine if it would be sunny or rainy tomorrow. You could set up a network which again accepts weather data. It would then output to two nodes, one of which represents the probability that it is sunny, the other the probability that it is rainy. A potential output might be (0.8, 0.2) which would indicate that it is 80% likely to be sunny and 20% likely to be rainy. This type of network will probabilistically indicate the most likely answer from a discrete set </a:t>
            </a:r>
            <a:r>
              <a:rPr lang="en-US" baseline="0" smtClean="0"/>
              <a:t>of outcomes.</a:t>
            </a:r>
            <a:endParaRPr lang="en-US" dirty="0"/>
          </a:p>
        </p:txBody>
      </p:sp>
      <p:sp>
        <p:nvSpPr>
          <p:cNvPr id="4" name="Slide Number Placeholder 3"/>
          <p:cNvSpPr>
            <a:spLocks noGrp="1"/>
          </p:cNvSpPr>
          <p:nvPr>
            <p:ph type="sldNum" sz="quarter" idx="10"/>
          </p:nvPr>
        </p:nvSpPr>
        <p:spPr/>
        <p:txBody>
          <a:bodyPr/>
          <a:lstStyle/>
          <a:p>
            <a:fld id="{40865DB0-5429-4151-A52D-1926E4CCAC76}" type="slidenum">
              <a:rPr lang="en-US" smtClean="0"/>
              <a:t>16</a:t>
            </a:fld>
            <a:endParaRPr lang="en-US"/>
          </a:p>
        </p:txBody>
      </p:sp>
    </p:spTree>
    <p:extLst>
      <p:ext uri="{BB962C8B-B14F-4D97-AF65-F5344CB8AC3E}">
        <p14:creationId xmlns:p14="http://schemas.microsoft.com/office/powerpoint/2010/main" val="3650939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most general sense, a function is simply something that takes an input, changes it in some predetermined way, and produces an output. And that’s all a neural network is – a function which takes some input and converts it to an output. The advantage of a neural network is that this function can be vastly complex (which is necessary to model complex behavior and “thinking”) and you don’t even have to know what the function is. You just let the ANN figure out the proper function.</a:t>
            </a:r>
          </a:p>
        </p:txBody>
      </p:sp>
      <p:sp>
        <p:nvSpPr>
          <p:cNvPr id="4" name="Slide Number Placeholder 3"/>
          <p:cNvSpPr>
            <a:spLocks noGrp="1"/>
          </p:cNvSpPr>
          <p:nvPr>
            <p:ph type="sldNum" sz="quarter" idx="10"/>
          </p:nvPr>
        </p:nvSpPr>
        <p:spPr/>
        <p:txBody>
          <a:bodyPr/>
          <a:lstStyle/>
          <a:p>
            <a:fld id="{40865DB0-5429-4151-A52D-1926E4CCAC76}" type="slidenum">
              <a:rPr lang="en-US" smtClean="0"/>
              <a:t>3</a:t>
            </a:fld>
            <a:endParaRPr lang="en-US"/>
          </a:p>
        </p:txBody>
      </p:sp>
    </p:spTree>
    <p:extLst>
      <p:ext uri="{BB962C8B-B14F-4D97-AF65-F5344CB8AC3E}">
        <p14:creationId xmlns:p14="http://schemas.microsoft.com/office/powerpoint/2010/main" val="3675623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delving into neural networks, we cover logic gates briefly.</a:t>
            </a:r>
            <a:r>
              <a:rPr lang="en-US" baseline="0" dirty="0" smtClean="0"/>
              <a:t> Logic gates an a great and simple concept that can be modeled with an ANN. A logic gate, in the simplest sense, is something which accepts as input two True/False values and produces a single True/False value based on the inputs. Above are three common logic gates that you have probably used many times in programming. Throughout this </a:t>
            </a:r>
            <a:r>
              <a:rPr lang="en-US" baseline="0" dirty="0" err="1" smtClean="0"/>
              <a:t>powerpoint</a:t>
            </a:r>
            <a:r>
              <a:rPr lang="en-US" baseline="0" dirty="0" smtClean="0"/>
              <a:t>, we will use the OR logic gate as an example when describing ANN. Note however that rather than feeding in true and false (or even 1 and 0) we will be using 1 and -1 respectively. As stated before, it is important to properly set up your network and using 1 and -1 works better for ANN.</a:t>
            </a:r>
            <a:endParaRPr lang="en-US" dirty="0"/>
          </a:p>
        </p:txBody>
      </p:sp>
      <p:sp>
        <p:nvSpPr>
          <p:cNvPr id="4" name="Slide Number Placeholder 3"/>
          <p:cNvSpPr>
            <a:spLocks noGrp="1"/>
          </p:cNvSpPr>
          <p:nvPr>
            <p:ph type="sldNum" sz="quarter" idx="10"/>
          </p:nvPr>
        </p:nvSpPr>
        <p:spPr/>
        <p:txBody>
          <a:bodyPr/>
          <a:lstStyle/>
          <a:p>
            <a:fld id="{40865DB0-5429-4151-A52D-1926E4CCAC76}" type="slidenum">
              <a:rPr lang="en-US" smtClean="0"/>
              <a:t>4</a:t>
            </a:fld>
            <a:endParaRPr lang="en-US"/>
          </a:p>
        </p:txBody>
      </p:sp>
    </p:spTree>
    <p:extLst>
      <p:ext uri="{BB962C8B-B14F-4D97-AF65-F5344CB8AC3E}">
        <p14:creationId xmlns:p14="http://schemas.microsoft.com/office/powerpoint/2010/main" val="961179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moving on to true</a:t>
            </a:r>
            <a:r>
              <a:rPr lang="en-US" baseline="0" dirty="0" smtClean="0"/>
              <a:t> ANN, we have to talk about their precursors – </a:t>
            </a:r>
            <a:r>
              <a:rPr lang="en-US" baseline="0" dirty="0" err="1" smtClean="0"/>
              <a:t>Perceptrons</a:t>
            </a:r>
            <a:r>
              <a:rPr lang="en-US" baseline="0" dirty="0" smtClean="0"/>
              <a:t>. Above is a schematic for a very simple perceptron which has three labeled components. First is the input layer which has two “nodes”. Each node accepts a single input and you can think of the above input layer as a 2 element vector if you wish. Very often the inputs are simply numbers, but they need not be. They could in theory be more complicated structures such as integrals, images, or anything really. The next component are the statistical weights, represented by the arrows connecting the nodes. As the input progresses through the neural network, it is transformed by the statistical weights. In this schematic, each input node is connected to the output and the network will take each input value from each node, scale it by the proper statistical weight, and combine them into a single output value. In the simplest case, you could consider these statistical weights as a 2x1 matrix. Lastly is the output layer. This is where the final answer will pop out of the network and you can see that it has a single node.</a:t>
            </a:r>
            <a:endParaRPr lang="en-US" dirty="0"/>
          </a:p>
        </p:txBody>
      </p:sp>
      <p:sp>
        <p:nvSpPr>
          <p:cNvPr id="4" name="Slide Number Placeholder 3"/>
          <p:cNvSpPr>
            <a:spLocks noGrp="1"/>
          </p:cNvSpPr>
          <p:nvPr>
            <p:ph type="sldNum" sz="quarter" idx="10"/>
          </p:nvPr>
        </p:nvSpPr>
        <p:spPr/>
        <p:txBody>
          <a:bodyPr/>
          <a:lstStyle/>
          <a:p>
            <a:fld id="{40865DB0-5429-4151-A52D-1926E4CCAC76}" type="slidenum">
              <a:rPr lang="en-US" smtClean="0"/>
              <a:t>5</a:t>
            </a:fld>
            <a:endParaRPr lang="en-US"/>
          </a:p>
        </p:txBody>
      </p:sp>
    </p:spTree>
    <p:extLst>
      <p:ext uri="{BB962C8B-B14F-4D97-AF65-F5344CB8AC3E}">
        <p14:creationId xmlns:p14="http://schemas.microsoft.com/office/powerpoint/2010/main" val="1838963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now look at how a perceptron might model an OR gate. As input we choose the first value to be True and the second value to be False. Remember, these are converted to 1 and -1 when</a:t>
            </a:r>
            <a:r>
              <a:rPr lang="en-US" baseline="0" dirty="0" smtClean="0"/>
              <a:t> we actually feed it into the network.</a:t>
            </a:r>
            <a:endParaRPr lang="en-US" dirty="0"/>
          </a:p>
        </p:txBody>
      </p:sp>
      <p:sp>
        <p:nvSpPr>
          <p:cNvPr id="4" name="Slide Number Placeholder 3"/>
          <p:cNvSpPr>
            <a:spLocks noGrp="1"/>
          </p:cNvSpPr>
          <p:nvPr>
            <p:ph type="sldNum" sz="quarter" idx="10"/>
          </p:nvPr>
        </p:nvSpPr>
        <p:spPr/>
        <p:txBody>
          <a:bodyPr/>
          <a:lstStyle/>
          <a:p>
            <a:fld id="{40865DB0-5429-4151-A52D-1926E4CCAC76}" type="slidenum">
              <a:rPr lang="en-US" smtClean="0"/>
              <a:t>6</a:t>
            </a:fld>
            <a:endParaRPr lang="en-US"/>
          </a:p>
        </p:txBody>
      </p:sp>
    </p:spTree>
    <p:extLst>
      <p:ext uri="{BB962C8B-B14F-4D97-AF65-F5344CB8AC3E}">
        <p14:creationId xmlns:p14="http://schemas.microsoft.com/office/powerpoint/2010/main" val="3049660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put in our input values, we can run it through</a:t>
            </a:r>
            <a:r>
              <a:rPr lang="en-US" baseline="0" dirty="0" smtClean="0"/>
              <a:t> the network. In this case of course, the network is almost trivial and we simply have to multiply our 2 input values by 2 statistical weights and add them to get a final answer, which should be 1 for the OR gate.</a:t>
            </a:r>
          </a:p>
          <a:p>
            <a:endParaRPr lang="en-US" baseline="0" dirty="0" smtClean="0"/>
          </a:p>
          <a:p>
            <a:r>
              <a:rPr lang="en-US" baseline="0" dirty="0" smtClean="0"/>
              <a:t>Unfortunately, such a simple network is not sufficient to properly model an OR gate as is shown above. We require more complexity. So let’s make this network more complex!</a:t>
            </a:r>
            <a:endParaRPr lang="en-US" dirty="0"/>
          </a:p>
        </p:txBody>
      </p:sp>
      <p:sp>
        <p:nvSpPr>
          <p:cNvPr id="4" name="Slide Number Placeholder 3"/>
          <p:cNvSpPr>
            <a:spLocks noGrp="1"/>
          </p:cNvSpPr>
          <p:nvPr>
            <p:ph type="sldNum" sz="quarter" idx="10"/>
          </p:nvPr>
        </p:nvSpPr>
        <p:spPr/>
        <p:txBody>
          <a:bodyPr/>
          <a:lstStyle/>
          <a:p>
            <a:fld id="{40865DB0-5429-4151-A52D-1926E4CCAC76}" type="slidenum">
              <a:rPr lang="en-US" smtClean="0"/>
              <a:t>7</a:t>
            </a:fld>
            <a:endParaRPr lang="en-US"/>
          </a:p>
        </p:txBody>
      </p:sp>
    </p:spTree>
    <p:extLst>
      <p:ext uri="{BB962C8B-B14F-4D97-AF65-F5344CB8AC3E}">
        <p14:creationId xmlns:p14="http://schemas.microsoft.com/office/powerpoint/2010/main" val="2078067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move on to multi-layered </a:t>
            </a:r>
            <a:r>
              <a:rPr lang="en-US" dirty="0" err="1" smtClean="0"/>
              <a:t>perceptrons</a:t>
            </a:r>
            <a:r>
              <a:rPr lang="en-US" dirty="0" smtClean="0"/>
              <a:t> or MLPs.</a:t>
            </a:r>
            <a:r>
              <a:rPr lang="en-US" baseline="0" dirty="0" smtClean="0"/>
              <a:t> This appears similar to the previous example, except now we have an intermediary middle layer between the input and the output. Notice here that every single input node is connected to every single hidden layer node. The hidden layer adds complexity to our system and allows for modeling more complex systems. It is called a hidden layer because you never truly know the values in this layer. That is all handled internally by the network and is thus hidden from the user (although you could of course figure it out if you so desired – but it would be incomprehensible even if you did).</a:t>
            </a:r>
            <a:endParaRPr lang="en-US" dirty="0"/>
          </a:p>
        </p:txBody>
      </p:sp>
      <p:sp>
        <p:nvSpPr>
          <p:cNvPr id="4" name="Slide Number Placeholder 3"/>
          <p:cNvSpPr>
            <a:spLocks noGrp="1"/>
          </p:cNvSpPr>
          <p:nvPr>
            <p:ph type="sldNum" sz="quarter" idx="10"/>
          </p:nvPr>
        </p:nvSpPr>
        <p:spPr/>
        <p:txBody>
          <a:bodyPr/>
          <a:lstStyle/>
          <a:p>
            <a:fld id="{40865DB0-5429-4151-A52D-1926E4CCAC76}" type="slidenum">
              <a:rPr lang="en-US" smtClean="0"/>
              <a:t>8</a:t>
            </a:fld>
            <a:endParaRPr lang="en-US"/>
          </a:p>
        </p:txBody>
      </p:sp>
    </p:spTree>
    <p:extLst>
      <p:ext uri="{BB962C8B-B14F-4D97-AF65-F5344CB8AC3E}">
        <p14:creationId xmlns:p14="http://schemas.microsoft.com/office/powerpoint/2010/main" val="532013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let’s run our OR gate example through this MLP and see how it works. First we input the True and False values, remembering to convert them to 1 and -1 respectively.</a:t>
            </a:r>
            <a:endParaRPr lang="en-US" dirty="0"/>
          </a:p>
        </p:txBody>
      </p:sp>
      <p:sp>
        <p:nvSpPr>
          <p:cNvPr id="4" name="Slide Number Placeholder 3"/>
          <p:cNvSpPr>
            <a:spLocks noGrp="1"/>
          </p:cNvSpPr>
          <p:nvPr>
            <p:ph type="sldNum" sz="quarter" idx="10"/>
          </p:nvPr>
        </p:nvSpPr>
        <p:spPr/>
        <p:txBody>
          <a:bodyPr/>
          <a:lstStyle/>
          <a:p>
            <a:fld id="{40865DB0-5429-4151-A52D-1926E4CCAC76}" type="slidenum">
              <a:rPr lang="en-US" smtClean="0"/>
              <a:t>9</a:t>
            </a:fld>
            <a:endParaRPr lang="en-US"/>
          </a:p>
        </p:txBody>
      </p:sp>
    </p:spTree>
    <p:extLst>
      <p:ext uri="{BB962C8B-B14F-4D97-AF65-F5344CB8AC3E}">
        <p14:creationId xmlns:p14="http://schemas.microsoft.com/office/powerpoint/2010/main" val="3811185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 send each input node value to every hidden layer node, as dictated by the statistical weight errors. They are combined to produce whatever numbers end up in the hidden layer. Remember, these values are known internally to the ANN, but you don’t care what they are – they’re hidden from you.</a:t>
            </a:r>
            <a:endParaRPr lang="en-US" dirty="0"/>
          </a:p>
        </p:txBody>
      </p:sp>
      <p:sp>
        <p:nvSpPr>
          <p:cNvPr id="4" name="Slide Number Placeholder 3"/>
          <p:cNvSpPr>
            <a:spLocks noGrp="1"/>
          </p:cNvSpPr>
          <p:nvPr>
            <p:ph type="sldNum" sz="quarter" idx="10"/>
          </p:nvPr>
        </p:nvSpPr>
        <p:spPr/>
        <p:txBody>
          <a:bodyPr/>
          <a:lstStyle/>
          <a:p>
            <a:fld id="{40865DB0-5429-4151-A52D-1926E4CCAC76}" type="slidenum">
              <a:rPr lang="en-US" smtClean="0"/>
              <a:t>10</a:t>
            </a:fld>
            <a:endParaRPr lang="en-US"/>
          </a:p>
        </p:txBody>
      </p:sp>
    </p:spTree>
    <p:extLst>
      <p:ext uri="{BB962C8B-B14F-4D97-AF65-F5344CB8AC3E}">
        <p14:creationId xmlns:p14="http://schemas.microsoft.com/office/powerpoint/2010/main" val="3526828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21CBC7-684E-4217-84FB-780827C911D5}" type="datetimeFigureOut">
              <a:rPr lang="en-US" smtClean="0"/>
              <a:t>12/13/2015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2CD99-6C04-4C65-BB67-D44C8FF38974}" type="slidenum">
              <a:rPr lang="en-US" smtClean="0"/>
              <a:t>‹#›</a:t>
            </a:fld>
            <a:endParaRPr lang="en-US"/>
          </a:p>
        </p:txBody>
      </p:sp>
    </p:spTree>
    <p:extLst>
      <p:ext uri="{BB962C8B-B14F-4D97-AF65-F5344CB8AC3E}">
        <p14:creationId xmlns:p14="http://schemas.microsoft.com/office/powerpoint/2010/main" val="3560889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21CBC7-684E-4217-84FB-780827C911D5}" type="datetimeFigureOut">
              <a:rPr lang="en-US" smtClean="0"/>
              <a:t>12/13/2015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2CD99-6C04-4C65-BB67-D44C8FF38974}" type="slidenum">
              <a:rPr lang="en-US" smtClean="0"/>
              <a:t>‹#›</a:t>
            </a:fld>
            <a:endParaRPr lang="en-US"/>
          </a:p>
        </p:txBody>
      </p:sp>
    </p:spTree>
    <p:extLst>
      <p:ext uri="{BB962C8B-B14F-4D97-AF65-F5344CB8AC3E}">
        <p14:creationId xmlns:p14="http://schemas.microsoft.com/office/powerpoint/2010/main" val="2585824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21CBC7-684E-4217-84FB-780827C911D5}" type="datetimeFigureOut">
              <a:rPr lang="en-US" smtClean="0"/>
              <a:t>12/13/2015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2CD99-6C04-4C65-BB67-D44C8FF38974}" type="slidenum">
              <a:rPr lang="en-US" smtClean="0"/>
              <a:t>‹#›</a:t>
            </a:fld>
            <a:endParaRPr lang="en-US"/>
          </a:p>
        </p:txBody>
      </p:sp>
    </p:spTree>
    <p:extLst>
      <p:ext uri="{BB962C8B-B14F-4D97-AF65-F5344CB8AC3E}">
        <p14:creationId xmlns:p14="http://schemas.microsoft.com/office/powerpoint/2010/main" val="1307569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C21CBC7-684E-4217-84FB-780827C911D5}" type="datetimeFigureOut">
              <a:rPr lang="en-US" smtClean="0"/>
              <a:t>12/13/2015</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882CD99-6C04-4C65-BB67-D44C8FF38974}"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C21CBC7-684E-4217-84FB-780827C911D5}" type="datetimeFigureOut">
              <a:rPr lang="en-US" smtClean="0"/>
              <a:t>12/13/2015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D882CD99-6C04-4C65-BB67-D44C8FF38974}"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C21CBC7-684E-4217-84FB-780827C911D5}" type="datetimeFigureOut">
              <a:rPr lang="en-US" smtClean="0"/>
              <a:t>12/13/2015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882CD99-6C04-4C65-BB67-D44C8FF38974}"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BC21CBC7-684E-4217-84FB-780827C911D5}" type="datetimeFigureOut">
              <a:rPr lang="en-US" smtClean="0"/>
              <a:t>12/13/2015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2CD99-6C04-4C65-BB67-D44C8FF38974}"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C21CBC7-684E-4217-84FB-780827C911D5}" type="datetimeFigureOut">
              <a:rPr lang="en-US" smtClean="0"/>
              <a:t>12/13/2015</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D882CD99-6C04-4C65-BB67-D44C8FF38974}"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C21CBC7-684E-4217-84FB-780827C911D5}" type="datetimeFigureOut">
              <a:rPr lang="en-US" smtClean="0"/>
              <a:t>12/13/2015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D882CD99-6C04-4C65-BB67-D44C8FF38974}"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BC21CBC7-684E-4217-84FB-780827C911D5}" type="datetimeFigureOut">
              <a:rPr lang="en-US" smtClean="0"/>
              <a:t>12/13/2015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D882CD99-6C04-4C65-BB67-D44C8FF38974}"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D882CD99-6C04-4C65-BB67-D44C8FF38974}"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BC21CBC7-684E-4217-84FB-780827C911D5}" type="datetimeFigureOut">
              <a:rPr lang="en-US" smtClean="0"/>
              <a:t>12/13/2015</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21CBC7-684E-4217-84FB-780827C911D5}" type="datetimeFigureOut">
              <a:rPr lang="en-US" smtClean="0"/>
              <a:t>12/13/2015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2CD99-6C04-4C65-BB67-D44C8FF38974}" type="slidenum">
              <a:rPr lang="en-US" smtClean="0"/>
              <a:t>‹#›</a:t>
            </a:fld>
            <a:endParaRPr lang="en-US"/>
          </a:p>
        </p:txBody>
      </p:sp>
    </p:spTree>
    <p:extLst>
      <p:ext uri="{BB962C8B-B14F-4D97-AF65-F5344CB8AC3E}">
        <p14:creationId xmlns:p14="http://schemas.microsoft.com/office/powerpoint/2010/main" val="7277369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D882CD99-6C04-4C65-BB67-D44C8FF38974}"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BC21CBC7-684E-4217-84FB-780827C911D5}" type="datetimeFigureOut">
              <a:rPr lang="en-US" smtClean="0"/>
              <a:t>12/13/2015</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21CBC7-684E-4217-84FB-780827C911D5}" type="datetimeFigureOut">
              <a:rPr lang="en-US" smtClean="0"/>
              <a:t>12/13/2015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2CD99-6C04-4C65-BB67-D44C8FF3897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D882CD99-6C04-4C65-BB67-D44C8FF38974}"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21CBC7-684E-4217-84FB-780827C911D5}" type="datetimeFigureOut">
              <a:rPr lang="en-US" smtClean="0"/>
              <a:t>12/13/2015</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21CBC7-684E-4217-84FB-780827C911D5}" type="datetimeFigureOut">
              <a:rPr lang="en-US" smtClean="0"/>
              <a:t>12/13/2015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2CD99-6C04-4C65-BB67-D44C8FF38974}" type="slidenum">
              <a:rPr lang="en-US" smtClean="0"/>
              <a:t>‹#›</a:t>
            </a:fld>
            <a:endParaRPr lang="en-US"/>
          </a:p>
        </p:txBody>
      </p:sp>
    </p:spTree>
    <p:extLst>
      <p:ext uri="{BB962C8B-B14F-4D97-AF65-F5344CB8AC3E}">
        <p14:creationId xmlns:p14="http://schemas.microsoft.com/office/powerpoint/2010/main" val="244623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21CBC7-684E-4217-84FB-780827C911D5}" type="datetimeFigureOut">
              <a:rPr lang="en-US" smtClean="0"/>
              <a:t>12/13/2015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2CD99-6C04-4C65-BB67-D44C8FF38974}" type="slidenum">
              <a:rPr lang="en-US" smtClean="0"/>
              <a:t>‹#›</a:t>
            </a:fld>
            <a:endParaRPr lang="en-US"/>
          </a:p>
        </p:txBody>
      </p:sp>
    </p:spTree>
    <p:extLst>
      <p:ext uri="{BB962C8B-B14F-4D97-AF65-F5344CB8AC3E}">
        <p14:creationId xmlns:p14="http://schemas.microsoft.com/office/powerpoint/2010/main" val="2068731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21CBC7-684E-4217-84FB-780827C911D5}" type="datetimeFigureOut">
              <a:rPr lang="en-US" smtClean="0"/>
              <a:t>12/13/2015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82CD99-6C04-4C65-BB67-D44C8FF38974}" type="slidenum">
              <a:rPr lang="en-US" smtClean="0"/>
              <a:t>‹#›</a:t>
            </a:fld>
            <a:endParaRPr lang="en-US"/>
          </a:p>
        </p:txBody>
      </p:sp>
    </p:spTree>
    <p:extLst>
      <p:ext uri="{BB962C8B-B14F-4D97-AF65-F5344CB8AC3E}">
        <p14:creationId xmlns:p14="http://schemas.microsoft.com/office/powerpoint/2010/main" val="1210182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21CBC7-684E-4217-84FB-780827C911D5}" type="datetimeFigureOut">
              <a:rPr lang="en-US" smtClean="0"/>
              <a:t>12/13/2015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82CD99-6C04-4C65-BB67-D44C8FF38974}" type="slidenum">
              <a:rPr lang="en-US" smtClean="0"/>
              <a:t>‹#›</a:t>
            </a:fld>
            <a:endParaRPr lang="en-US"/>
          </a:p>
        </p:txBody>
      </p:sp>
    </p:spTree>
    <p:extLst>
      <p:ext uri="{BB962C8B-B14F-4D97-AF65-F5344CB8AC3E}">
        <p14:creationId xmlns:p14="http://schemas.microsoft.com/office/powerpoint/2010/main" val="631308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21CBC7-684E-4217-84FB-780827C911D5}" type="datetimeFigureOut">
              <a:rPr lang="en-US" smtClean="0"/>
              <a:t>12/13/2015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82CD99-6C04-4C65-BB67-D44C8FF38974}" type="slidenum">
              <a:rPr lang="en-US" smtClean="0"/>
              <a:t>‹#›</a:t>
            </a:fld>
            <a:endParaRPr lang="en-US"/>
          </a:p>
        </p:txBody>
      </p:sp>
    </p:spTree>
    <p:extLst>
      <p:ext uri="{BB962C8B-B14F-4D97-AF65-F5344CB8AC3E}">
        <p14:creationId xmlns:p14="http://schemas.microsoft.com/office/powerpoint/2010/main" val="1441599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21CBC7-684E-4217-84FB-780827C911D5}" type="datetimeFigureOut">
              <a:rPr lang="en-US" smtClean="0"/>
              <a:t>12/13/2015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2CD99-6C04-4C65-BB67-D44C8FF38974}" type="slidenum">
              <a:rPr lang="en-US" smtClean="0"/>
              <a:t>‹#›</a:t>
            </a:fld>
            <a:endParaRPr lang="en-US"/>
          </a:p>
        </p:txBody>
      </p:sp>
    </p:spTree>
    <p:extLst>
      <p:ext uri="{BB962C8B-B14F-4D97-AF65-F5344CB8AC3E}">
        <p14:creationId xmlns:p14="http://schemas.microsoft.com/office/powerpoint/2010/main" val="4056925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21CBC7-684E-4217-84FB-780827C911D5}" type="datetimeFigureOut">
              <a:rPr lang="en-US" smtClean="0"/>
              <a:t>12/13/2015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2CD99-6C04-4C65-BB67-D44C8FF38974}" type="slidenum">
              <a:rPr lang="en-US" smtClean="0"/>
              <a:t>‹#›</a:t>
            </a:fld>
            <a:endParaRPr lang="en-US"/>
          </a:p>
        </p:txBody>
      </p:sp>
    </p:spTree>
    <p:extLst>
      <p:ext uri="{BB962C8B-B14F-4D97-AF65-F5344CB8AC3E}">
        <p14:creationId xmlns:p14="http://schemas.microsoft.com/office/powerpoint/2010/main" val="3555685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21CBC7-684E-4217-84FB-780827C911D5}" type="datetimeFigureOut">
              <a:rPr lang="en-US" smtClean="0"/>
              <a:t>12/13/2015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82CD99-6C04-4C65-BB67-D44C8FF38974}" type="slidenum">
              <a:rPr lang="en-US" smtClean="0"/>
              <a:t>‹#›</a:t>
            </a:fld>
            <a:endParaRPr lang="en-US"/>
          </a:p>
        </p:txBody>
      </p:sp>
    </p:spTree>
    <p:extLst>
      <p:ext uri="{BB962C8B-B14F-4D97-AF65-F5344CB8AC3E}">
        <p14:creationId xmlns:p14="http://schemas.microsoft.com/office/powerpoint/2010/main" val="142180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BC21CBC7-684E-4217-84FB-780827C911D5}" type="datetimeFigureOut">
              <a:rPr lang="en-US" smtClean="0"/>
              <a:t>12/13/2015</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D882CD99-6C04-4C65-BB67-D44C8FF38974}"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Machine Learning with Artificial Neural Networks</a:t>
            </a:r>
            <a:endParaRPr lang="en-US" dirty="0"/>
          </a:p>
        </p:txBody>
      </p:sp>
    </p:spTree>
    <p:extLst>
      <p:ext uri="{BB962C8B-B14F-4D97-AF65-F5344CB8AC3E}">
        <p14:creationId xmlns:p14="http://schemas.microsoft.com/office/powerpoint/2010/main" val="26120050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2334884" y="2930165"/>
            <a:ext cx="731520" cy="731520"/>
          </a:xfrm>
          <a:prstGeom prst="ellipse">
            <a:avLst/>
          </a:prstGeom>
          <a:solidFill>
            <a:schemeClr val="accent1">
              <a:lumMod val="75000"/>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317344" y="4049184"/>
            <a:ext cx="731520" cy="731520"/>
          </a:xfrm>
          <a:prstGeom prst="ellipse">
            <a:avLst/>
          </a:prstGeom>
          <a:solidFill>
            <a:schemeClr val="accent1">
              <a:lumMod val="75000"/>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7" idx="6"/>
            <a:endCxn id="17" idx="2"/>
          </p:cNvCxnSpPr>
          <p:nvPr/>
        </p:nvCxnSpPr>
        <p:spPr>
          <a:xfrm flipV="1">
            <a:off x="3066404" y="2787266"/>
            <a:ext cx="1257586" cy="508659"/>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6"/>
            <a:endCxn id="20" idx="2"/>
          </p:cNvCxnSpPr>
          <p:nvPr/>
        </p:nvCxnSpPr>
        <p:spPr>
          <a:xfrm>
            <a:off x="3048864" y="4414944"/>
            <a:ext cx="1275126" cy="620527"/>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6187296" y="3556184"/>
            <a:ext cx="731520" cy="731520"/>
          </a:xfrm>
          <a:prstGeom prst="ellipse">
            <a:avLst/>
          </a:prstGeom>
          <a:solidFill>
            <a:schemeClr val="accent2">
              <a:lumMod val="75000"/>
              <a:alpha val="34000"/>
            </a:schemeClr>
          </a:solidFill>
          <a:ln>
            <a:solidFill>
              <a:schemeClr val="accent2">
                <a:lumMod val="75000"/>
                <a:alpha val="7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226334" y="1505938"/>
            <a:ext cx="944880" cy="707886"/>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Input Layer</a:t>
            </a:r>
            <a:endParaRPr lang="en-US" sz="2000" dirty="0">
              <a:latin typeface="Verdana" pitchFamily="34" charset="0"/>
              <a:ea typeface="Verdana" pitchFamily="34" charset="0"/>
              <a:cs typeface="Verdana" pitchFamily="34" charset="0"/>
            </a:endParaRPr>
          </a:p>
        </p:txBody>
      </p:sp>
      <p:sp>
        <p:nvSpPr>
          <p:cNvPr id="36" name="TextBox 35"/>
          <p:cNvSpPr txBox="1"/>
          <p:nvPr/>
        </p:nvSpPr>
        <p:spPr>
          <a:xfrm>
            <a:off x="5996795" y="1505938"/>
            <a:ext cx="1112520" cy="707886"/>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Output Layer</a:t>
            </a:r>
            <a:endParaRPr lang="en-US" sz="2400" dirty="0">
              <a:latin typeface="Verdana" pitchFamily="34" charset="0"/>
              <a:ea typeface="Verdana" pitchFamily="34" charset="0"/>
              <a:cs typeface="Verdana" pitchFamily="34" charset="0"/>
            </a:endParaRPr>
          </a:p>
        </p:txBody>
      </p:sp>
      <p:sp>
        <p:nvSpPr>
          <p:cNvPr id="17" name="Oval 16"/>
          <p:cNvSpPr/>
          <p:nvPr/>
        </p:nvSpPr>
        <p:spPr>
          <a:xfrm>
            <a:off x="4323990" y="2421506"/>
            <a:ext cx="731520" cy="731520"/>
          </a:xfrm>
          <a:prstGeom prst="ellipse">
            <a:avLst/>
          </a:prstGeom>
          <a:solidFill>
            <a:schemeClr val="accent3">
              <a:lumMod val="75000"/>
              <a:alpha val="34000"/>
            </a:schemeClr>
          </a:solidFill>
          <a:ln>
            <a:solidFill>
              <a:schemeClr val="accent3">
                <a:lumMod val="50000"/>
                <a:alpha val="7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323990" y="3548485"/>
            <a:ext cx="731520" cy="731520"/>
          </a:xfrm>
          <a:prstGeom prst="ellipse">
            <a:avLst/>
          </a:prstGeom>
          <a:solidFill>
            <a:schemeClr val="accent3">
              <a:lumMod val="75000"/>
              <a:alpha val="34000"/>
            </a:schemeClr>
          </a:solidFill>
          <a:ln>
            <a:solidFill>
              <a:schemeClr val="accent3">
                <a:lumMod val="50000"/>
                <a:alpha val="7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323990" y="4669711"/>
            <a:ext cx="731520" cy="731520"/>
          </a:xfrm>
          <a:prstGeom prst="ellipse">
            <a:avLst/>
          </a:prstGeom>
          <a:solidFill>
            <a:schemeClr val="accent3">
              <a:lumMod val="75000"/>
              <a:alpha val="34000"/>
            </a:schemeClr>
          </a:solidFill>
          <a:ln>
            <a:solidFill>
              <a:schemeClr val="accent3">
                <a:lumMod val="50000"/>
                <a:alpha val="7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133490" y="1508760"/>
            <a:ext cx="1112520" cy="707886"/>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Hidden Layer</a:t>
            </a:r>
            <a:endParaRPr lang="en-US" sz="2000" dirty="0">
              <a:latin typeface="Verdana" pitchFamily="34" charset="0"/>
              <a:ea typeface="Verdana" pitchFamily="34" charset="0"/>
              <a:cs typeface="Verdana" pitchFamily="34" charset="0"/>
            </a:endParaRPr>
          </a:p>
        </p:txBody>
      </p:sp>
      <p:cxnSp>
        <p:nvCxnSpPr>
          <p:cNvPr id="28" name="Straight Arrow Connector 27"/>
          <p:cNvCxnSpPr>
            <a:stCxn id="7" idx="6"/>
            <a:endCxn id="19" idx="2"/>
          </p:cNvCxnSpPr>
          <p:nvPr/>
        </p:nvCxnSpPr>
        <p:spPr>
          <a:xfrm>
            <a:off x="3066404" y="3295925"/>
            <a:ext cx="1257586" cy="618320"/>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7" idx="6"/>
            <a:endCxn id="20" idx="2"/>
          </p:cNvCxnSpPr>
          <p:nvPr/>
        </p:nvCxnSpPr>
        <p:spPr>
          <a:xfrm>
            <a:off x="3066404" y="3295925"/>
            <a:ext cx="1257586" cy="1739546"/>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 idx="6"/>
            <a:endCxn id="17" idx="2"/>
          </p:cNvCxnSpPr>
          <p:nvPr/>
        </p:nvCxnSpPr>
        <p:spPr>
          <a:xfrm flipV="1">
            <a:off x="3048864" y="2787266"/>
            <a:ext cx="1275126" cy="1627678"/>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6"/>
            <a:endCxn id="19" idx="2"/>
          </p:cNvCxnSpPr>
          <p:nvPr/>
        </p:nvCxnSpPr>
        <p:spPr>
          <a:xfrm flipV="1">
            <a:off x="3048864" y="3914245"/>
            <a:ext cx="1275126" cy="500699"/>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7" idx="6"/>
            <a:endCxn id="26" idx="2"/>
          </p:cNvCxnSpPr>
          <p:nvPr/>
        </p:nvCxnSpPr>
        <p:spPr>
          <a:xfrm>
            <a:off x="5055510" y="2787266"/>
            <a:ext cx="1131786" cy="1134678"/>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9" idx="6"/>
            <a:endCxn id="26" idx="2"/>
          </p:cNvCxnSpPr>
          <p:nvPr/>
        </p:nvCxnSpPr>
        <p:spPr>
          <a:xfrm>
            <a:off x="5055510" y="3914245"/>
            <a:ext cx="1131786" cy="7699"/>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0" idx="6"/>
            <a:endCxn id="26" idx="2"/>
          </p:cNvCxnSpPr>
          <p:nvPr/>
        </p:nvCxnSpPr>
        <p:spPr>
          <a:xfrm flipV="1">
            <a:off x="5055510" y="3921944"/>
            <a:ext cx="1131786" cy="1113527"/>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433697" y="3045430"/>
            <a:ext cx="554808" cy="461665"/>
          </a:xfrm>
          <a:prstGeom prst="rect">
            <a:avLst/>
          </a:prstGeom>
          <a:noFill/>
        </p:spPr>
        <p:txBody>
          <a:bodyPr wrap="square" rtlCol="0">
            <a:spAutoFit/>
          </a:bodyPr>
          <a:lstStyle/>
          <a:p>
            <a:pPr algn="ctr"/>
            <a:r>
              <a:rPr lang="en-US" sz="2400" dirty="0"/>
              <a:t>1</a:t>
            </a:r>
          </a:p>
        </p:txBody>
      </p:sp>
      <p:sp>
        <p:nvSpPr>
          <p:cNvPr id="39" name="TextBox 38"/>
          <p:cNvSpPr txBox="1"/>
          <p:nvPr/>
        </p:nvSpPr>
        <p:spPr>
          <a:xfrm>
            <a:off x="2430036" y="4175485"/>
            <a:ext cx="554808" cy="461665"/>
          </a:xfrm>
          <a:prstGeom prst="rect">
            <a:avLst/>
          </a:prstGeom>
          <a:noFill/>
        </p:spPr>
        <p:txBody>
          <a:bodyPr wrap="square" rtlCol="0">
            <a:spAutoFit/>
          </a:bodyPr>
          <a:lstStyle/>
          <a:p>
            <a:pPr algn="ctr"/>
            <a:r>
              <a:rPr lang="en-US" sz="2400" dirty="0" smtClean="0"/>
              <a:t>-1</a:t>
            </a:r>
            <a:endParaRPr lang="en-US" sz="2400" dirty="0"/>
          </a:p>
        </p:txBody>
      </p:sp>
      <p:sp>
        <p:nvSpPr>
          <p:cNvPr id="41" name="TextBox 40"/>
          <p:cNvSpPr txBox="1"/>
          <p:nvPr/>
        </p:nvSpPr>
        <p:spPr>
          <a:xfrm>
            <a:off x="2434244" y="3039228"/>
            <a:ext cx="554808" cy="461665"/>
          </a:xfrm>
          <a:prstGeom prst="rect">
            <a:avLst/>
          </a:prstGeom>
          <a:noFill/>
        </p:spPr>
        <p:txBody>
          <a:bodyPr wrap="square" rtlCol="0">
            <a:spAutoFit/>
          </a:bodyPr>
          <a:lstStyle/>
          <a:p>
            <a:pPr algn="ctr"/>
            <a:r>
              <a:rPr lang="en-US" sz="2400" dirty="0"/>
              <a:t>1</a:t>
            </a:r>
          </a:p>
        </p:txBody>
      </p:sp>
      <p:sp>
        <p:nvSpPr>
          <p:cNvPr id="42" name="TextBox 41"/>
          <p:cNvSpPr txBox="1"/>
          <p:nvPr/>
        </p:nvSpPr>
        <p:spPr>
          <a:xfrm>
            <a:off x="2430583" y="4169283"/>
            <a:ext cx="554808" cy="461665"/>
          </a:xfrm>
          <a:prstGeom prst="rect">
            <a:avLst/>
          </a:prstGeom>
          <a:noFill/>
        </p:spPr>
        <p:txBody>
          <a:bodyPr wrap="square" rtlCol="0">
            <a:spAutoFit/>
          </a:bodyPr>
          <a:lstStyle/>
          <a:p>
            <a:pPr algn="ctr"/>
            <a:r>
              <a:rPr lang="en-US" sz="2400" dirty="0" smtClean="0"/>
              <a:t>-1</a:t>
            </a:r>
            <a:endParaRPr lang="en-US" sz="2400" dirty="0"/>
          </a:p>
        </p:txBody>
      </p:sp>
      <p:sp>
        <p:nvSpPr>
          <p:cNvPr id="43" name="TextBox 42"/>
          <p:cNvSpPr txBox="1"/>
          <p:nvPr/>
        </p:nvSpPr>
        <p:spPr>
          <a:xfrm>
            <a:off x="2433435" y="3039374"/>
            <a:ext cx="554808" cy="461665"/>
          </a:xfrm>
          <a:prstGeom prst="rect">
            <a:avLst/>
          </a:prstGeom>
          <a:noFill/>
        </p:spPr>
        <p:txBody>
          <a:bodyPr wrap="square" rtlCol="0">
            <a:spAutoFit/>
          </a:bodyPr>
          <a:lstStyle/>
          <a:p>
            <a:pPr algn="ctr"/>
            <a:r>
              <a:rPr lang="en-US" sz="2400" dirty="0"/>
              <a:t>1</a:t>
            </a:r>
          </a:p>
        </p:txBody>
      </p:sp>
      <p:sp>
        <p:nvSpPr>
          <p:cNvPr id="44" name="TextBox 43"/>
          <p:cNvSpPr txBox="1"/>
          <p:nvPr/>
        </p:nvSpPr>
        <p:spPr>
          <a:xfrm>
            <a:off x="2429774" y="4169429"/>
            <a:ext cx="554808" cy="461665"/>
          </a:xfrm>
          <a:prstGeom prst="rect">
            <a:avLst/>
          </a:prstGeom>
          <a:noFill/>
        </p:spPr>
        <p:txBody>
          <a:bodyPr wrap="square" rtlCol="0">
            <a:spAutoFit/>
          </a:bodyPr>
          <a:lstStyle/>
          <a:p>
            <a:pPr algn="ctr"/>
            <a:r>
              <a:rPr lang="en-US" sz="2400" dirty="0" smtClean="0"/>
              <a:t>-1</a:t>
            </a:r>
            <a:endParaRPr lang="en-US" sz="2400" dirty="0"/>
          </a:p>
        </p:txBody>
      </p:sp>
      <p:sp>
        <p:nvSpPr>
          <p:cNvPr id="47" name="TextBox 46"/>
          <p:cNvSpPr txBox="1"/>
          <p:nvPr/>
        </p:nvSpPr>
        <p:spPr>
          <a:xfrm>
            <a:off x="4351020" y="2547930"/>
            <a:ext cx="685800" cy="461665"/>
          </a:xfrm>
          <a:prstGeom prst="rect">
            <a:avLst/>
          </a:prstGeom>
          <a:noFill/>
        </p:spPr>
        <p:txBody>
          <a:bodyPr wrap="square" rtlCol="0">
            <a:spAutoFit/>
          </a:bodyPr>
          <a:lstStyle/>
          <a:p>
            <a:pPr algn="ctr"/>
            <a:r>
              <a:rPr lang="en-US" sz="2400" dirty="0" smtClean="0"/>
              <a:t>???</a:t>
            </a:r>
            <a:endParaRPr lang="en-US" sz="2400" dirty="0"/>
          </a:p>
        </p:txBody>
      </p:sp>
      <p:sp>
        <p:nvSpPr>
          <p:cNvPr id="48" name="TextBox 47"/>
          <p:cNvSpPr txBox="1"/>
          <p:nvPr/>
        </p:nvSpPr>
        <p:spPr>
          <a:xfrm>
            <a:off x="4351020" y="3674909"/>
            <a:ext cx="685800" cy="461665"/>
          </a:xfrm>
          <a:prstGeom prst="rect">
            <a:avLst/>
          </a:prstGeom>
          <a:noFill/>
        </p:spPr>
        <p:txBody>
          <a:bodyPr wrap="square" rtlCol="0">
            <a:spAutoFit/>
          </a:bodyPr>
          <a:lstStyle/>
          <a:p>
            <a:pPr algn="ctr"/>
            <a:r>
              <a:rPr lang="en-US" sz="2400" dirty="0" smtClean="0"/>
              <a:t>???</a:t>
            </a:r>
            <a:endParaRPr lang="en-US" sz="2400" dirty="0"/>
          </a:p>
        </p:txBody>
      </p:sp>
      <p:sp>
        <p:nvSpPr>
          <p:cNvPr id="49" name="TextBox 48"/>
          <p:cNvSpPr txBox="1"/>
          <p:nvPr/>
        </p:nvSpPr>
        <p:spPr>
          <a:xfrm>
            <a:off x="4351020" y="4796135"/>
            <a:ext cx="685800" cy="461665"/>
          </a:xfrm>
          <a:prstGeom prst="rect">
            <a:avLst/>
          </a:prstGeom>
          <a:noFill/>
        </p:spPr>
        <p:txBody>
          <a:bodyPr wrap="square" rtlCol="0">
            <a:spAutoFit/>
          </a:bodyPr>
          <a:lstStyle/>
          <a:p>
            <a:pPr algn="ctr"/>
            <a:r>
              <a:rPr lang="en-US" sz="2400" dirty="0" smtClean="0"/>
              <a:t>???</a:t>
            </a:r>
            <a:endParaRPr lang="en-US" sz="2400" dirty="0"/>
          </a:p>
        </p:txBody>
      </p:sp>
      <p:sp>
        <p:nvSpPr>
          <p:cNvPr id="50" name="Title 1"/>
          <p:cNvSpPr txBox="1">
            <a:spLocks/>
          </p:cNvSpPr>
          <p:nvPr/>
        </p:nvSpPr>
        <p:spPr>
          <a:xfrm>
            <a:off x="152400" y="152400"/>
            <a:ext cx="8839200" cy="1219200"/>
          </a:xfrm>
          <a:prstGeom prst="rect">
            <a:avLst/>
          </a:prstGeom>
          <a:solidFill>
            <a:schemeClr val="accent1">
              <a:lumMod val="60000"/>
              <a:lumOff val="40000"/>
            </a:schemeClr>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Multi-layered </a:t>
            </a:r>
            <a:r>
              <a:rPr lang="en-US" dirty="0" err="1" smtClean="0">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Perceptrons</a:t>
            </a:r>
            <a:endParaRPr lang="en-US" dirty="0">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51" name="TextBox 50"/>
          <p:cNvSpPr txBox="1"/>
          <p:nvPr/>
        </p:nvSpPr>
        <p:spPr>
          <a:xfrm>
            <a:off x="189494" y="1601752"/>
            <a:ext cx="1892779" cy="523220"/>
          </a:xfrm>
          <a:prstGeom prst="rect">
            <a:avLst/>
          </a:prstGeom>
          <a:noFill/>
          <a:ln w="38100">
            <a:solidFill>
              <a:schemeClr val="tx1">
                <a:lumMod val="50000"/>
                <a:lumOff val="50000"/>
              </a:schemeClr>
            </a:solidFill>
          </a:ln>
        </p:spPr>
        <p:txBody>
          <a:bodyPr wrap="square" rtlCol="0">
            <a:spAutoFit/>
          </a:bodyPr>
          <a:lstStyle/>
          <a:p>
            <a:pPr algn="ctr"/>
            <a:r>
              <a:rPr lang="en-US" sz="2800" dirty="0" smtClean="0">
                <a:latin typeface="Verdana" pitchFamily="34" charset="0"/>
                <a:ea typeface="Verdana" pitchFamily="34" charset="0"/>
                <a:cs typeface="Verdana" pitchFamily="34" charset="0"/>
              </a:rPr>
              <a:t>OR-gate</a:t>
            </a:r>
            <a:endParaRPr lang="en-US" sz="28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99857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00295 -1.11111E-6 L 0.21232 -0.23542 " pathEditMode="relative" rAng="0" ptsTypes="AA">
                                      <p:cBhvr>
                                        <p:cTn id="6" dur="1000" fill="hold"/>
                                        <p:tgtEl>
                                          <p:spTgt spid="39"/>
                                        </p:tgtEl>
                                        <p:attrNameLst>
                                          <p:attrName>ppt_x</p:attrName>
                                          <p:attrName>ppt_y</p:attrName>
                                        </p:attrNameLst>
                                      </p:cBhvr>
                                      <p:rCtr x="10764" y="-11782"/>
                                    </p:animMotion>
                                  </p:childTnLst>
                                </p:cTn>
                              </p:par>
                              <p:par>
                                <p:cTn id="7" presetID="42" presetClass="path" presetSubtype="0" accel="50000" decel="50000" fill="hold" grpId="0" nodeType="withEffect">
                                  <p:stCondLst>
                                    <p:cond delay="0"/>
                                  </p:stCondLst>
                                  <p:childTnLst>
                                    <p:animMotion origin="layout" path="M -0.00295 3.7037E-6 L 0.22014 0.25671 " pathEditMode="relative" rAng="0" ptsTypes="AA">
                                      <p:cBhvr>
                                        <p:cTn id="8" dur="1000" fill="hold"/>
                                        <p:tgtEl>
                                          <p:spTgt spid="27"/>
                                        </p:tgtEl>
                                        <p:attrNameLst>
                                          <p:attrName>ppt_x</p:attrName>
                                          <p:attrName>ppt_y</p:attrName>
                                        </p:attrNameLst>
                                      </p:cBhvr>
                                      <p:rCtr x="11146" y="12824"/>
                                    </p:animMotion>
                                  </p:childTnLst>
                                </p:cTn>
                              </p:par>
                              <p:par>
                                <p:cTn id="9" presetID="10" presetClass="exit" presetSubtype="0" fill="hold" grpId="1" nodeType="withEffect">
                                  <p:stCondLst>
                                    <p:cond delay="0"/>
                                  </p:stCondLst>
                                  <p:childTnLst>
                                    <p:animEffect transition="out" filter="fade">
                                      <p:cBhvr>
                                        <p:cTn id="10" dur="750"/>
                                        <p:tgtEl>
                                          <p:spTgt spid="39"/>
                                        </p:tgtEl>
                                      </p:cBhvr>
                                    </p:animEffect>
                                    <p:set>
                                      <p:cBhvr>
                                        <p:cTn id="11" dur="1" fill="hold">
                                          <p:stCondLst>
                                            <p:cond delay="749"/>
                                          </p:stCondLst>
                                        </p:cTn>
                                        <p:tgtEl>
                                          <p:spTgt spid="39"/>
                                        </p:tgtEl>
                                        <p:attrNameLst>
                                          <p:attrName>style.visibility</p:attrName>
                                        </p:attrNameLst>
                                      </p:cBhvr>
                                      <p:to>
                                        <p:strVal val="hidden"/>
                                      </p:to>
                                    </p:set>
                                  </p:childTnLst>
                                </p:cTn>
                              </p:par>
                              <p:par>
                                <p:cTn id="12" presetID="10" presetClass="exit" presetSubtype="0" fill="hold" grpId="1" nodeType="withEffect">
                                  <p:stCondLst>
                                    <p:cond delay="0"/>
                                  </p:stCondLst>
                                  <p:childTnLst>
                                    <p:animEffect transition="out" filter="fade">
                                      <p:cBhvr>
                                        <p:cTn id="13" dur="750"/>
                                        <p:tgtEl>
                                          <p:spTgt spid="27"/>
                                        </p:tgtEl>
                                      </p:cBhvr>
                                    </p:animEffect>
                                    <p:set>
                                      <p:cBhvr>
                                        <p:cTn id="14" dur="1" fill="hold">
                                          <p:stCondLst>
                                            <p:cond delay="749"/>
                                          </p:stCondLst>
                                        </p:cTn>
                                        <p:tgtEl>
                                          <p:spTgt spid="27"/>
                                        </p:tgtEl>
                                        <p:attrNameLst>
                                          <p:attrName>style.visibility</p:attrName>
                                        </p:attrNameLst>
                                      </p:cBhvr>
                                      <p:to>
                                        <p:strVal val="hidden"/>
                                      </p:to>
                                    </p:set>
                                  </p:childTnLst>
                                </p:cTn>
                              </p:par>
                              <p:par>
                                <p:cTn id="15" presetID="42" presetClass="path" presetSubtype="0" accel="50000" decel="50000" fill="hold" grpId="0" nodeType="withEffect">
                                  <p:stCondLst>
                                    <p:cond delay="0"/>
                                  </p:stCondLst>
                                  <p:childTnLst>
                                    <p:animMotion origin="layout" path="M -0.00295 4.81481E-6 L 0.22049 -0.07246 " pathEditMode="relative" rAng="0" ptsTypes="AA">
                                      <p:cBhvr>
                                        <p:cTn id="16" dur="1000" fill="hold"/>
                                        <p:tgtEl>
                                          <p:spTgt spid="42"/>
                                        </p:tgtEl>
                                        <p:attrNameLst>
                                          <p:attrName>ppt_x</p:attrName>
                                          <p:attrName>ppt_y</p:attrName>
                                        </p:attrNameLst>
                                      </p:cBhvr>
                                      <p:rCtr x="11163" y="-3634"/>
                                    </p:animMotion>
                                  </p:childTnLst>
                                </p:cTn>
                              </p:par>
                              <p:par>
                                <p:cTn id="17" presetID="42" presetClass="path" presetSubtype="0" accel="50000" decel="50000" fill="hold" grpId="0" nodeType="withEffect">
                                  <p:stCondLst>
                                    <p:cond delay="0"/>
                                  </p:stCondLst>
                                  <p:childTnLst>
                                    <p:animMotion origin="layout" path="M -0.00295 -3.7037E-7 L 0.22014 0.09514 " pathEditMode="relative" rAng="0" ptsTypes="AA">
                                      <p:cBhvr>
                                        <p:cTn id="18" dur="1000" fill="hold"/>
                                        <p:tgtEl>
                                          <p:spTgt spid="41"/>
                                        </p:tgtEl>
                                        <p:attrNameLst>
                                          <p:attrName>ppt_x</p:attrName>
                                          <p:attrName>ppt_y</p:attrName>
                                        </p:attrNameLst>
                                      </p:cBhvr>
                                      <p:rCtr x="11146" y="4745"/>
                                    </p:animMotion>
                                  </p:childTnLst>
                                </p:cTn>
                              </p:par>
                              <p:par>
                                <p:cTn id="19" presetID="10" presetClass="exit" presetSubtype="0" fill="hold" grpId="1" nodeType="withEffect">
                                  <p:stCondLst>
                                    <p:cond delay="0"/>
                                  </p:stCondLst>
                                  <p:childTnLst>
                                    <p:animEffect transition="out" filter="fade">
                                      <p:cBhvr>
                                        <p:cTn id="20" dur="750"/>
                                        <p:tgtEl>
                                          <p:spTgt spid="42"/>
                                        </p:tgtEl>
                                      </p:cBhvr>
                                    </p:animEffect>
                                    <p:set>
                                      <p:cBhvr>
                                        <p:cTn id="21" dur="1" fill="hold">
                                          <p:stCondLst>
                                            <p:cond delay="749"/>
                                          </p:stCondLst>
                                        </p:cTn>
                                        <p:tgtEl>
                                          <p:spTgt spid="42"/>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750"/>
                                        <p:tgtEl>
                                          <p:spTgt spid="41"/>
                                        </p:tgtEl>
                                      </p:cBhvr>
                                    </p:animEffect>
                                    <p:set>
                                      <p:cBhvr>
                                        <p:cTn id="24" dur="1" fill="hold">
                                          <p:stCondLst>
                                            <p:cond delay="749"/>
                                          </p:stCondLst>
                                        </p:cTn>
                                        <p:tgtEl>
                                          <p:spTgt spid="41"/>
                                        </p:tgtEl>
                                        <p:attrNameLst>
                                          <p:attrName>style.visibility</p:attrName>
                                        </p:attrNameLst>
                                      </p:cBhvr>
                                      <p:to>
                                        <p:strVal val="hidden"/>
                                      </p:to>
                                    </p:set>
                                  </p:childTnLst>
                                </p:cTn>
                              </p:par>
                              <p:par>
                                <p:cTn id="25" presetID="42" presetClass="path" presetSubtype="0" accel="50000" decel="50000" fill="hold" grpId="0" nodeType="withEffect">
                                  <p:stCondLst>
                                    <p:cond delay="0"/>
                                  </p:stCondLst>
                                  <p:childTnLst>
                                    <p:animMotion origin="layout" path="M -0.00295 4.81481E-6 L 0.22066 0.09259 " pathEditMode="relative" rAng="0" ptsTypes="AA">
                                      <p:cBhvr>
                                        <p:cTn id="26" dur="1000" fill="hold"/>
                                        <p:tgtEl>
                                          <p:spTgt spid="44"/>
                                        </p:tgtEl>
                                        <p:attrNameLst>
                                          <p:attrName>ppt_x</p:attrName>
                                          <p:attrName>ppt_y</p:attrName>
                                        </p:attrNameLst>
                                      </p:cBhvr>
                                      <p:rCtr x="11181" y="4630"/>
                                    </p:animMotion>
                                  </p:childTnLst>
                                </p:cTn>
                              </p:par>
                              <p:par>
                                <p:cTn id="27" presetID="42" presetClass="path" presetSubtype="0" accel="50000" decel="50000" fill="hold" grpId="0" nodeType="withEffect">
                                  <p:stCondLst>
                                    <p:cond delay="0"/>
                                  </p:stCondLst>
                                  <p:childTnLst>
                                    <p:animMotion origin="layout" path="M -0.00295 -1.85185E-6 L 0.22032 -0.07153 " pathEditMode="relative" rAng="0" ptsTypes="AA">
                                      <p:cBhvr>
                                        <p:cTn id="28" dur="1000" fill="hold"/>
                                        <p:tgtEl>
                                          <p:spTgt spid="43"/>
                                        </p:tgtEl>
                                        <p:attrNameLst>
                                          <p:attrName>ppt_x</p:attrName>
                                          <p:attrName>ppt_y</p:attrName>
                                        </p:attrNameLst>
                                      </p:cBhvr>
                                      <p:rCtr x="11163" y="-3588"/>
                                    </p:animMotion>
                                  </p:childTnLst>
                                </p:cTn>
                              </p:par>
                              <p:par>
                                <p:cTn id="29" presetID="10" presetClass="exit" presetSubtype="0" fill="hold" grpId="1" nodeType="withEffect">
                                  <p:stCondLst>
                                    <p:cond delay="0"/>
                                  </p:stCondLst>
                                  <p:childTnLst>
                                    <p:animEffect transition="out" filter="fade">
                                      <p:cBhvr>
                                        <p:cTn id="30" dur="750"/>
                                        <p:tgtEl>
                                          <p:spTgt spid="44"/>
                                        </p:tgtEl>
                                      </p:cBhvr>
                                    </p:animEffect>
                                    <p:set>
                                      <p:cBhvr>
                                        <p:cTn id="31" dur="1" fill="hold">
                                          <p:stCondLst>
                                            <p:cond delay="749"/>
                                          </p:stCondLst>
                                        </p:cTn>
                                        <p:tgtEl>
                                          <p:spTgt spid="44"/>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750"/>
                                        <p:tgtEl>
                                          <p:spTgt spid="43"/>
                                        </p:tgtEl>
                                      </p:cBhvr>
                                    </p:animEffect>
                                    <p:set>
                                      <p:cBhvr>
                                        <p:cTn id="34" dur="1" fill="hold">
                                          <p:stCondLst>
                                            <p:cond delay="749"/>
                                          </p:stCondLst>
                                        </p:cTn>
                                        <p:tgtEl>
                                          <p:spTgt spid="43"/>
                                        </p:tgtEl>
                                        <p:attrNameLst>
                                          <p:attrName>style.visibility</p:attrName>
                                        </p:attrNameLst>
                                      </p:cBhvr>
                                      <p:to>
                                        <p:strVal val="hidden"/>
                                      </p:to>
                                    </p:set>
                                  </p:childTnLst>
                                </p:cTn>
                              </p:par>
                              <p:par>
                                <p:cTn id="35" presetID="10" presetClass="entr" presetSubtype="0" fill="hold" grpId="0" nodeType="withEffect">
                                  <p:stCondLst>
                                    <p:cond delay="750"/>
                                  </p:stCondLst>
                                  <p:childTnLst>
                                    <p:set>
                                      <p:cBhvr>
                                        <p:cTn id="36" dur="1" fill="hold">
                                          <p:stCondLst>
                                            <p:cond delay="0"/>
                                          </p:stCondLst>
                                        </p:cTn>
                                        <p:tgtEl>
                                          <p:spTgt spid="47"/>
                                        </p:tgtEl>
                                        <p:attrNameLst>
                                          <p:attrName>style.visibility</p:attrName>
                                        </p:attrNameLst>
                                      </p:cBhvr>
                                      <p:to>
                                        <p:strVal val="visible"/>
                                      </p:to>
                                    </p:set>
                                    <p:animEffect transition="in" filter="fade">
                                      <p:cBhvr>
                                        <p:cTn id="37" dur="250"/>
                                        <p:tgtEl>
                                          <p:spTgt spid="47"/>
                                        </p:tgtEl>
                                      </p:cBhvr>
                                    </p:animEffect>
                                  </p:childTnLst>
                                </p:cTn>
                              </p:par>
                              <p:par>
                                <p:cTn id="38" presetID="10" presetClass="entr" presetSubtype="0" fill="hold" grpId="0" nodeType="withEffect">
                                  <p:stCondLst>
                                    <p:cond delay="750"/>
                                  </p:stCondLst>
                                  <p:childTnLst>
                                    <p:set>
                                      <p:cBhvr>
                                        <p:cTn id="39" dur="1" fill="hold">
                                          <p:stCondLst>
                                            <p:cond delay="0"/>
                                          </p:stCondLst>
                                        </p:cTn>
                                        <p:tgtEl>
                                          <p:spTgt spid="48"/>
                                        </p:tgtEl>
                                        <p:attrNameLst>
                                          <p:attrName>style.visibility</p:attrName>
                                        </p:attrNameLst>
                                      </p:cBhvr>
                                      <p:to>
                                        <p:strVal val="visible"/>
                                      </p:to>
                                    </p:set>
                                    <p:animEffect transition="in" filter="fade">
                                      <p:cBhvr>
                                        <p:cTn id="40" dur="250"/>
                                        <p:tgtEl>
                                          <p:spTgt spid="48"/>
                                        </p:tgtEl>
                                      </p:cBhvr>
                                    </p:animEffect>
                                  </p:childTnLst>
                                </p:cTn>
                              </p:par>
                              <p:par>
                                <p:cTn id="41" presetID="10" presetClass="entr" presetSubtype="0" fill="hold" grpId="0" nodeType="withEffect">
                                  <p:stCondLst>
                                    <p:cond delay="75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25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39" grpId="0"/>
      <p:bldP spid="39" grpId="1"/>
      <p:bldP spid="41" grpId="0"/>
      <p:bldP spid="41" grpId="1"/>
      <p:bldP spid="42" grpId="0"/>
      <p:bldP spid="42" grpId="1"/>
      <p:bldP spid="43" grpId="0"/>
      <p:bldP spid="43" grpId="1"/>
      <p:bldP spid="44" grpId="0"/>
      <p:bldP spid="44" grpId="1"/>
      <p:bldP spid="47" grpId="0"/>
      <p:bldP spid="48" grpId="0"/>
      <p:bldP spid="4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2334884" y="2930165"/>
            <a:ext cx="731520" cy="731520"/>
          </a:xfrm>
          <a:prstGeom prst="ellipse">
            <a:avLst/>
          </a:prstGeom>
          <a:solidFill>
            <a:schemeClr val="accent1">
              <a:lumMod val="75000"/>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317344" y="4049184"/>
            <a:ext cx="731520" cy="731520"/>
          </a:xfrm>
          <a:prstGeom prst="ellipse">
            <a:avLst/>
          </a:prstGeom>
          <a:solidFill>
            <a:schemeClr val="accent1">
              <a:lumMod val="75000"/>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7" idx="6"/>
            <a:endCxn id="17" idx="2"/>
          </p:cNvCxnSpPr>
          <p:nvPr/>
        </p:nvCxnSpPr>
        <p:spPr>
          <a:xfrm flipV="1">
            <a:off x="3066404" y="2787266"/>
            <a:ext cx="1257586" cy="508659"/>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6"/>
            <a:endCxn id="20" idx="2"/>
          </p:cNvCxnSpPr>
          <p:nvPr/>
        </p:nvCxnSpPr>
        <p:spPr>
          <a:xfrm>
            <a:off x="3048864" y="4414944"/>
            <a:ext cx="1275126" cy="620527"/>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6187296" y="3556184"/>
            <a:ext cx="731520" cy="731520"/>
          </a:xfrm>
          <a:prstGeom prst="ellipse">
            <a:avLst/>
          </a:prstGeom>
          <a:solidFill>
            <a:schemeClr val="accent2">
              <a:lumMod val="75000"/>
              <a:alpha val="34000"/>
            </a:schemeClr>
          </a:solidFill>
          <a:ln>
            <a:solidFill>
              <a:schemeClr val="accent2">
                <a:lumMod val="75000"/>
                <a:alpha val="7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226334" y="1505938"/>
            <a:ext cx="944880" cy="707886"/>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Input Layer</a:t>
            </a:r>
            <a:endParaRPr lang="en-US" sz="2000" dirty="0">
              <a:latin typeface="Verdana" pitchFamily="34" charset="0"/>
              <a:ea typeface="Verdana" pitchFamily="34" charset="0"/>
              <a:cs typeface="Verdana" pitchFamily="34" charset="0"/>
            </a:endParaRPr>
          </a:p>
        </p:txBody>
      </p:sp>
      <p:sp>
        <p:nvSpPr>
          <p:cNvPr id="36" name="TextBox 35"/>
          <p:cNvSpPr txBox="1"/>
          <p:nvPr/>
        </p:nvSpPr>
        <p:spPr>
          <a:xfrm>
            <a:off x="5996795" y="1505938"/>
            <a:ext cx="1112520" cy="707886"/>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Output Layer</a:t>
            </a:r>
            <a:endParaRPr lang="en-US" sz="2400" dirty="0">
              <a:latin typeface="Verdana" pitchFamily="34" charset="0"/>
              <a:ea typeface="Verdana" pitchFamily="34" charset="0"/>
              <a:cs typeface="Verdana" pitchFamily="34" charset="0"/>
            </a:endParaRPr>
          </a:p>
        </p:txBody>
      </p:sp>
      <p:sp>
        <p:nvSpPr>
          <p:cNvPr id="17" name="Oval 16"/>
          <p:cNvSpPr/>
          <p:nvPr/>
        </p:nvSpPr>
        <p:spPr>
          <a:xfrm>
            <a:off x="4323990" y="2421506"/>
            <a:ext cx="731520" cy="731520"/>
          </a:xfrm>
          <a:prstGeom prst="ellipse">
            <a:avLst/>
          </a:prstGeom>
          <a:solidFill>
            <a:schemeClr val="accent3">
              <a:lumMod val="75000"/>
              <a:alpha val="34000"/>
            </a:schemeClr>
          </a:solidFill>
          <a:ln>
            <a:solidFill>
              <a:schemeClr val="accent3">
                <a:lumMod val="50000"/>
                <a:alpha val="7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323990" y="3548485"/>
            <a:ext cx="731520" cy="731520"/>
          </a:xfrm>
          <a:prstGeom prst="ellipse">
            <a:avLst/>
          </a:prstGeom>
          <a:solidFill>
            <a:schemeClr val="accent3">
              <a:lumMod val="75000"/>
              <a:alpha val="34000"/>
            </a:schemeClr>
          </a:solidFill>
          <a:ln>
            <a:solidFill>
              <a:schemeClr val="accent3">
                <a:lumMod val="50000"/>
                <a:alpha val="7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323990" y="4669711"/>
            <a:ext cx="731520" cy="731520"/>
          </a:xfrm>
          <a:prstGeom prst="ellipse">
            <a:avLst/>
          </a:prstGeom>
          <a:solidFill>
            <a:schemeClr val="accent3">
              <a:lumMod val="75000"/>
              <a:alpha val="34000"/>
            </a:schemeClr>
          </a:solidFill>
          <a:ln>
            <a:solidFill>
              <a:schemeClr val="accent3">
                <a:lumMod val="50000"/>
                <a:alpha val="7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133490" y="1508760"/>
            <a:ext cx="1112520" cy="707886"/>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Hidden Layer</a:t>
            </a:r>
            <a:endParaRPr lang="en-US" sz="2000" dirty="0">
              <a:latin typeface="Verdana" pitchFamily="34" charset="0"/>
              <a:ea typeface="Verdana" pitchFamily="34" charset="0"/>
              <a:cs typeface="Verdana" pitchFamily="34" charset="0"/>
            </a:endParaRPr>
          </a:p>
        </p:txBody>
      </p:sp>
      <p:cxnSp>
        <p:nvCxnSpPr>
          <p:cNvPr id="28" name="Straight Arrow Connector 27"/>
          <p:cNvCxnSpPr>
            <a:stCxn id="7" idx="6"/>
            <a:endCxn id="19" idx="2"/>
          </p:cNvCxnSpPr>
          <p:nvPr/>
        </p:nvCxnSpPr>
        <p:spPr>
          <a:xfrm>
            <a:off x="3066404" y="3295925"/>
            <a:ext cx="1257586" cy="618320"/>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7" idx="6"/>
            <a:endCxn id="20" idx="2"/>
          </p:cNvCxnSpPr>
          <p:nvPr/>
        </p:nvCxnSpPr>
        <p:spPr>
          <a:xfrm>
            <a:off x="3066404" y="3295925"/>
            <a:ext cx="1257586" cy="1739546"/>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 idx="6"/>
            <a:endCxn id="17" idx="2"/>
          </p:cNvCxnSpPr>
          <p:nvPr/>
        </p:nvCxnSpPr>
        <p:spPr>
          <a:xfrm flipV="1">
            <a:off x="3048864" y="2787266"/>
            <a:ext cx="1275126" cy="1627678"/>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6"/>
            <a:endCxn id="19" idx="2"/>
          </p:cNvCxnSpPr>
          <p:nvPr/>
        </p:nvCxnSpPr>
        <p:spPr>
          <a:xfrm flipV="1">
            <a:off x="3048864" y="3914245"/>
            <a:ext cx="1275126" cy="500699"/>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7" idx="6"/>
            <a:endCxn id="26" idx="2"/>
          </p:cNvCxnSpPr>
          <p:nvPr/>
        </p:nvCxnSpPr>
        <p:spPr>
          <a:xfrm>
            <a:off x="5055510" y="2787266"/>
            <a:ext cx="1131786" cy="1134678"/>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9" idx="6"/>
            <a:endCxn id="26" idx="2"/>
          </p:cNvCxnSpPr>
          <p:nvPr/>
        </p:nvCxnSpPr>
        <p:spPr>
          <a:xfrm>
            <a:off x="5055510" y="3914245"/>
            <a:ext cx="1131786" cy="7699"/>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0" idx="6"/>
            <a:endCxn id="26" idx="2"/>
          </p:cNvCxnSpPr>
          <p:nvPr/>
        </p:nvCxnSpPr>
        <p:spPr>
          <a:xfrm flipV="1">
            <a:off x="5055510" y="3921944"/>
            <a:ext cx="1131786" cy="1113527"/>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351020" y="4797309"/>
            <a:ext cx="685800" cy="461665"/>
          </a:xfrm>
          <a:prstGeom prst="rect">
            <a:avLst/>
          </a:prstGeom>
          <a:noFill/>
        </p:spPr>
        <p:txBody>
          <a:bodyPr wrap="square" rtlCol="0">
            <a:spAutoFit/>
          </a:bodyPr>
          <a:lstStyle/>
          <a:p>
            <a:pPr algn="ctr"/>
            <a:r>
              <a:rPr lang="en-US" sz="2400" dirty="0" smtClean="0"/>
              <a:t>???</a:t>
            </a:r>
            <a:endParaRPr lang="en-US" sz="2400" dirty="0"/>
          </a:p>
        </p:txBody>
      </p:sp>
      <p:sp>
        <p:nvSpPr>
          <p:cNvPr id="33" name="TextBox 32"/>
          <p:cNvSpPr txBox="1"/>
          <p:nvPr/>
        </p:nvSpPr>
        <p:spPr>
          <a:xfrm>
            <a:off x="4351020" y="2549104"/>
            <a:ext cx="685800" cy="461665"/>
          </a:xfrm>
          <a:prstGeom prst="rect">
            <a:avLst/>
          </a:prstGeom>
          <a:noFill/>
        </p:spPr>
        <p:txBody>
          <a:bodyPr wrap="square" rtlCol="0">
            <a:spAutoFit/>
          </a:bodyPr>
          <a:lstStyle/>
          <a:p>
            <a:pPr algn="ctr"/>
            <a:r>
              <a:rPr lang="en-US" sz="2400" dirty="0" smtClean="0"/>
              <a:t>???</a:t>
            </a:r>
            <a:endParaRPr lang="en-US" sz="2400" dirty="0"/>
          </a:p>
        </p:txBody>
      </p:sp>
      <p:sp>
        <p:nvSpPr>
          <p:cNvPr id="35" name="TextBox 34"/>
          <p:cNvSpPr txBox="1"/>
          <p:nvPr/>
        </p:nvSpPr>
        <p:spPr>
          <a:xfrm>
            <a:off x="4351020" y="3674407"/>
            <a:ext cx="685800" cy="461665"/>
          </a:xfrm>
          <a:prstGeom prst="rect">
            <a:avLst/>
          </a:prstGeom>
          <a:noFill/>
        </p:spPr>
        <p:txBody>
          <a:bodyPr wrap="square" rtlCol="0">
            <a:spAutoFit/>
          </a:bodyPr>
          <a:lstStyle/>
          <a:p>
            <a:pPr algn="ctr"/>
            <a:r>
              <a:rPr lang="en-US" sz="2400" dirty="0" smtClean="0"/>
              <a:t>???</a:t>
            </a:r>
            <a:endParaRPr lang="en-US" sz="2400" dirty="0"/>
          </a:p>
        </p:txBody>
      </p:sp>
      <p:sp>
        <p:nvSpPr>
          <p:cNvPr id="38" name="TextBox 37"/>
          <p:cNvSpPr txBox="1"/>
          <p:nvPr/>
        </p:nvSpPr>
        <p:spPr>
          <a:xfrm>
            <a:off x="6303751" y="3693315"/>
            <a:ext cx="495301" cy="461665"/>
          </a:xfrm>
          <a:prstGeom prst="rect">
            <a:avLst/>
          </a:prstGeom>
          <a:noFill/>
        </p:spPr>
        <p:txBody>
          <a:bodyPr wrap="square" rtlCol="0">
            <a:spAutoFit/>
          </a:bodyPr>
          <a:lstStyle/>
          <a:p>
            <a:pPr algn="ctr"/>
            <a:r>
              <a:rPr lang="en-US" sz="2400" dirty="0" smtClean="0"/>
              <a:t>1</a:t>
            </a:r>
            <a:endParaRPr lang="en-US" sz="2400" dirty="0"/>
          </a:p>
        </p:txBody>
      </p:sp>
      <p:sp>
        <p:nvSpPr>
          <p:cNvPr id="50" name="Title 1"/>
          <p:cNvSpPr txBox="1">
            <a:spLocks/>
          </p:cNvSpPr>
          <p:nvPr/>
        </p:nvSpPr>
        <p:spPr>
          <a:xfrm>
            <a:off x="152400" y="152400"/>
            <a:ext cx="8839200" cy="1219200"/>
          </a:xfrm>
          <a:prstGeom prst="rect">
            <a:avLst/>
          </a:prstGeom>
          <a:solidFill>
            <a:schemeClr val="accent1">
              <a:lumMod val="60000"/>
              <a:lumOff val="40000"/>
            </a:schemeClr>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Multi-layered </a:t>
            </a:r>
            <a:r>
              <a:rPr lang="en-US" dirty="0" err="1" smtClean="0">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Perceptrons</a:t>
            </a:r>
            <a:endParaRPr lang="en-US" dirty="0">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51" name="TextBox 50"/>
          <p:cNvSpPr txBox="1"/>
          <p:nvPr/>
        </p:nvSpPr>
        <p:spPr>
          <a:xfrm>
            <a:off x="189494" y="1601752"/>
            <a:ext cx="1892779" cy="523220"/>
          </a:xfrm>
          <a:prstGeom prst="rect">
            <a:avLst/>
          </a:prstGeom>
          <a:noFill/>
          <a:ln w="38100">
            <a:solidFill>
              <a:schemeClr val="tx1">
                <a:lumMod val="50000"/>
                <a:lumOff val="50000"/>
              </a:schemeClr>
            </a:solidFill>
          </a:ln>
        </p:spPr>
        <p:txBody>
          <a:bodyPr wrap="square" rtlCol="0">
            <a:spAutoFit/>
          </a:bodyPr>
          <a:lstStyle/>
          <a:p>
            <a:pPr algn="ctr"/>
            <a:r>
              <a:rPr lang="en-US" sz="2800" dirty="0" smtClean="0">
                <a:latin typeface="Verdana" pitchFamily="34" charset="0"/>
                <a:ea typeface="Verdana" pitchFamily="34" charset="0"/>
                <a:cs typeface="Verdana" pitchFamily="34" charset="0"/>
              </a:rPr>
              <a:t>OR-gate</a:t>
            </a:r>
            <a:endParaRPr lang="en-US" sz="28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48260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94444E-6 -4.07407E-6 L 0.2033 0.16667 " pathEditMode="relative" rAng="0" ptsTypes="AA">
                                      <p:cBhvr>
                                        <p:cTn id="6" dur="1000" fill="hold"/>
                                        <p:tgtEl>
                                          <p:spTgt spid="33"/>
                                        </p:tgtEl>
                                        <p:attrNameLst>
                                          <p:attrName>ppt_x</p:attrName>
                                          <p:attrName>ppt_y</p:attrName>
                                        </p:attrNameLst>
                                      </p:cBhvr>
                                      <p:rCtr x="10156" y="8333"/>
                                    </p:animMotion>
                                  </p:childTnLst>
                                </p:cTn>
                              </p:par>
                              <p:par>
                                <p:cTn id="7" presetID="42" presetClass="path" presetSubtype="0" accel="50000" decel="50000" fill="hold" grpId="0" nodeType="withEffect">
                                  <p:stCondLst>
                                    <p:cond delay="0"/>
                                  </p:stCondLst>
                                  <p:childTnLst>
                                    <p:animMotion origin="layout" path="M 1.94444E-6 -4.44444E-6 L 0.2033 0.00348 " pathEditMode="relative" rAng="0" ptsTypes="AA">
                                      <p:cBhvr>
                                        <p:cTn id="8" dur="1000" fill="hold"/>
                                        <p:tgtEl>
                                          <p:spTgt spid="35"/>
                                        </p:tgtEl>
                                        <p:attrNameLst>
                                          <p:attrName>ppt_x</p:attrName>
                                          <p:attrName>ppt_y</p:attrName>
                                        </p:attrNameLst>
                                      </p:cBhvr>
                                      <p:rCtr x="10156" y="162"/>
                                    </p:animMotion>
                                  </p:childTnLst>
                                </p:cTn>
                              </p:par>
                              <p:par>
                                <p:cTn id="9" presetID="42" presetClass="path" presetSubtype="0" accel="50000" decel="50000" fill="hold" grpId="0" nodeType="withEffect">
                                  <p:stCondLst>
                                    <p:cond delay="0"/>
                                  </p:stCondLst>
                                  <p:childTnLst>
                                    <p:animMotion origin="layout" path="M 1.94444E-6 -1.85185E-6 L 0.2033 -0.16111 " pathEditMode="relative" rAng="0" ptsTypes="AA">
                                      <p:cBhvr>
                                        <p:cTn id="10" dur="1000" fill="hold"/>
                                        <p:tgtEl>
                                          <p:spTgt spid="32"/>
                                        </p:tgtEl>
                                        <p:attrNameLst>
                                          <p:attrName>ppt_x</p:attrName>
                                          <p:attrName>ppt_y</p:attrName>
                                        </p:attrNameLst>
                                      </p:cBhvr>
                                      <p:rCtr x="10156" y="-8056"/>
                                    </p:animMotion>
                                  </p:childTnLst>
                                </p:cTn>
                              </p:par>
                              <p:par>
                                <p:cTn id="11" presetID="10" presetClass="exit" presetSubtype="0" fill="hold" grpId="1" nodeType="withEffect">
                                  <p:stCondLst>
                                    <p:cond delay="0"/>
                                  </p:stCondLst>
                                  <p:childTnLst>
                                    <p:animEffect transition="out" filter="fade">
                                      <p:cBhvr>
                                        <p:cTn id="12" dur="750"/>
                                        <p:tgtEl>
                                          <p:spTgt spid="33"/>
                                        </p:tgtEl>
                                      </p:cBhvr>
                                    </p:animEffect>
                                    <p:set>
                                      <p:cBhvr>
                                        <p:cTn id="13" dur="1" fill="hold">
                                          <p:stCondLst>
                                            <p:cond delay="749"/>
                                          </p:stCondLst>
                                        </p:cTn>
                                        <p:tgtEl>
                                          <p:spTgt spid="33"/>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750"/>
                                        <p:tgtEl>
                                          <p:spTgt spid="35"/>
                                        </p:tgtEl>
                                      </p:cBhvr>
                                    </p:animEffect>
                                    <p:set>
                                      <p:cBhvr>
                                        <p:cTn id="16" dur="1" fill="hold">
                                          <p:stCondLst>
                                            <p:cond delay="749"/>
                                          </p:stCondLst>
                                        </p:cTn>
                                        <p:tgtEl>
                                          <p:spTgt spid="35"/>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750"/>
                                        <p:tgtEl>
                                          <p:spTgt spid="32"/>
                                        </p:tgtEl>
                                      </p:cBhvr>
                                    </p:animEffect>
                                    <p:set>
                                      <p:cBhvr>
                                        <p:cTn id="19" dur="1" fill="hold">
                                          <p:stCondLst>
                                            <p:cond delay="749"/>
                                          </p:stCondLst>
                                        </p:cTn>
                                        <p:tgtEl>
                                          <p:spTgt spid="32"/>
                                        </p:tgtEl>
                                        <p:attrNameLst>
                                          <p:attrName>style.visibility</p:attrName>
                                        </p:attrNameLst>
                                      </p:cBhvr>
                                      <p:to>
                                        <p:strVal val="hidden"/>
                                      </p:to>
                                    </p:set>
                                  </p:childTnLst>
                                </p:cTn>
                              </p:par>
                              <p:par>
                                <p:cTn id="20" presetID="10" presetClass="entr" presetSubtype="0" fill="hold" grpId="0" nodeType="withEffect">
                                  <p:stCondLst>
                                    <p:cond delay="75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25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2" grpId="1"/>
      <p:bldP spid="33" grpId="0"/>
      <p:bldP spid="33" grpId="1"/>
      <p:bldP spid="35" grpId="0"/>
      <p:bldP spid="35" grpId="1"/>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2334884" y="2930165"/>
            <a:ext cx="731520" cy="731520"/>
          </a:xfrm>
          <a:prstGeom prst="ellipse">
            <a:avLst/>
          </a:prstGeom>
          <a:solidFill>
            <a:schemeClr val="accent1">
              <a:lumMod val="75000"/>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317344" y="4049184"/>
            <a:ext cx="731520" cy="731520"/>
          </a:xfrm>
          <a:prstGeom prst="ellipse">
            <a:avLst/>
          </a:prstGeom>
          <a:solidFill>
            <a:schemeClr val="accent1">
              <a:lumMod val="75000"/>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7" idx="6"/>
            <a:endCxn id="17" idx="2"/>
          </p:cNvCxnSpPr>
          <p:nvPr/>
        </p:nvCxnSpPr>
        <p:spPr>
          <a:xfrm flipV="1">
            <a:off x="3066404" y="2787266"/>
            <a:ext cx="1257586" cy="508659"/>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6"/>
            <a:endCxn id="20" idx="2"/>
          </p:cNvCxnSpPr>
          <p:nvPr/>
        </p:nvCxnSpPr>
        <p:spPr>
          <a:xfrm>
            <a:off x="3048864" y="4414944"/>
            <a:ext cx="1275126" cy="620527"/>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6187296" y="3556184"/>
            <a:ext cx="731520" cy="731520"/>
          </a:xfrm>
          <a:prstGeom prst="ellipse">
            <a:avLst/>
          </a:prstGeom>
          <a:solidFill>
            <a:schemeClr val="accent2">
              <a:lumMod val="75000"/>
              <a:alpha val="34000"/>
            </a:schemeClr>
          </a:solidFill>
          <a:ln>
            <a:solidFill>
              <a:schemeClr val="accent2">
                <a:lumMod val="75000"/>
                <a:alpha val="7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226334" y="1505938"/>
            <a:ext cx="944880" cy="707886"/>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Input Layer</a:t>
            </a:r>
            <a:endParaRPr lang="en-US" sz="2000" dirty="0">
              <a:latin typeface="Verdana" pitchFamily="34" charset="0"/>
              <a:ea typeface="Verdana" pitchFamily="34" charset="0"/>
              <a:cs typeface="Verdana" pitchFamily="34" charset="0"/>
            </a:endParaRPr>
          </a:p>
        </p:txBody>
      </p:sp>
      <p:sp>
        <p:nvSpPr>
          <p:cNvPr id="36" name="TextBox 35"/>
          <p:cNvSpPr txBox="1"/>
          <p:nvPr/>
        </p:nvSpPr>
        <p:spPr>
          <a:xfrm>
            <a:off x="5996795" y="1505938"/>
            <a:ext cx="1112520" cy="707886"/>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Output Layer</a:t>
            </a:r>
            <a:endParaRPr lang="en-US" sz="2400" dirty="0">
              <a:latin typeface="Verdana" pitchFamily="34" charset="0"/>
              <a:ea typeface="Verdana" pitchFamily="34" charset="0"/>
              <a:cs typeface="Verdana" pitchFamily="34" charset="0"/>
            </a:endParaRPr>
          </a:p>
        </p:txBody>
      </p:sp>
      <p:sp>
        <p:nvSpPr>
          <p:cNvPr id="41" name="Rectangle 40"/>
          <p:cNvSpPr/>
          <p:nvPr/>
        </p:nvSpPr>
        <p:spPr>
          <a:xfrm>
            <a:off x="2213724" y="5070986"/>
            <a:ext cx="918134" cy="930361"/>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323990" y="2421506"/>
            <a:ext cx="731520" cy="731520"/>
          </a:xfrm>
          <a:prstGeom prst="ellipse">
            <a:avLst/>
          </a:prstGeom>
          <a:solidFill>
            <a:schemeClr val="accent3">
              <a:lumMod val="75000"/>
              <a:alpha val="34000"/>
            </a:schemeClr>
          </a:solidFill>
          <a:ln>
            <a:solidFill>
              <a:schemeClr val="accent3">
                <a:lumMod val="50000"/>
                <a:alpha val="7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323990" y="3548485"/>
            <a:ext cx="731520" cy="731520"/>
          </a:xfrm>
          <a:prstGeom prst="ellipse">
            <a:avLst/>
          </a:prstGeom>
          <a:solidFill>
            <a:schemeClr val="accent3">
              <a:lumMod val="75000"/>
              <a:alpha val="34000"/>
            </a:schemeClr>
          </a:solidFill>
          <a:ln>
            <a:solidFill>
              <a:schemeClr val="accent3">
                <a:lumMod val="50000"/>
                <a:alpha val="7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323990" y="4669711"/>
            <a:ext cx="731520" cy="731520"/>
          </a:xfrm>
          <a:prstGeom prst="ellipse">
            <a:avLst/>
          </a:prstGeom>
          <a:solidFill>
            <a:schemeClr val="accent3">
              <a:lumMod val="75000"/>
              <a:alpha val="34000"/>
            </a:schemeClr>
          </a:solidFill>
          <a:ln>
            <a:solidFill>
              <a:schemeClr val="accent3">
                <a:lumMod val="50000"/>
                <a:alpha val="7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133490" y="1508760"/>
            <a:ext cx="1112520" cy="707886"/>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Hidden Layer</a:t>
            </a:r>
            <a:endParaRPr lang="en-US" sz="2000" dirty="0">
              <a:latin typeface="Verdana" pitchFamily="34" charset="0"/>
              <a:ea typeface="Verdana" pitchFamily="34" charset="0"/>
              <a:cs typeface="Verdana" pitchFamily="34" charset="0"/>
            </a:endParaRPr>
          </a:p>
        </p:txBody>
      </p:sp>
      <p:cxnSp>
        <p:nvCxnSpPr>
          <p:cNvPr id="28" name="Straight Arrow Connector 27"/>
          <p:cNvCxnSpPr>
            <a:stCxn id="7" idx="6"/>
            <a:endCxn id="19" idx="2"/>
          </p:cNvCxnSpPr>
          <p:nvPr/>
        </p:nvCxnSpPr>
        <p:spPr>
          <a:xfrm>
            <a:off x="3066404" y="3295925"/>
            <a:ext cx="1257586" cy="618320"/>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7" idx="6"/>
            <a:endCxn id="20" idx="2"/>
          </p:cNvCxnSpPr>
          <p:nvPr/>
        </p:nvCxnSpPr>
        <p:spPr>
          <a:xfrm>
            <a:off x="3066404" y="3295925"/>
            <a:ext cx="1257586" cy="1739546"/>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 idx="6"/>
            <a:endCxn id="17" idx="2"/>
          </p:cNvCxnSpPr>
          <p:nvPr/>
        </p:nvCxnSpPr>
        <p:spPr>
          <a:xfrm flipV="1">
            <a:off x="3048864" y="2787266"/>
            <a:ext cx="1275126" cy="1627678"/>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6"/>
            <a:endCxn id="19" idx="2"/>
          </p:cNvCxnSpPr>
          <p:nvPr/>
        </p:nvCxnSpPr>
        <p:spPr>
          <a:xfrm flipV="1">
            <a:off x="3048864" y="3914245"/>
            <a:ext cx="1275126" cy="500699"/>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7" idx="6"/>
            <a:endCxn id="26" idx="2"/>
          </p:cNvCxnSpPr>
          <p:nvPr/>
        </p:nvCxnSpPr>
        <p:spPr>
          <a:xfrm>
            <a:off x="5055510" y="2787266"/>
            <a:ext cx="1131786" cy="1134678"/>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9" idx="6"/>
            <a:endCxn id="26" idx="2"/>
          </p:cNvCxnSpPr>
          <p:nvPr/>
        </p:nvCxnSpPr>
        <p:spPr>
          <a:xfrm>
            <a:off x="5055510" y="3914245"/>
            <a:ext cx="1131786" cy="7699"/>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0" idx="6"/>
            <a:endCxn id="26" idx="2"/>
          </p:cNvCxnSpPr>
          <p:nvPr/>
        </p:nvCxnSpPr>
        <p:spPr>
          <a:xfrm flipV="1">
            <a:off x="5055510" y="3921944"/>
            <a:ext cx="1131786" cy="1113527"/>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54" name="Title 1"/>
          <p:cNvSpPr txBox="1">
            <a:spLocks/>
          </p:cNvSpPr>
          <p:nvPr/>
        </p:nvSpPr>
        <p:spPr>
          <a:xfrm>
            <a:off x="152400" y="152400"/>
            <a:ext cx="8839200" cy="1219200"/>
          </a:xfrm>
          <a:prstGeom prst="rect">
            <a:avLst/>
          </a:prstGeom>
          <a:solidFill>
            <a:schemeClr val="accent1">
              <a:lumMod val="60000"/>
              <a:lumOff val="40000"/>
            </a:schemeClr>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Artificial Neural Networks</a:t>
            </a:r>
            <a:endParaRPr lang="en-US" dirty="0">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31" name="Oval 30"/>
          <p:cNvSpPr/>
          <p:nvPr/>
        </p:nvSpPr>
        <p:spPr>
          <a:xfrm>
            <a:off x="2312954" y="5170408"/>
            <a:ext cx="731520" cy="731520"/>
          </a:xfrm>
          <a:prstGeom prst="ellipse">
            <a:avLst/>
          </a:prstGeom>
          <a:solidFill>
            <a:schemeClr val="accent6">
              <a:lumMod val="75000"/>
              <a:alpha val="37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4323990" y="5790937"/>
            <a:ext cx="731520" cy="731520"/>
          </a:xfrm>
          <a:prstGeom prst="ellipse">
            <a:avLst/>
          </a:prstGeom>
          <a:solidFill>
            <a:schemeClr val="accent6">
              <a:lumMod val="75000"/>
              <a:alpha val="37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230683" y="5691516"/>
            <a:ext cx="918134" cy="930361"/>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a:stCxn id="31" idx="6"/>
            <a:endCxn id="17" idx="2"/>
          </p:cNvCxnSpPr>
          <p:nvPr/>
        </p:nvCxnSpPr>
        <p:spPr>
          <a:xfrm flipV="1">
            <a:off x="3044474" y="2787266"/>
            <a:ext cx="1279516" cy="2748902"/>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1" idx="6"/>
            <a:endCxn id="19" idx="2"/>
          </p:cNvCxnSpPr>
          <p:nvPr/>
        </p:nvCxnSpPr>
        <p:spPr>
          <a:xfrm flipV="1">
            <a:off x="3044474" y="3914245"/>
            <a:ext cx="1279516" cy="1621923"/>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1" idx="6"/>
            <a:endCxn id="20" idx="2"/>
          </p:cNvCxnSpPr>
          <p:nvPr/>
        </p:nvCxnSpPr>
        <p:spPr>
          <a:xfrm flipV="1">
            <a:off x="3044474" y="5035471"/>
            <a:ext cx="1279516" cy="500697"/>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2" idx="6"/>
            <a:endCxn id="26" idx="2"/>
          </p:cNvCxnSpPr>
          <p:nvPr/>
        </p:nvCxnSpPr>
        <p:spPr>
          <a:xfrm flipV="1">
            <a:off x="5055510" y="3921944"/>
            <a:ext cx="1131786" cy="2234753"/>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895600" y="6036868"/>
            <a:ext cx="1152991" cy="707886"/>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Bias Nodes</a:t>
            </a:r>
            <a:endParaRPr lang="en-US" sz="2000" dirty="0">
              <a:latin typeface="Verdana" pitchFamily="34" charset="0"/>
              <a:ea typeface="Verdana" pitchFamily="34" charset="0"/>
              <a:cs typeface="Verdana" pitchFamily="34" charset="0"/>
            </a:endParaRPr>
          </a:p>
        </p:txBody>
      </p:sp>
      <p:sp>
        <p:nvSpPr>
          <p:cNvPr id="48" name="TextBox 47"/>
          <p:cNvSpPr txBox="1"/>
          <p:nvPr/>
        </p:nvSpPr>
        <p:spPr>
          <a:xfrm>
            <a:off x="2431063" y="5305335"/>
            <a:ext cx="495301" cy="461665"/>
          </a:xfrm>
          <a:prstGeom prst="rect">
            <a:avLst/>
          </a:prstGeom>
          <a:noFill/>
        </p:spPr>
        <p:txBody>
          <a:bodyPr wrap="square" rtlCol="0">
            <a:spAutoFit/>
          </a:bodyPr>
          <a:lstStyle/>
          <a:p>
            <a:pPr algn="ctr"/>
            <a:r>
              <a:rPr lang="en-US" sz="2400" dirty="0" smtClean="0"/>
              <a:t>1</a:t>
            </a:r>
            <a:endParaRPr lang="en-US" sz="2400" dirty="0"/>
          </a:p>
        </p:txBody>
      </p:sp>
      <p:sp>
        <p:nvSpPr>
          <p:cNvPr id="53" name="TextBox 52"/>
          <p:cNvSpPr txBox="1"/>
          <p:nvPr/>
        </p:nvSpPr>
        <p:spPr>
          <a:xfrm>
            <a:off x="4442099" y="5925863"/>
            <a:ext cx="495301" cy="461665"/>
          </a:xfrm>
          <a:prstGeom prst="rect">
            <a:avLst/>
          </a:prstGeom>
          <a:noFill/>
        </p:spPr>
        <p:txBody>
          <a:bodyPr wrap="square" rtlCol="0">
            <a:spAutoFit/>
          </a:bodyPr>
          <a:lstStyle/>
          <a:p>
            <a:pPr algn="ctr"/>
            <a:r>
              <a:rPr lang="en-US" sz="2400" dirty="0" smtClean="0"/>
              <a:t>1</a:t>
            </a:r>
            <a:endParaRPr lang="en-US" sz="2400" dirty="0"/>
          </a:p>
        </p:txBody>
      </p:sp>
    </p:spTree>
    <p:extLst>
      <p:ext uri="{BB962C8B-B14F-4D97-AF65-F5344CB8AC3E}">
        <p14:creationId xmlns:p14="http://schemas.microsoft.com/office/powerpoint/2010/main" val="71874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250"/>
                                        <p:tgtEl>
                                          <p:spTgt spid="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250"/>
                                        <p:tgtEl>
                                          <p:spTgt spid="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250"/>
                                        <p:tgtEl>
                                          <p:spTgt spid="4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250"/>
                                        <p:tgtEl>
                                          <p:spTgt spid="41"/>
                                        </p:tgtEl>
                                      </p:cBhvr>
                                    </p:animEffect>
                                    <p:set>
                                      <p:cBhvr>
                                        <p:cTn id="18" dur="1" fill="hold">
                                          <p:stCondLst>
                                            <p:cond delay="249"/>
                                          </p:stCondLst>
                                        </p:cTn>
                                        <p:tgtEl>
                                          <p:spTgt spid="41"/>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250"/>
                                        <p:tgtEl>
                                          <p:spTgt spid="35"/>
                                        </p:tgtEl>
                                      </p:cBhvr>
                                    </p:animEffect>
                                    <p:set>
                                      <p:cBhvr>
                                        <p:cTn id="21" dur="1" fill="hold">
                                          <p:stCondLst>
                                            <p:cond delay="24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35" grpId="0" animBg="1"/>
      <p:bldP spid="35" grpId="1" animBg="1"/>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2334884" y="2930165"/>
            <a:ext cx="731520" cy="731520"/>
          </a:xfrm>
          <a:prstGeom prst="ellipse">
            <a:avLst/>
          </a:prstGeom>
          <a:solidFill>
            <a:schemeClr val="accent1">
              <a:lumMod val="75000"/>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317344" y="4049184"/>
            <a:ext cx="731520" cy="731520"/>
          </a:xfrm>
          <a:prstGeom prst="ellipse">
            <a:avLst/>
          </a:prstGeom>
          <a:solidFill>
            <a:schemeClr val="accent1">
              <a:lumMod val="75000"/>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7" idx="6"/>
            <a:endCxn id="17" idx="2"/>
          </p:cNvCxnSpPr>
          <p:nvPr/>
        </p:nvCxnSpPr>
        <p:spPr>
          <a:xfrm flipV="1">
            <a:off x="3066404" y="2787266"/>
            <a:ext cx="1257586" cy="508659"/>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6"/>
            <a:endCxn id="20" idx="2"/>
          </p:cNvCxnSpPr>
          <p:nvPr/>
        </p:nvCxnSpPr>
        <p:spPr>
          <a:xfrm>
            <a:off x="3048864" y="4414944"/>
            <a:ext cx="1275126" cy="620527"/>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6187296" y="3556184"/>
            <a:ext cx="731520" cy="731520"/>
          </a:xfrm>
          <a:prstGeom prst="ellipse">
            <a:avLst/>
          </a:prstGeom>
          <a:solidFill>
            <a:schemeClr val="accent2">
              <a:lumMod val="75000"/>
              <a:alpha val="34000"/>
            </a:schemeClr>
          </a:solidFill>
          <a:ln>
            <a:solidFill>
              <a:schemeClr val="accent2">
                <a:lumMod val="75000"/>
                <a:alpha val="7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226334" y="1505938"/>
            <a:ext cx="944880" cy="707886"/>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Input Layer</a:t>
            </a:r>
            <a:endParaRPr lang="en-US" sz="2000" dirty="0">
              <a:latin typeface="Verdana" pitchFamily="34" charset="0"/>
              <a:ea typeface="Verdana" pitchFamily="34" charset="0"/>
              <a:cs typeface="Verdana" pitchFamily="34" charset="0"/>
            </a:endParaRPr>
          </a:p>
        </p:txBody>
      </p:sp>
      <p:sp>
        <p:nvSpPr>
          <p:cNvPr id="36" name="TextBox 35"/>
          <p:cNvSpPr txBox="1"/>
          <p:nvPr/>
        </p:nvSpPr>
        <p:spPr>
          <a:xfrm>
            <a:off x="5996795" y="1505938"/>
            <a:ext cx="1112520" cy="707886"/>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Output Layer</a:t>
            </a:r>
            <a:endParaRPr lang="en-US" sz="2400" dirty="0">
              <a:latin typeface="Verdana" pitchFamily="34" charset="0"/>
              <a:ea typeface="Verdana" pitchFamily="34" charset="0"/>
              <a:cs typeface="Verdana" pitchFamily="34" charset="0"/>
            </a:endParaRPr>
          </a:p>
        </p:txBody>
      </p:sp>
      <p:sp>
        <p:nvSpPr>
          <p:cNvPr id="17" name="Oval 16"/>
          <p:cNvSpPr/>
          <p:nvPr/>
        </p:nvSpPr>
        <p:spPr>
          <a:xfrm>
            <a:off x="4323990" y="2421506"/>
            <a:ext cx="731520" cy="731520"/>
          </a:xfrm>
          <a:prstGeom prst="ellipse">
            <a:avLst/>
          </a:prstGeom>
          <a:solidFill>
            <a:schemeClr val="accent3">
              <a:lumMod val="75000"/>
              <a:alpha val="34000"/>
            </a:schemeClr>
          </a:solidFill>
          <a:ln>
            <a:solidFill>
              <a:schemeClr val="accent3">
                <a:lumMod val="50000"/>
                <a:alpha val="7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323990" y="3548485"/>
            <a:ext cx="731520" cy="731520"/>
          </a:xfrm>
          <a:prstGeom prst="ellipse">
            <a:avLst/>
          </a:prstGeom>
          <a:solidFill>
            <a:schemeClr val="accent3">
              <a:lumMod val="75000"/>
              <a:alpha val="34000"/>
            </a:schemeClr>
          </a:solidFill>
          <a:ln>
            <a:solidFill>
              <a:schemeClr val="accent3">
                <a:lumMod val="50000"/>
                <a:alpha val="7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323990" y="4669711"/>
            <a:ext cx="731520" cy="731520"/>
          </a:xfrm>
          <a:prstGeom prst="ellipse">
            <a:avLst/>
          </a:prstGeom>
          <a:solidFill>
            <a:schemeClr val="accent3">
              <a:lumMod val="75000"/>
              <a:alpha val="34000"/>
            </a:schemeClr>
          </a:solidFill>
          <a:ln>
            <a:solidFill>
              <a:schemeClr val="accent3">
                <a:lumMod val="50000"/>
                <a:alpha val="7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133490" y="1508760"/>
            <a:ext cx="1112520" cy="707886"/>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Hidden Layer</a:t>
            </a:r>
            <a:endParaRPr lang="en-US" sz="2000" dirty="0">
              <a:latin typeface="Verdana" pitchFamily="34" charset="0"/>
              <a:ea typeface="Verdana" pitchFamily="34" charset="0"/>
              <a:cs typeface="Verdana" pitchFamily="34" charset="0"/>
            </a:endParaRPr>
          </a:p>
        </p:txBody>
      </p:sp>
      <p:cxnSp>
        <p:nvCxnSpPr>
          <p:cNvPr id="28" name="Straight Arrow Connector 27"/>
          <p:cNvCxnSpPr>
            <a:stCxn id="7" idx="6"/>
            <a:endCxn id="19" idx="2"/>
          </p:cNvCxnSpPr>
          <p:nvPr/>
        </p:nvCxnSpPr>
        <p:spPr>
          <a:xfrm>
            <a:off x="3066404" y="3295925"/>
            <a:ext cx="1257586" cy="618320"/>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7" idx="6"/>
            <a:endCxn id="20" idx="2"/>
          </p:cNvCxnSpPr>
          <p:nvPr/>
        </p:nvCxnSpPr>
        <p:spPr>
          <a:xfrm>
            <a:off x="3066404" y="3295925"/>
            <a:ext cx="1257586" cy="1739546"/>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 idx="6"/>
            <a:endCxn id="17" idx="2"/>
          </p:cNvCxnSpPr>
          <p:nvPr/>
        </p:nvCxnSpPr>
        <p:spPr>
          <a:xfrm flipV="1">
            <a:off x="3048864" y="2787266"/>
            <a:ext cx="1275126" cy="1627678"/>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6"/>
            <a:endCxn id="19" idx="2"/>
          </p:cNvCxnSpPr>
          <p:nvPr/>
        </p:nvCxnSpPr>
        <p:spPr>
          <a:xfrm flipV="1">
            <a:off x="3048864" y="3914245"/>
            <a:ext cx="1275126" cy="500699"/>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7" idx="6"/>
            <a:endCxn id="26" idx="2"/>
          </p:cNvCxnSpPr>
          <p:nvPr/>
        </p:nvCxnSpPr>
        <p:spPr>
          <a:xfrm>
            <a:off x="5055510" y="2787266"/>
            <a:ext cx="1131786" cy="1134678"/>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9" idx="6"/>
            <a:endCxn id="26" idx="2"/>
          </p:cNvCxnSpPr>
          <p:nvPr/>
        </p:nvCxnSpPr>
        <p:spPr>
          <a:xfrm>
            <a:off x="5055510" y="3914245"/>
            <a:ext cx="1131786" cy="7699"/>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0" idx="6"/>
            <a:endCxn id="26" idx="2"/>
          </p:cNvCxnSpPr>
          <p:nvPr/>
        </p:nvCxnSpPr>
        <p:spPr>
          <a:xfrm flipV="1">
            <a:off x="5055510" y="3921944"/>
            <a:ext cx="1131786" cy="1113527"/>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92992" y="3048000"/>
            <a:ext cx="554808" cy="461665"/>
          </a:xfrm>
          <a:prstGeom prst="rect">
            <a:avLst/>
          </a:prstGeom>
          <a:noFill/>
        </p:spPr>
        <p:txBody>
          <a:bodyPr wrap="square" rtlCol="0">
            <a:spAutoFit/>
          </a:bodyPr>
          <a:lstStyle/>
          <a:p>
            <a:pPr algn="ctr"/>
            <a:r>
              <a:rPr lang="en-US" sz="2400" dirty="0"/>
              <a:t>T</a:t>
            </a:r>
          </a:p>
        </p:txBody>
      </p:sp>
      <p:sp>
        <p:nvSpPr>
          <p:cNvPr id="33" name="TextBox 32"/>
          <p:cNvSpPr txBox="1"/>
          <p:nvPr/>
        </p:nvSpPr>
        <p:spPr>
          <a:xfrm>
            <a:off x="892992" y="4173527"/>
            <a:ext cx="554808" cy="461665"/>
          </a:xfrm>
          <a:prstGeom prst="rect">
            <a:avLst/>
          </a:prstGeom>
          <a:noFill/>
        </p:spPr>
        <p:txBody>
          <a:bodyPr wrap="square" rtlCol="0">
            <a:spAutoFit/>
          </a:bodyPr>
          <a:lstStyle/>
          <a:p>
            <a:pPr algn="ctr"/>
            <a:r>
              <a:rPr lang="en-US" sz="2400" dirty="0"/>
              <a:t>F</a:t>
            </a:r>
          </a:p>
        </p:txBody>
      </p:sp>
      <p:sp>
        <p:nvSpPr>
          <p:cNvPr id="35" name="TextBox 34"/>
          <p:cNvSpPr txBox="1"/>
          <p:nvPr/>
        </p:nvSpPr>
        <p:spPr>
          <a:xfrm>
            <a:off x="892992" y="3048000"/>
            <a:ext cx="554808" cy="461665"/>
          </a:xfrm>
          <a:prstGeom prst="rect">
            <a:avLst/>
          </a:prstGeom>
          <a:noFill/>
        </p:spPr>
        <p:txBody>
          <a:bodyPr wrap="square" rtlCol="0">
            <a:spAutoFit/>
          </a:bodyPr>
          <a:lstStyle/>
          <a:p>
            <a:pPr algn="ctr"/>
            <a:r>
              <a:rPr lang="en-US" sz="2400" dirty="0" smtClean="0"/>
              <a:t>1</a:t>
            </a:r>
            <a:endParaRPr lang="en-US" sz="2400" dirty="0"/>
          </a:p>
        </p:txBody>
      </p:sp>
      <p:sp>
        <p:nvSpPr>
          <p:cNvPr id="38" name="TextBox 37"/>
          <p:cNvSpPr txBox="1"/>
          <p:nvPr/>
        </p:nvSpPr>
        <p:spPr>
          <a:xfrm>
            <a:off x="892992" y="4173527"/>
            <a:ext cx="554808" cy="461665"/>
          </a:xfrm>
          <a:prstGeom prst="rect">
            <a:avLst/>
          </a:prstGeom>
          <a:noFill/>
        </p:spPr>
        <p:txBody>
          <a:bodyPr wrap="square" rtlCol="0">
            <a:spAutoFit/>
          </a:bodyPr>
          <a:lstStyle/>
          <a:p>
            <a:pPr algn="ctr"/>
            <a:r>
              <a:rPr lang="en-US" sz="2400" dirty="0" smtClean="0"/>
              <a:t>-1</a:t>
            </a:r>
            <a:endParaRPr lang="en-US" sz="2400" dirty="0"/>
          </a:p>
        </p:txBody>
      </p:sp>
      <p:sp>
        <p:nvSpPr>
          <p:cNvPr id="39" name="Title 1"/>
          <p:cNvSpPr txBox="1">
            <a:spLocks/>
          </p:cNvSpPr>
          <p:nvPr/>
        </p:nvSpPr>
        <p:spPr>
          <a:xfrm>
            <a:off x="152400" y="152400"/>
            <a:ext cx="8839200" cy="1219200"/>
          </a:xfrm>
          <a:prstGeom prst="rect">
            <a:avLst/>
          </a:prstGeom>
          <a:solidFill>
            <a:schemeClr val="accent1">
              <a:lumMod val="60000"/>
              <a:lumOff val="40000"/>
            </a:schemeClr>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Artificial Neural Networks</a:t>
            </a:r>
            <a:endParaRPr lang="en-US" dirty="0">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27" name="Oval 26"/>
          <p:cNvSpPr/>
          <p:nvPr/>
        </p:nvSpPr>
        <p:spPr>
          <a:xfrm>
            <a:off x="2312954" y="5170408"/>
            <a:ext cx="731520" cy="731520"/>
          </a:xfrm>
          <a:prstGeom prst="ellipse">
            <a:avLst/>
          </a:prstGeom>
          <a:solidFill>
            <a:schemeClr val="accent6">
              <a:lumMod val="75000"/>
              <a:alpha val="37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323990" y="5790937"/>
            <a:ext cx="731520" cy="731520"/>
          </a:xfrm>
          <a:prstGeom prst="ellipse">
            <a:avLst/>
          </a:prstGeom>
          <a:solidFill>
            <a:schemeClr val="accent6">
              <a:lumMod val="75000"/>
              <a:alpha val="37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stCxn id="27" idx="6"/>
          </p:cNvCxnSpPr>
          <p:nvPr/>
        </p:nvCxnSpPr>
        <p:spPr>
          <a:xfrm flipV="1">
            <a:off x="3044474" y="2787266"/>
            <a:ext cx="1279516" cy="2748902"/>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7" idx="6"/>
          </p:cNvCxnSpPr>
          <p:nvPr/>
        </p:nvCxnSpPr>
        <p:spPr>
          <a:xfrm flipV="1">
            <a:off x="3044474" y="3914245"/>
            <a:ext cx="1279516" cy="1621923"/>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7" idx="6"/>
          </p:cNvCxnSpPr>
          <p:nvPr/>
        </p:nvCxnSpPr>
        <p:spPr>
          <a:xfrm flipV="1">
            <a:off x="3044474" y="5035471"/>
            <a:ext cx="1279516" cy="500697"/>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1" idx="6"/>
          </p:cNvCxnSpPr>
          <p:nvPr/>
        </p:nvCxnSpPr>
        <p:spPr>
          <a:xfrm flipV="1">
            <a:off x="5055510" y="3921944"/>
            <a:ext cx="1131786" cy="2234753"/>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431063" y="5305335"/>
            <a:ext cx="495301" cy="461665"/>
          </a:xfrm>
          <a:prstGeom prst="rect">
            <a:avLst/>
          </a:prstGeom>
          <a:noFill/>
        </p:spPr>
        <p:txBody>
          <a:bodyPr wrap="square" rtlCol="0">
            <a:spAutoFit/>
          </a:bodyPr>
          <a:lstStyle/>
          <a:p>
            <a:pPr algn="ctr"/>
            <a:r>
              <a:rPr lang="en-US" sz="2400" dirty="0" smtClean="0"/>
              <a:t>1</a:t>
            </a:r>
            <a:endParaRPr lang="en-US" sz="2400" dirty="0"/>
          </a:p>
        </p:txBody>
      </p:sp>
      <p:sp>
        <p:nvSpPr>
          <p:cNvPr id="49" name="TextBox 48"/>
          <p:cNvSpPr txBox="1"/>
          <p:nvPr/>
        </p:nvSpPr>
        <p:spPr>
          <a:xfrm>
            <a:off x="4442099" y="5925863"/>
            <a:ext cx="495301" cy="461665"/>
          </a:xfrm>
          <a:prstGeom prst="rect">
            <a:avLst/>
          </a:prstGeom>
          <a:noFill/>
        </p:spPr>
        <p:txBody>
          <a:bodyPr wrap="square" rtlCol="0">
            <a:spAutoFit/>
          </a:bodyPr>
          <a:lstStyle/>
          <a:p>
            <a:pPr algn="ctr"/>
            <a:r>
              <a:rPr lang="en-US" sz="2400" dirty="0" smtClean="0"/>
              <a:t>1</a:t>
            </a:r>
            <a:endParaRPr lang="en-US" sz="2400" dirty="0"/>
          </a:p>
        </p:txBody>
      </p:sp>
      <p:sp>
        <p:nvSpPr>
          <p:cNvPr id="50" name="TextBox 49"/>
          <p:cNvSpPr txBox="1"/>
          <p:nvPr/>
        </p:nvSpPr>
        <p:spPr>
          <a:xfrm>
            <a:off x="189494" y="1601752"/>
            <a:ext cx="1892779" cy="523220"/>
          </a:xfrm>
          <a:prstGeom prst="rect">
            <a:avLst/>
          </a:prstGeom>
          <a:noFill/>
          <a:ln w="38100">
            <a:solidFill>
              <a:schemeClr val="tx1">
                <a:lumMod val="50000"/>
                <a:lumOff val="50000"/>
              </a:schemeClr>
            </a:solidFill>
          </a:ln>
        </p:spPr>
        <p:txBody>
          <a:bodyPr wrap="square" rtlCol="0">
            <a:spAutoFit/>
          </a:bodyPr>
          <a:lstStyle/>
          <a:p>
            <a:pPr algn="ctr"/>
            <a:r>
              <a:rPr lang="en-US" sz="2800" dirty="0" smtClean="0">
                <a:latin typeface="Verdana" pitchFamily="34" charset="0"/>
                <a:ea typeface="Verdana" pitchFamily="34" charset="0"/>
                <a:cs typeface="Verdana" pitchFamily="34" charset="0"/>
              </a:rPr>
              <a:t>OR-gate</a:t>
            </a:r>
            <a:endParaRPr lang="en-US" sz="2800" dirty="0">
              <a:latin typeface="Verdana" pitchFamily="34" charset="0"/>
              <a:ea typeface="Verdana" pitchFamily="34" charset="0"/>
              <a:cs typeface="Verdana" pitchFamily="34" charset="0"/>
            </a:endParaRPr>
          </a:p>
        </p:txBody>
      </p:sp>
      <p:sp>
        <p:nvSpPr>
          <p:cNvPr id="51" name="TextBox 50"/>
          <p:cNvSpPr txBox="1"/>
          <p:nvPr/>
        </p:nvSpPr>
        <p:spPr>
          <a:xfrm>
            <a:off x="2895600" y="6036868"/>
            <a:ext cx="1152991" cy="707886"/>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Bias Nodes</a:t>
            </a:r>
            <a:endParaRPr lang="en-US" sz="2000" dirty="0">
              <a:latin typeface="Verdana" pitchFamily="34" charset="0"/>
              <a:ea typeface="Verdana" pitchFamily="34" charset="0"/>
              <a:cs typeface="Verdana" pitchFamily="34" charset="0"/>
            </a:endParaRPr>
          </a:p>
        </p:txBody>
      </p:sp>
      <p:cxnSp>
        <p:nvCxnSpPr>
          <p:cNvPr id="52" name="Straight Arrow Connector 51"/>
          <p:cNvCxnSpPr/>
          <p:nvPr/>
        </p:nvCxnSpPr>
        <p:spPr>
          <a:xfrm>
            <a:off x="1429253" y="3263432"/>
            <a:ext cx="838200" cy="0"/>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1388134" y="4389640"/>
            <a:ext cx="838200" cy="0"/>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33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25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250"/>
                                        <p:tgtEl>
                                          <p:spTgt spid="32"/>
                                        </p:tgtEl>
                                      </p:cBhvr>
                                    </p:animEffect>
                                  </p:childTnLst>
                                </p:cTn>
                              </p:par>
                              <p:par>
                                <p:cTn id="11" presetID="10" presetClass="entr" presetSubtype="0" fill="hold"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fade">
                                      <p:cBhvr>
                                        <p:cTn id="13" dur="250"/>
                                        <p:tgtEl>
                                          <p:spTgt spid="52"/>
                                        </p:tgtEl>
                                      </p:cBhvr>
                                    </p:animEffect>
                                  </p:childTnLst>
                                </p:cTn>
                              </p:par>
                              <p:par>
                                <p:cTn id="14" presetID="10" presetClass="entr" presetSubtype="0" fill="hold" nodeType="with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250"/>
                                        <p:tgtEl>
                                          <p:spTgt spid="5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0.00295 3.7037E-7 L 0.1691 3.7037E-7 " pathEditMode="relative" rAng="0" ptsTypes="AA">
                                      <p:cBhvr>
                                        <p:cTn id="20" dur="1000" fill="hold"/>
                                        <p:tgtEl>
                                          <p:spTgt spid="33"/>
                                        </p:tgtEl>
                                        <p:attrNameLst>
                                          <p:attrName>ppt_x</p:attrName>
                                          <p:attrName>ppt_y</p:attrName>
                                        </p:attrNameLst>
                                      </p:cBhvr>
                                      <p:rCtr x="8594" y="0"/>
                                    </p:animMotion>
                                  </p:childTnLst>
                                </p:cTn>
                              </p:par>
                              <p:par>
                                <p:cTn id="21" presetID="42" presetClass="path" presetSubtype="0" accel="50000" decel="50000" fill="hold" grpId="1" nodeType="withEffect">
                                  <p:stCondLst>
                                    <p:cond delay="0"/>
                                  </p:stCondLst>
                                  <p:childTnLst>
                                    <p:animMotion origin="layout" path="M -0.00295 7.40741E-7 L 0.1691 7.40741E-7 " pathEditMode="relative" rAng="0" ptsTypes="AA">
                                      <p:cBhvr>
                                        <p:cTn id="22" dur="1000" fill="hold"/>
                                        <p:tgtEl>
                                          <p:spTgt spid="32"/>
                                        </p:tgtEl>
                                        <p:attrNameLst>
                                          <p:attrName>ppt_x</p:attrName>
                                          <p:attrName>ppt_y</p:attrName>
                                        </p:attrNameLst>
                                      </p:cBhvr>
                                      <p:rCtr x="8594" y="0"/>
                                    </p:animMotion>
                                  </p:childTnLst>
                                </p:cTn>
                              </p:par>
                              <p:par>
                                <p:cTn id="23" presetID="10" presetClass="exit" presetSubtype="0" fill="hold" grpId="2" nodeType="withEffect">
                                  <p:stCondLst>
                                    <p:cond delay="0"/>
                                  </p:stCondLst>
                                  <p:childTnLst>
                                    <p:animEffect transition="out" filter="fade">
                                      <p:cBhvr>
                                        <p:cTn id="24" dur="750"/>
                                        <p:tgtEl>
                                          <p:spTgt spid="33"/>
                                        </p:tgtEl>
                                      </p:cBhvr>
                                    </p:animEffect>
                                    <p:set>
                                      <p:cBhvr>
                                        <p:cTn id="25" dur="1" fill="hold">
                                          <p:stCondLst>
                                            <p:cond delay="749"/>
                                          </p:stCondLst>
                                        </p:cTn>
                                        <p:tgtEl>
                                          <p:spTgt spid="33"/>
                                        </p:tgtEl>
                                        <p:attrNameLst>
                                          <p:attrName>style.visibility</p:attrName>
                                        </p:attrNameLst>
                                      </p:cBhvr>
                                      <p:to>
                                        <p:strVal val="hidden"/>
                                      </p:to>
                                    </p:set>
                                  </p:childTnLst>
                                </p:cTn>
                              </p:par>
                              <p:par>
                                <p:cTn id="26" presetID="10" presetClass="exit" presetSubtype="0" fill="hold" grpId="2" nodeType="withEffect">
                                  <p:stCondLst>
                                    <p:cond delay="0"/>
                                  </p:stCondLst>
                                  <p:childTnLst>
                                    <p:animEffect transition="out" filter="fade">
                                      <p:cBhvr>
                                        <p:cTn id="27" dur="750"/>
                                        <p:tgtEl>
                                          <p:spTgt spid="32"/>
                                        </p:tgtEl>
                                      </p:cBhvr>
                                    </p:animEffect>
                                    <p:set>
                                      <p:cBhvr>
                                        <p:cTn id="28" dur="1" fill="hold">
                                          <p:stCondLst>
                                            <p:cond delay="749"/>
                                          </p:stCondLst>
                                        </p:cTn>
                                        <p:tgtEl>
                                          <p:spTgt spid="32"/>
                                        </p:tgtEl>
                                        <p:attrNameLst>
                                          <p:attrName>style.visibility</p:attrName>
                                        </p:attrNameLst>
                                      </p:cBhvr>
                                      <p:to>
                                        <p:strVal val="hidden"/>
                                      </p:to>
                                    </p:set>
                                  </p:childTnLst>
                                </p:cTn>
                              </p:par>
                              <p:par>
                                <p:cTn id="29" presetID="10" presetClass="entr" presetSubtype="0" fill="hold" grpId="1" nodeType="withEffect">
                                  <p:stCondLst>
                                    <p:cond delay="25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750"/>
                                        <p:tgtEl>
                                          <p:spTgt spid="38"/>
                                        </p:tgtEl>
                                      </p:cBhvr>
                                    </p:animEffect>
                                  </p:childTnLst>
                                </p:cTn>
                              </p:par>
                              <p:par>
                                <p:cTn id="32" presetID="10" presetClass="entr" presetSubtype="0" fill="hold" grpId="1" nodeType="withEffect">
                                  <p:stCondLst>
                                    <p:cond delay="25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750"/>
                                        <p:tgtEl>
                                          <p:spTgt spid="35"/>
                                        </p:tgtEl>
                                      </p:cBhvr>
                                    </p:animEffect>
                                  </p:childTnLst>
                                </p:cTn>
                              </p:par>
                              <p:par>
                                <p:cTn id="35" presetID="42" presetClass="path" presetSubtype="0" accel="50000" decel="50000" fill="hold" grpId="0" nodeType="withEffect">
                                  <p:stCondLst>
                                    <p:cond delay="0"/>
                                  </p:stCondLst>
                                  <p:childTnLst>
                                    <p:animMotion origin="layout" path="M -0.00295 3.7037E-7 L 0.1691 3.7037E-7 " pathEditMode="relative" rAng="0" ptsTypes="AA">
                                      <p:cBhvr>
                                        <p:cTn id="36" dur="1000" fill="hold"/>
                                        <p:tgtEl>
                                          <p:spTgt spid="38"/>
                                        </p:tgtEl>
                                        <p:attrNameLst>
                                          <p:attrName>ppt_x</p:attrName>
                                          <p:attrName>ppt_y</p:attrName>
                                        </p:attrNameLst>
                                      </p:cBhvr>
                                      <p:rCtr x="8594" y="0"/>
                                    </p:animMotion>
                                  </p:childTnLst>
                                </p:cTn>
                              </p:par>
                              <p:par>
                                <p:cTn id="37" presetID="42" presetClass="path" presetSubtype="0" accel="50000" decel="50000" fill="hold" grpId="0" nodeType="withEffect">
                                  <p:stCondLst>
                                    <p:cond delay="0"/>
                                  </p:stCondLst>
                                  <p:childTnLst>
                                    <p:animMotion origin="layout" path="M -0.00295 7.40741E-7 L 0.1691 7.40741E-7 " pathEditMode="relative" rAng="0" ptsTypes="AA">
                                      <p:cBhvr>
                                        <p:cTn id="38" dur="1000" fill="hold"/>
                                        <p:tgtEl>
                                          <p:spTgt spid="35"/>
                                        </p:tgtEl>
                                        <p:attrNameLst>
                                          <p:attrName>ppt_x</p:attrName>
                                          <p:attrName>ppt_y</p:attrName>
                                        </p:attrNameLst>
                                      </p:cBhvr>
                                      <p:rCtr x="8594" y="0"/>
                                    </p:animMotion>
                                  </p:childTnLst>
                                </p:cTn>
                              </p:par>
                              <p:par>
                                <p:cTn id="39" presetID="1" presetClass="exit" presetSubtype="0" fill="hold" nodeType="withEffect">
                                  <p:stCondLst>
                                    <p:cond delay="0"/>
                                  </p:stCondLst>
                                  <p:childTnLst>
                                    <p:set>
                                      <p:cBhvr>
                                        <p:cTn id="40" dur="1" fill="hold">
                                          <p:stCondLst>
                                            <p:cond delay="0"/>
                                          </p:stCondLst>
                                        </p:cTn>
                                        <p:tgtEl>
                                          <p:spTgt spid="52"/>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2" grpId="1"/>
      <p:bldP spid="32" grpId="2"/>
      <p:bldP spid="33" grpId="0"/>
      <p:bldP spid="33" grpId="1"/>
      <p:bldP spid="33" grpId="2"/>
      <p:bldP spid="35" grpId="0"/>
      <p:bldP spid="35" grpId="1"/>
      <p:bldP spid="38" grpId="0"/>
      <p:bldP spid="38"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2334884" y="2930165"/>
            <a:ext cx="731520" cy="731520"/>
          </a:xfrm>
          <a:prstGeom prst="ellipse">
            <a:avLst/>
          </a:prstGeom>
          <a:solidFill>
            <a:schemeClr val="accent1">
              <a:lumMod val="75000"/>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317344" y="4049184"/>
            <a:ext cx="731520" cy="731520"/>
          </a:xfrm>
          <a:prstGeom prst="ellipse">
            <a:avLst/>
          </a:prstGeom>
          <a:solidFill>
            <a:schemeClr val="accent1">
              <a:lumMod val="75000"/>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7" idx="6"/>
            <a:endCxn id="17" idx="2"/>
          </p:cNvCxnSpPr>
          <p:nvPr/>
        </p:nvCxnSpPr>
        <p:spPr>
          <a:xfrm flipV="1">
            <a:off x="3066404" y="2787266"/>
            <a:ext cx="1257586" cy="508659"/>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6"/>
            <a:endCxn id="20" idx="2"/>
          </p:cNvCxnSpPr>
          <p:nvPr/>
        </p:nvCxnSpPr>
        <p:spPr>
          <a:xfrm>
            <a:off x="3048864" y="4414944"/>
            <a:ext cx="1275126" cy="620527"/>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6187296" y="3556184"/>
            <a:ext cx="731520" cy="731520"/>
          </a:xfrm>
          <a:prstGeom prst="ellipse">
            <a:avLst/>
          </a:prstGeom>
          <a:solidFill>
            <a:schemeClr val="accent2">
              <a:lumMod val="75000"/>
              <a:alpha val="34000"/>
            </a:schemeClr>
          </a:solidFill>
          <a:ln>
            <a:solidFill>
              <a:schemeClr val="accent2">
                <a:lumMod val="75000"/>
                <a:alpha val="7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226334" y="1505938"/>
            <a:ext cx="944880" cy="707886"/>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Input Layer</a:t>
            </a:r>
            <a:endParaRPr lang="en-US" sz="2000" dirty="0">
              <a:latin typeface="Verdana" pitchFamily="34" charset="0"/>
              <a:ea typeface="Verdana" pitchFamily="34" charset="0"/>
              <a:cs typeface="Verdana" pitchFamily="34" charset="0"/>
            </a:endParaRPr>
          </a:p>
        </p:txBody>
      </p:sp>
      <p:sp>
        <p:nvSpPr>
          <p:cNvPr id="36" name="TextBox 35"/>
          <p:cNvSpPr txBox="1"/>
          <p:nvPr/>
        </p:nvSpPr>
        <p:spPr>
          <a:xfrm>
            <a:off x="5996795" y="1505938"/>
            <a:ext cx="1112520" cy="707886"/>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Output Layer</a:t>
            </a:r>
            <a:endParaRPr lang="en-US" sz="2400" dirty="0">
              <a:latin typeface="Verdana" pitchFamily="34" charset="0"/>
              <a:ea typeface="Verdana" pitchFamily="34" charset="0"/>
              <a:cs typeface="Verdana" pitchFamily="34" charset="0"/>
            </a:endParaRPr>
          </a:p>
        </p:txBody>
      </p:sp>
      <p:sp>
        <p:nvSpPr>
          <p:cNvPr id="17" name="Oval 16"/>
          <p:cNvSpPr/>
          <p:nvPr/>
        </p:nvSpPr>
        <p:spPr>
          <a:xfrm>
            <a:off x="4323990" y="2421506"/>
            <a:ext cx="731520" cy="731520"/>
          </a:xfrm>
          <a:prstGeom prst="ellipse">
            <a:avLst/>
          </a:prstGeom>
          <a:solidFill>
            <a:schemeClr val="accent3">
              <a:lumMod val="75000"/>
              <a:alpha val="34000"/>
            </a:schemeClr>
          </a:solidFill>
          <a:ln>
            <a:solidFill>
              <a:schemeClr val="accent3">
                <a:lumMod val="50000"/>
                <a:alpha val="7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323990" y="3548485"/>
            <a:ext cx="731520" cy="731520"/>
          </a:xfrm>
          <a:prstGeom prst="ellipse">
            <a:avLst/>
          </a:prstGeom>
          <a:solidFill>
            <a:schemeClr val="accent3">
              <a:lumMod val="75000"/>
              <a:alpha val="34000"/>
            </a:schemeClr>
          </a:solidFill>
          <a:ln>
            <a:solidFill>
              <a:schemeClr val="accent3">
                <a:lumMod val="50000"/>
                <a:alpha val="7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323990" y="4669711"/>
            <a:ext cx="731520" cy="731520"/>
          </a:xfrm>
          <a:prstGeom prst="ellipse">
            <a:avLst/>
          </a:prstGeom>
          <a:solidFill>
            <a:schemeClr val="accent3">
              <a:lumMod val="75000"/>
              <a:alpha val="34000"/>
            </a:schemeClr>
          </a:solidFill>
          <a:ln>
            <a:solidFill>
              <a:schemeClr val="accent3">
                <a:lumMod val="50000"/>
                <a:alpha val="7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133490" y="1508760"/>
            <a:ext cx="1112520" cy="707886"/>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Hidden Layer</a:t>
            </a:r>
            <a:endParaRPr lang="en-US" sz="2000" dirty="0">
              <a:latin typeface="Verdana" pitchFamily="34" charset="0"/>
              <a:ea typeface="Verdana" pitchFamily="34" charset="0"/>
              <a:cs typeface="Verdana" pitchFamily="34" charset="0"/>
            </a:endParaRPr>
          </a:p>
        </p:txBody>
      </p:sp>
      <p:cxnSp>
        <p:nvCxnSpPr>
          <p:cNvPr id="28" name="Straight Arrow Connector 27"/>
          <p:cNvCxnSpPr>
            <a:stCxn id="7" idx="6"/>
            <a:endCxn id="19" idx="2"/>
          </p:cNvCxnSpPr>
          <p:nvPr/>
        </p:nvCxnSpPr>
        <p:spPr>
          <a:xfrm>
            <a:off x="3066404" y="3295925"/>
            <a:ext cx="1257586" cy="618320"/>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7" idx="6"/>
            <a:endCxn id="20" idx="2"/>
          </p:cNvCxnSpPr>
          <p:nvPr/>
        </p:nvCxnSpPr>
        <p:spPr>
          <a:xfrm>
            <a:off x="3066404" y="3295925"/>
            <a:ext cx="1257586" cy="1739546"/>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 idx="6"/>
            <a:endCxn id="17" idx="2"/>
          </p:cNvCxnSpPr>
          <p:nvPr/>
        </p:nvCxnSpPr>
        <p:spPr>
          <a:xfrm flipV="1">
            <a:off x="3048864" y="2787266"/>
            <a:ext cx="1275126" cy="1627678"/>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6"/>
            <a:endCxn id="19" idx="2"/>
          </p:cNvCxnSpPr>
          <p:nvPr/>
        </p:nvCxnSpPr>
        <p:spPr>
          <a:xfrm flipV="1">
            <a:off x="3048864" y="3914245"/>
            <a:ext cx="1275126" cy="500699"/>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7" idx="6"/>
            <a:endCxn id="26" idx="2"/>
          </p:cNvCxnSpPr>
          <p:nvPr/>
        </p:nvCxnSpPr>
        <p:spPr>
          <a:xfrm>
            <a:off x="5055510" y="2787266"/>
            <a:ext cx="1131786" cy="1134678"/>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9" idx="6"/>
            <a:endCxn id="26" idx="2"/>
          </p:cNvCxnSpPr>
          <p:nvPr/>
        </p:nvCxnSpPr>
        <p:spPr>
          <a:xfrm>
            <a:off x="5055510" y="3914245"/>
            <a:ext cx="1131786" cy="7699"/>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0" idx="6"/>
            <a:endCxn id="26" idx="2"/>
          </p:cNvCxnSpPr>
          <p:nvPr/>
        </p:nvCxnSpPr>
        <p:spPr>
          <a:xfrm flipV="1">
            <a:off x="5055510" y="3921944"/>
            <a:ext cx="1131786" cy="1113527"/>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433697" y="3045430"/>
            <a:ext cx="554808" cy="461665"/>
          </a:xfrm>
          <a:prstGeom prst="rect">
            <a:avLst/>
          </a:prstGeom>
          <a:noFill/>
        </p:spPr>
        <p:txBody>
          <a:bodyPr wrap="square" rtlCol="0">
            <a:spAutoFit/>
          </a:bodyPr>
          <a:lstStyle/>
          <a:p>
            <a:pPr algn="ctr"/>
            <a:r>
              <a:rPr lang="en-US" sz="2400" dirty="0"/>
              <a:t>1</a:t>
            </a:r>
          </a:p>
        </p:txBody>
      </p:sp>
      <p:sp>
        <p:nvSpPr>
          <p:cNvPr id="39" name="TextBox 38"/>
          <p:cNvSpPr txBox="1"/>
          <p:nvPr/>
        </p:nvSpPr>
        <p:spPr>
          <a:xfrm>
            <a:off x="2430036" y="4175485"/>
            <a:ext cx="554808" cy="461665"/>
          </a:xfrm>
          <a:prstGeom prst="rect">
            <a:avLst/>
          </a:prstGeom>
          <a:noFill/>
        </p:spPr>
        <p:txBody>
          <a:bodyPr wrap="square" rtlCol="0">
            <a:spAutoFit/>
          </a:bodyPr>
          <a:lstStyle/>
          <a:p>
            <a:pPr algn="ctr"/>
            <a:r>
              <a:rPr lang="en-US" sz="2400" dirty="0" smtClean="0"/>
              <a:t>-1</a:t>
            </a:r>
            <a:endParaRPr lang="en-US" sz="2400" dirty="0"/>
          </a:p>
        </p:txBody>
      </p:sp>
      <p:sp>
        <p:nvSpPr>
          <p:cNvPr id="41" name="TextBox 40"/>
          <p:cNvSpPr txBox="1"/>
          <p:nvPr/>
        </p:nvSpPr>
        <p:spPr>
          <a:xfrm>
            <a:off x="2434244" y="3039228"/>
            <a:ext cx="554808" cy="461665"/>
          </a:xfrm>
          <a:prstGeom prst="rect">
            <a:avLst/>
          </a:prstGeom>
          <a:noFill/>
        </p:spPr>
        <p:txBody>
          <a:bodyPr wrap="square" rtlCol="0">
            <a:spAutoFit/>
          </a:bodyPr>
          <a:lstStyle/>
          <a:p>
            <a:pPr algn="ctr"/>
            <a:r>
              <a:rPr lang="en-US" sz="2400" dirty="0"/>
              <a:t>1</a:t>
            </a:r>
          </a:p>
        </p:txBody>
      </p:sp>
      <p:sp>
        <p:nvSpPr>
          <p:cNvPr id="42" name="TextBox 41"/>
          <p:cNvSpPr txBox="1"/>
          <p:nvPr/>
        </p:nvSpPr>
        <p:spPr>
          <a:xfrm>
            <a:off x="2430583" y="4169283"/>
            <a:ext cx="554808" cy="461665"/>
          </a:xfrm>
          <a:prstGeom prst="rect">
            <a:avLst/>
          </a:prstGeom>
          <a:noFill/>
        </p:spPr>
        <p:txBody>
          <a:bodyPr wrap="square" rtlCol="0">
            <a:spAutoFit/>
          </a:bodyPr>
          <a:lstStyle/>
          <a:p>
            <a:pPr algn="ctr"/>
            <a:r>
              <a:rPr lang="en-US" sz="2400" dirty="0" smtClean="0"/>
              <a:t>-1</a:t>
            </a:r>
            <a:endParaRPr lang="en-US" sz="2400" dirty="0"/>
          </a:p>
        </p:txBody>
      </p:sp>
      <p:sp>
        <p:nvSpPr>
          <p:cNvPr id="43" name="TextBox 42"/>
          <p:cNvSpPr txBox="1"/>
          <p:nvPr/>
        </p:nvSpPr>
        <p:spPr>
          <a:xfrm>
            <a:off x="2433435" y="3039374"/>
            <a:ext cx="554808" cy="461665"/>
          </a:xfrm>
          <a:prstGeom prst="rect">
            <a:avLst/>
          </a:prstGeom>
          <a:noFill/>
        </p:spPr>
        <p:txBody>
          <a:bodyPr wrap="square" rtlCol="0">
            <a:spAutoFit/>
          </a:bodyPr>
          <a:lstStyle/>
          <a:p>
            <a:pPr algn="ctr"/>
            <a:r>
              <a:rPr lang="en-US" sz="2400" dirty="0"/>
              <a:t>1</a:t>
            </a:r>
          </a:p>
        </p:txBody>
      </p:sp>
      <p:sp>
        <p:nvSpPr>
          <p:cNvPr id="44" name="TextBox 43"/>
          <p:cNvSpPr txBox="1"/>
          <p:nvPr/>
        </p:nvSpPr>
        <p:spPr>
          <a:xfrm>
            <a:off x="2429774" y="4169429"/>
            <a:ext cx="554808" cy="461665"/>
          </a:xfrm>
          <a:prstGeom prst="rect">
            <a:avLst/>
          </a:prstGeom>
          <a:noFill/>
        </p:spPr>
        <p:txBody>
          <a:bodyPr wrap="square" rtlCol="0">
            <a:spAutoFit/>
          </a:bodyPr>
          <a:lstStyle/>
          <a:p>
            <a:pPr algn="ctr"/>
            <a:r>
              <a:rPr lang="en-US" sz="2400" dirty="0" smtClean="0"/>
              <a:t>-1</a:t>
            </a:r>
            <a:endParaRPr lang="en-US" sz="2400" dirty="0"/>
          </a:p>
        </p:txBody>
      </p:sp>
      <p:sp>
        <p:nvSpPr>
          <p:cNvPr id="47" name="TextBox 46"/>
          <p:cNvSpPr txBox="1"/>
          <p:nvPr/>
        </p:nvSpPr>
        <p:spPr>
          <a:xfrm>
            <a:off x="4351020" y="2547930"/>
            <a:ext cx="685800" cy="461665"/>
          </a:xfrm>
          <a:prstGeom prst="rect">
            <a:avLst/>
          </a:prstGeom>
          <a:noFill/>
        </p:spPr>
        <p:txBody>
          <a:bodyPr wrap="square" rtlCol="0">
            <a:spAutoFit/>
          </a:bodyPr>
          <a:lstStyle/>
          <a:p>
            <a:pPr algn="ctr"/>
            <a:r>
              <a:rPr lang="en-US" sz="2400" dirty="0" smtClean="0"/>
              <a:t>???</a:t>
            </a:r>
            <a:endParaRPr lang="en-US" sz="2400" dirty="0"/>
          </a:p>
        </p:txBody>
      </p:sp>
      <p:sp>
        <p:nvSpPr>
          <p:cNvPr id="48" name="TextBox 47"/>
          <p:cNvSpPr txBox="1"/>
          <p:nvPr/>
        </p:nvSpPr>
        <p:spPr>
          <a:xfrm>
            <a:off x="4351020" y="3674909"/>
            <a:ext cx="685800" cy="461665"/>
          </a:xfrm>
          <a:prstGeom prst="rect">
            <a:avLst/>
          </a:prstGeom>
          <a:noFill/>
        </p:spPr>
        <p:txBody>
          <a:bodyPr wrap="square" rtlCol="0">
            <a:spAutoFit/>
          </a:bodyPr>
          <a:lstStyle/>
          <a:p>
            <a:pPr algn="ctr"/>
            <a:r>
              <a:rPr lang="en-US" sz="2400" dirty="0" smtClean="0"/>
              <a:t>???</a:t>
            </a:r>
            <a:endParaRPr lang="en-US" sz="2400" dirty="0"/>
          </a:p>
        </p:txBody>
      </p:sp>
      <p:sp>
        <p:nvSpPr>
          <p:cNvPr id="49" name="TextBox 48"/>
          <p:cNvSpPr txBox="1"/>
          <p:nvPr/>
        </p:nvSpPr>
        <p:spPr>
          <a:xfrm>
            <a:off x="4351020" y="4796135"/>
            <a:ext cx="685800" cy="461665"/>
          </a:xfrm>
          <a:prstGeom prst="rect">
            <a:avLst/>
          </a:prstGeom>
          <a:noFill/>
        </p:spPr>
        <p:txBody>
          <a:bodyPr wrap="square" rtlCol="0">
            <a:spAutoFit/>
          </a:bodyPr>
          <a:lstStyle/>
          <a:p>
            <a:pPr algn="ctr"/>
            <a:r>
              <a:rPr lang="en-US" sz="2400" dirty="0" smtClean="0"/>
              <a:t>???</a:t>
            </a:r>
            <a:endParaRPr lang="en-US" sz="2400" dirty="0"/>
          </a:p>
        </p:txBody>
      </p:sp>
      <p:sp>
        <p:nvSpPr>
          <p:cNvPr id="50" name="Title 1"/>
          <p:cNvSpPr txBox="1">
            <a:spLocks/>
          </p:cNvSpPr>
          <p:nvPr/>
        </p:nvSpPr>
        <p:spPr>
          <a:xfrm>
            <a:off x="152400" y="152400"/>
            <a:ext cx="8839200" cy="1219200"/>
          </a:xfrm>
          <a:prstGeom prst="rect">
            <a:avLst/>
          </a:prstGeom>
          <a:solidFill>
            <a:schemeClr val="accent1">
              <a:lumMod val="60000"/>
              <a:lumOff val="40000"/>
            </a:schemeClr>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Artificial Neural Networks</a:t>
            </a:r>
          </a:p>
        </p:txBody>
      </p:sp>
      <p:sp>
        <p:nvSpPr>
          <p:cNvPr id="32" name="Oval 31"/>
          <p:cNvSpPr/>
          <p:nvPr/>
        </p:nvSpPr>
        <p:spPr>
          <a:xfrm>
            <a:off x="2312954" y="5170408"/>
            <a:ext cx="731520" cy="731520"/>
          </a:xfrm>
          <a:prstGeom prst="ellipse">
            <a:avLst/>
          </a:prstGeom>
          <a:solidFill>
            <a:schemeClr val="accent6">
              <a:lumMod val="75000"/>
              <a:alpha val="37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323990" y="5790937"/>
            <a:ext cx="731520" cy="731520"/>
          </a:xfrm>
          <a:prstGeom prst="ellipse">
            <a:avLst/>
          </a:prstGeom>
          <a:solidFill>
            <a:schemeClr val="accent6">
              <a:lumMod val="75000"/>
              <a:alpha val="37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a:stCxn id="32" idx="6"/>
          </p:cNvCxnSpPr>
          <p:nvPr/>
        </p:nvCxnSpPr>
        <p:spPr>
          <a:xfrm flipV="1">
            <a:off x="3044474" y="2787266"/>
            <a:ext cx="1279516" cy="2748902"/>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2" idx="6"/>
          </p:cNvCxnSpPr>
          <p:nvPr/>
        </p:nvCxnSpPr>
        <p:spPr>
          <a:xfrm flipV="1">
            <a:off x="3044474" y="3914245"/>
            <a:ext cx="1279516" cy="1621923"/>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2" idx="6"/>
          </p:cNvCxnSpPr>
          <p:nvPr/>
        </p:nvCxnSpPr>
        <p:spPr>
          <a:xfrm flipV="1">
            <a:off x="3044474" y="5035471"/>
            <a:ext cx="1279516" cy="500697"/>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3" idx="6"/>
          </p:cNvCxnSpPr>
          <p:nvPr/>
        </p:nvCxnSpPr>
        <p:spPr>
          <a:xfrm flipV="1">
            <a:off x="5055510" y="3921944"/>
            <a:ext cx="1131786" cy="2234753"/>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442099" y="5925863"/>
            <a:ext cx="495301" cy="461665"/>
          </a:xfrm>
          <a:prstGeom prst="rect">
            <a:avLst/>
          </a:prstGeom>
          <a:noFill/>
        </p:spPr>
        <p:txBody>
          <a:bodyPr wrap="square" rtlCol="0">
            <a:spAutoFit/>
          </a:bodyPr>
          <a:lstStyle/>
          <a:p>
            <a:pPr algn="ctr"/>
            <a:r>
              <a:rPr lang="en-US" sz="2400" dirty="0" smtClean="0"/>
              <a:t>1</a:t>
            </a:r>
            <a:endParaRPr lang="en-US" sz="2400" dirty="0"/>
          </a:p>
        </p:txBody>
      </p:sp>
      <p:sp>
        <p:nvSpPr>
          <p:cNvPr id="55" name="TextBox 54"/>
          <p:cNvSpPr txBox="1"/>
          <p:nvPr/>
        </p:nvSpPr>
        <p:spPr>
          <a:xfrm>
            <a:off x="189494" y="1601752"/>
            <a:ext cx="1892779" cy="523220"/>
          </a:xfrm>
          <a:prstGeom prst="rect">
            <a:avLst/>
          </a:prstGeom>
          <a:noFill/>
          <a:ln w="38100">
            <a:solidFill>
              <a:schemeClr val="tx1">
                <a:lumMod val="50000"/>
                <a:lumOff val="50000"/>
              </a:schemeClr>
            </a:solidFill>
          </a:ln>
        </p:spPr>
        <p:txBody>
          <a:bodyPr wrap="square" rtlCol="0">
            <a:spAutoFit/>
          </a:bodyPr>
          <a:lstStyle/>
          <a:p>
            <a:pPr algn="ctr"/>
            <a:r>
              <a:rPr lang="en-US" sz="2800" dirty="0" smtClean="0">
                <a:latin typeface="Verdana" pitchFamily="34" charset="0"/>
                <a:ea typeface="Verdana" pitchFamily="34" charset="0"/>
                <a:cs typeface="Verdana" pitchFamily="34" charset="0"/>
              </a:rPr>
              <a:t>OR-gate</a:t>
            </a:r>
            <a:endParaRPr lang="en-US" sz="2800" dirty="0">
              <a:latin typeface="Verdana" pitchFamily="34" charset="0"/>
              <a:ea typeface="Verdana" pitchFamily="34" charset="0"/>
              <a:cs typeface="Verdana" pitchFamily="34" charset="0"/>
            </a:endParaRPr>
          </a:p>
        </p:txBody>
      </p:sp>
      <p:sp>
        <p:nvSpPr>
          <p:cNvPr id="56" name="TextBox 55"/>
          <p:cNvSpPr txBox="1"/>
          <p:nvPr/>
        </p:nvSpPr>
        <p:spPr>
          <a:xfrm>
            <a:off x="2895600" y="6036868"/>
            <a:ext cx="1152991" cy="707886"/>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Bias Nodes</a:t>
            </a:r>
            <a:endParaRPr lang="en-US" sz="2000" dirty="0">
              <a:latin typeface="Verdana" pitchFamily="34" charset="0"/>
              <a:ea typeface="Verdana" pitchFamily="34" charset="0"/>
              <a:cs typeface="Verdana" pitchFamily="34" charset="0"/>
            </a:endParaRPr>
          </a:p>
        </p:txBody>
      </p:sp>
      <p:sp>
        <p:nvSpPr>
          <p:cNvPr id="57" name="TextBox 56"/>
          <p:cNvSpPr txBox="1"/>
          <p:nvPr/>
        </p:nvSpPr>
        <p:spPr>
          <a:xfrm>
            <a:off x="2401310" y="5305335"/>
            <a:ext cx="554808" cy="461665"/>
          </a:xfrm>
          <a:prstGeom prst="rect">
            <a:avLst/>
          </a:prstGeom>
          <a:noFill/>
        </p:spPr>
        <p:txBody>
          <a:bodyPr wrap="square" rtlCol="0">
            <a:spAutoFit/>
          </a:bodyPr>
          <a:lstStyle/>
          <a:p>
            <a:pPr algn="ctr"/>
            <a:r>
              <a:rPr lang="en-US" sz="2400" dirty="0"/>
              <a:t>1</a:t>
            </a:r>
          </a:p>
        </p:txBody>
      </p:sp>
      <p:sp>
        <p:nvSpPr>
          <p:cNvPr id="58" name="TextBox 57"/>
          <p:cNvSpPr txBox="1"/>
          <p:nvPr/>
        </p:nvSpPr>
        <p:spPr>
          <a:xfrm>
            <a:off x="2400159" y="5305335"/>
            <a:ext cx="554808" cy="461665"/>
          </a:xfrm>
          <a:prstGeom prst="rect">
            <a:avLst/>
          </a:prstGeom>
          <a:noFill/>
        </p:spPr>
        <p:txBody>
          <a:bodyPr wrap="square" rtlCol="0">
            <a:spAutoFit/>
          </a:bodyPr>
          <a:lstStyle/>
          <a:p>
            <a:pPr algn="ctr"/>
            <a:r>
              <a:rPr lang="en-US" sz="2400" dirty="0"/>
              <a:t>1</a:t>
            </a:r>
          </a:p>
        </p:txBody>
      </p:sp>
      <p:sp>
        <p:nvSpPr>
          <p:cNvPr id="59" name="TextBox 58"/>
          <p:cNvSpPr txBox="1"/>
          <p:nvPr/>
        </p:nvSpPr>
        <p:spPr>
          <a:xfrm>
            <a:off x="2396704" y="5299496"/>
            <a:ext cx="554808" cy="461665"/>
          </a:xfrm>
          <a:prstGeom prst="rect">
            <a:avLst/>
          </a:prstGeom>
          <a:noFill/>
        </p:spPr>
        <p:txBody>
          <a:bodyPr wrap="square" rtlCol="0">
            <a:spAutoFit/>
          </a:bodyPr>
          <a:lstStyle/>
          <a:p>
            <a:pPr algn="ctr"/>
            <a:r>
              <a:rPr lang="en-US" sz="2400" dirty="0"/>
              <a:t>1</a:t>
            </a:r>
          </a:p>
        </p:txBody>
      </p:sp>
    </p:spTree>
    <p:extLst>
      <p:ext uri="{BB962C8B-B14F-4D97-AF65-F5344CB8AC3E}">
        <p14:creationId xmlns:p14="http://schemas.microsoft.com/office/powerpoint/2010/main" val="477742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00295 -1.11111E-6 L 0.21232 -0.23542 " pathEditMode="relative" rAng="0" ptsTypes="AA">
                                      <p:cBhvr>
                                        <p:cTn id="6" dur="1000" fill="hold"/>
                                        <p:tgtEl>
                                          <p:spTgt spid="39"/>
                                        </p:tgtEl>
                                        <p:attrNameLst>
                                          <p:attrName>ppt_x</p:attrName>
                                          <p:attrName>ppt_y</p:attrName>
                                        </p:attrNameLst>
                                      </p:cBhvr>
                                      <p:rCtr x="10764" y="-11782"/>
                                    </p:animMotion>
                                  </p:childTnLst>
                                </p:cTn>
                              </p:par>
                              <p:par>
                                <p:cTn id="7" presetID="42" presetClass="path" presetSubtype="0" accel="50000" decel="50000" fill="hold" grpId="0" nodeType="withEffect">
                                  <p:stCondLst>
                                    <p:cond delay="0"/>
                                  </p:stCondLst>
                                  <p:childTnLst>
                                    <p:animMotion origin="layout" path="M -0.00295 3.7037E-6 L 0.22014 0.25671 " pathEditMode="relative" rAng="0" ptsTypes="AA">
                                      <p:cBhvr>
                                        <p:cTn id="8" dur="1000" fill="hold"/>
                                        <p:tgtEl>
                                          <p:spTgt spid="27"/>
                                        </p:tgtEl>
                                        <p:attrNameLst>
                                          <p:attrName>ppt_x</p:attrName>
                                          <p:attrName>ppt_y</p:attrName>
                                        </p:attrNameLst>
                                      </p:cBhvr>
                                      <p:rCtr x="11146" y="12824"/>
                                    </p:animMotion>
                                  </p:childTnLst>
                                </p:cTn>
                              </p:par>
                              <p:par>
                                <p:cTn id="9" presetID="10" presetClass="exit" presetSubtype="0" fill="hold" grpId="1" nodeType="withEffect">
                                  <p:stCondLst>
                                    <p:cond delay="0"/>
                                  </p:stCondLst>
                                  <p:childTnLst>
                                    <p:animEffect transition="out" filter="fade">
                                      <p:cBhvr>
                                        <p:cTn id="10" dur="750"/>
                                        <p:tgtEl>
                                          <p:spTgt spid="39"/>
                                        </p:tgtEl>
                                      </p:cBhvr>
                                    </p:animEffect>
                                    <p:set>
                                      <p:cBhvr>
                                        <p:cTn id="11" dur="1" fill="hold">
                                          <p:stCondLst>
                                            <p:cond delay="749"/>
                                          </p:stCondLst>
                                        </p:cTn>
                                        <p:tgtEl>
                                          <p:spTgt spid="39"/>
                                        </p:tgtEl>
                                        <p:attrNameLst>
                                          <p:attrName>style.visibility</p:attrName>
                                        </p:attrNameLst>
                                      </p:cBhvr>
                                      <p:to>
                                        <p:strVal val="hidden"/>
                                      </p:to>
                                    </p:set>
                                  </p:childTnLst>
                                </p:cTn>
                              </p:par>
                              <p:par>
                                <p:cTn id="12" presetID="10" presetClass="exit" presetSubtype="0" fill="hold" grpId="1" nodeType="withEffect">
                                  <p:stCondLst>
                                    <p:cond delay="0"/>
                                  </p:stCondLst>
                                  <p:childTnLst>
                                    <p:animEffect transition="out" filter="fade">
                                      <p:cBhvr>
                                        <p:cTn id="13" dur="750"/>
                                        <p:tgtEl>
                                          <p:spTgt spid="27"/>
                                        </p:tgtEl>
                                      </p:cBhvr>
                                    </p:animEffect>
                                    <p:set>
                                      <p:cBhvr>
                                        <p:cTn id="14" dur="1" fill="hold">
                                          <p:stCondLst>
                                            <p:cond delay="749"/>
                                          </p:stCondLst>
                                        </p:cTn>
                                        <p:tgtEl>
                                          <p:spTgt spid="27"/>
                                        </p:tgtEl>
                                        <p:attrNameLst>
                                          <p:attrName>style.visibility</p:attrName>
                                        </p:attrNameLst>
                                      </p:cBhvr>
                                      <p:to>
                                        <p:strVal val="hidden"/>
                                      </p:to>
                                    </p:set>
                                  </p:childTnLst>
                                </p:cTn>
                              </p:par>
                              <p:par>
                                <p:cTn id="15" presetID="42" presetClass="path" presetSubtype="0" accel="50000" decel="50000" fill="hold" grpId="0" nodeType="withEffect">
                                  <p:stCondLst>
                                    <p:cond delay="0"/>
                                  </p:stCondLst>
                                  <p:childTnLst>
                                    <p:animMotion origin="layout" path="M -0.00295 4.81481E-6 L 0.22049 -0.07246 " pathEditMode="relative" rAng="0" ptsTypes="AA">
                                      <p:cBhvr>
                                        <p:cTn id="16" dur="1000" fill="hold"/>
                                        <p:tgtEl>
                                          <p:spTgt spid="42"/>
                                        </p:tgtEl>
                                        <p:attrNameLst>
                                          <p:attrName>ppt_x</p:attrName>
                                          <p:attrName>ppt_y</p:attrName>
                                        </p:attrNameLst>
                                      </p:cBhvr>
                                      <p:rCtr x="11163" y="-3634"/>
                                    </p:animMotion>
                                  </p:childTnLst>
                                </p:cTn>
                              </p:par>
                              <p:par>
                                <p:cTn id="17" presetID="42" presetClass="path" presetSubtype="0" accel="50000" decel="50000" fill="hold" grpId="0" nodeType="withEffect">
                                  <p:stCondLst>
                                    <p:cond delay="0"/>
                                  </p:stCondLst>
                                  <p:childTnLst>
                                    <p:animMotion origin="layout" path="M -0.00295 -3.7037E-7 L 0.22014 0.09514 " pathEditMode="relative" rAng="0" ptsTypes="AA">
                                      <p:cBhvr>
                                        <p:cTn id="18" dur="1000" fill="hold"/>
                                        <p:tgtEl>
                                          <p:spTgt spid="41"/>
                                        </p:tgtEl>
                                        <p:attrNameLst>
                                          <p:attrName>ppt_x</p:attrName>
                                          <p:attrName>ppt_y</p:attrName>
                                        </p:attrNameLst>
                                      </p:cBhvr>
                                      <p:rCtr x="11146" y="4745"/>
                                    </p:animMotion>
                                  </p:childTnLst>
                                </p:cTn>
                              </p:par>
                              <p:par>
                                <p:cTn id="19" presetID="10" presetClass="exit" presetSubtype="0" fill="hold" grpId="1" nodeType="withEffect">
                                  <p:stCondLst>
                                    <p:cond delay="0"/>
                                  </p:stCondLst>
                                  <p:childTnLst>
                                    <p:animEffect transition="out" filter="fade">
                                      <p:cBhvr>
                                        <p:cTn id="20" dur="750"/>
                                        <p:tgtEl>
                                          <p:spTgt spid="42"/>
                                        </p:tgtEl>
                                      </p:cBhvr>
                                    </p:animEffect>
                                    <p:set>
                                      <p:cBhvr>
                                        <p:cTn id="21" dur="1" fill="hold">
                                          <p:stCondLst>
                                            <p:cond delay="749"/>
                                          </p:stCondLst>
                                        </p:cTn>
                                        <p:tgtEl>
                                          <p:spTgt spid="42"/>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750"/>
                                        <p:tgtEl>
                                          <p:spTgt spid="41"/>
                                        </p:tgtEl>
                                      </p:cBhvr>
                                    </p:animEffect>
                                    <p:set>
                                      <p:cBhvr>
                                        <p:cTn id="24" dur="1" fill="hold">
                                          <p:stCondLst>
                                            <p:cond delay="749"/>
                                          </p:stCondLst>
                                        </p:cTn>
                                        <p:tgtEl>
                                          <p:spTgt spid="41"/>
                                        </p:tgtEl>
                                        <p:attrNameLst>
                                          <p:attrName>style.visibility</p:attrName>
                                        </p:attrNameLst>
                                      </p:cBhvr>
                                      <p:to>
                                        <p:strVal val="hidden"/>
                                      </p:to>
                                    </p:set>
                                  </p:childTnLst>
                                </p:cTn>
                              </p:par>
                              <p:par>
                                <p:cTn id="25" presetID="42" presetClass="path" presetSubtype="0" accel="50000" decel="50000" fill="hold" grpId="0" nodeType="withEffect">
                                  <p:stCondLst>
                                    <p:cond delay="0"/>
                                  </p:stCondLst>
                                  <p:childTnLst>
                                    <p:animMotion origin="layout" path="M -0.00295 4.81481E-6 L 0.22066 0.09259 " pathEditMode="relative" rAng="0" ptsTypes="AA">
                                      <p:cBhvr>
                                        <p:cTn id="26" dur="1000" fill="hold"/>
                                        <p:tgtEl>
                                          <p:spTgt spid="44"/>
                                        </p:tgtEl>
                                        <p:attrNameLst>
                                          <p:attrName>ppt_x</p:attrName>
                                          <p:attrName>ppt_y</p:attrName>
                                        </p:attrNameLst>
                                      </p:cBhvr>
                                      <p:rCtr x="11181" y="4630"/>
                                    </p:animMotion>
                                  </p:childTnLst>
                                </p:cTn>
                              </p:par>
                              <p:par>
                                <p:cTn id="27" presetID="42" presetClass="path" presetSubtype="0" accel="50000" decel="50000" fill="hold" grpId="0" nodeType="withEffect">
                                  <p:stCondLst>
                                    <p:cond delay="0"/>
                                  </p:stCondLst>
                                  <p:childTnLst>
                                    <p:animMotion origin="layout" path="M -0.00295 -1.85185E-6 L 0.22032 -0.07153 " pathEditMode="relative" rAng="0" ptsTypes="AA">
                                      <p:cBhvr>
                                        <p:cTn id="28" dur="1000" fill="hold"/>
                                        <p:tgtEl>
                                          <p:spTgt spid="43"/>
                                        </p:tgtEl>
                                        <p:attrNameLst>
                                          <p:attrName>ppt_x</p:attrName>
                                          <p:attrName>ppt_y</p:attrName>
                                        </p:attrNameLst>
                                      </p:cBhvr>
                                      <p:rCtr x="11163" y="-3588"/>
                                    </p:animMotion>
                                  </p:childTnLst>
                                </p:cTn>
                              </p:par>
                              <p:par>
                                <p:cTn id="29" presetID="10" presetClass="exit" presetSubtype="0" fill="hold" grpId="1" nodeType="withEffect">
                                  <p:stCondLst>
                                    <p:cond delay="0"/>
                                  </p:stCondLst>
                                  <p:childTnLst>
                                    <p:animEffect transition="out" filter="fade">
                                      <p:cBhvr>
                                        <p:cTn id="30" dur="750"/>
                                        <p:tgtEl>
                                          <p:spTgt spid="44"/>
                                        </p:tgtEl>
                                      </p:cBhvr>
                                    </p:animEffect>
                                    <p:set>
                                      <p:cBhvr>
                                        <p:cTn id="31" dur="1" fill="hold">
                                          <p:stCondLst>
                                            <p:cond delay="749"/>
                                          </p:stCondLst>
                                        </p:cTn>
                                        <p:tgtEl>
                                          <p:spTgt spid="44"/>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750"/>
                                        <p:tgtEl>
                                          <p:spTgt spid="43"/>
                                        </p:tgtEl>
                                      </p:cBhvr>
                                    </p:animEffect>
                                    <p:set>
                                      <p:cBhvr>
                                        <p:cTn id="34" dur="1" fill="hold">
                                          <p:stCondLst>
                                            <p:cond delay="749"/>
                                          </p:stCondLst>
                                        </p:cTn>
                                        <p:tgtEl>
                                          <p:spTgt spid="43"/>
                                        </p:tgtEl>
                                        <p:attrNameLst>
                                          <p:attrName>style.visibility</p:attrName>
                                        </p:attrNameLst>
                                      </p:cBhvr>
                                      <p:to>
                                        <p:strVal val="hidden"/>
                                      </p:to>
                                    </p:set>
                                  </p:childTnLst>
                                </p:cTn>
                              </p:par>
                              <p:par>
                                <p:cTn id="35" presetID="10" presetClass="entr" presetSubtype="0" fill="hold" grpId="0" nodeType="withEffect">
                                  <p:stCondLst>
                                    <p:cond delay="750"/>
                                  </p:stCondLst>
                                  <p:childTnLst>
                                    <p:set>
                                      <p:cBhvr>
                                        <p:cTn id="36" dur="1" fill="hold">
                                          <p:stCondLst>
                                            <p:cond delay="0"/>
                                          </p:stCondLst>
                                        </p:cTn>
                                        <p:tgtEl>
                                          <p:spTgt spid="47"/>
                                        </p:tgtEl>
                                        <p:attrNameLst>
                                          <p:attrName>style.visibility</p:attrName>
                                        </p:attrNameLst>
                                      </p:cBhvr>
                                      <p:to>
                                        <p:strVal val="visible"/>
                                      </p:to>
                                    </p:set>
                                    <p:animEffect transition="in" filter="fade">
                                      <p:cBhvr>
                                        <p:cTn id="37" dur="250"/>
                                        <p:tgtEl>
                                          <p:spTgt spid="47"/>
                                        </p:tgtEl>
                                      </p:cBhvr>
                                    </p:animEffect>
                                  </p:childTnLst>
                                </p:cTn>
                              </p:par>
                              <p:par>
                                <p:cTn id="38" presetID="10" presetClass="entr" presetSubtype="0" fill="hold" grpId="0" nodeType="withEffect">
                                  <p:stCondLst>
                                    <p:cond delay="750"/>
                                  </p:stCondLst>
                                  <p:childTnLst>
                                    <p:set>
                                      <p:cBhvr>
                                        <p:cTn id="39" dur="1" fill="hold">
                                          <p:stCondLst>
                                            <p:cond delay="0"/>
                                          </p:stCondLst>
                                        </p:cTn>
                                        <p:tgtEl>
                                          <p:spTgt spid="48"/>
                                        </p:tgtEl>
                                        <p:attrNameLst>
                                          <p:attrName>style.visibility</p:attrName>
                                        </p:attrNameLst>
                                      </p:cBhvr>
                                      <p:to>
                                        <p:strVal val="visible"/>
                                      </p:to>
                                    </p:set>
                                    <p:animEffect transition="in" filter="fade">
                                      <p:cBhvr>
                                        <p:cTn id="40" dur="250"/>
                                        <p:tgtEl>
                                          <p:spTgt spid="48"/>
                                        </p:tgtEl>
                                      </p:cBhvr>
                                    </p:animEffect>
                                  </p:childTnLst>
                                </p:cTn>
                              </p:par>
                              <p:par>
                                <p:cTn id="41" presetID="10" presetClass="entr" presetSubtype="0" fill="hold" grpId="0" nodeType="withEffect">
                                  <p:stCondLst>
                                    <p:cond delay="75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250"/>
                                        <p:tgtEl>
                                          <p:spTgt spid="49"/>
                                        </p:tgtEl>
                                      </p:cBhvr>
                                    </p:animEffect>
                                  </p:childTnLst>
                                </p:cTn>
                              </p:par>
                              <p:par>
                                <p:cTn id="44" presetID="42" presetClass="path" presetSubtype="0" accel="50000" decel="50000" fill="hold" grpId="0" nodeType="withEffect">
                                  <p:stCondLst>
                                    <p:cond delay="0"/>
                                  </p:stCondLst>
                                  <p:childTnLst>
                                    <p:animMotion origin="layout" path="M -0.00295 4.07407E-6 L 0.22379 -0.40116 " pathEditMode="relative" rAng="0" ptsTypes="AA">
                                      <p:cBhvr>
                                        <p:cTn id="45" dur="1000" fill="hold"/>
                                        <p:tgtEl>
                                          <p:spTgt spid="57"/>
                                        </p:tgtEl>
                                        <p:attrNameLst>
                                          <p:attrName>ppt_x</p:attrName>
                                          <p:attrName>ppt_y</p:attrName>
                                        </p:attrNameLst>
                                      </p:cBhvr>
                                      <p:rCtr x="11337" y="-20069"/>
                                    </p:animMotion>
                                  </p:childTnLst>
                                </p:cTn>
                              </p:par>
                              <p:par>
                                <p:cTn id="46" presetID="10" presetClass="exit" presetSubtype="0" fill="hold" grpId="1" nodeType="withEffect">
                                  <p:stCondLst>
                                    <p:cond delay="0"/>
                                  </p:stCondLst>
                                  <p:childTnLst>
                                    <p:animEffect transition="out" filter="fade">
                                      <p:cBhvr>
                                        <p:cTn id="47" dur="750"/>
                                        <p:tgtEl>
                                          <p:spTgt spid="57"/>
                                        </p:tgtEl>
                                      </p:cBhvr>
                                    </p:animEffect>
                                    <p:set>
                                      <p:cBhvr>
                                        <p:cTn id="48" dur="1" fill="hold">
                                          <p:stCondLst>
                                            <p:cond delay="749"/>
                                          </p:stCondLst>
                                        </p:cTn>
                                        <p:tgtEl>
                                          <p:spTgt spid="57"/>
                                        </p:tgtEl>
                                        <p:attrNameLst>
                                          <p:attrName>style.visibility</p:attrName>
                                        </p:attrNameLst>
                                      </p:cBhvr>
                                      <p:to>
                                        <p:strVal val="hidden"/>
                                      </p:to>
                                    </p:set>
                                  </p:childTnLst>
                                </p:cTn>
                              </p:par>
                              <p:par>
                                <p:cTn id="49" presetID="42" presetClass="path" presetSubtype="0" accel="50000" decel="50000" fill="hold" grpId="0" nodeType="withEffect">
                                  <p:stCondLst>
                                    <p:cond delay="0"/>
                                  </p:stCondLst>
                                  <p:childTnLst>
                                    <p:animMotion origin="layout" path="M -0.00295 4.07407E-6 L 0.22396 -0.23519 " pathEditMode="relative" rAng="0" ptsTypes="AA">
                                      <p:cBhvr>
                                        <p:cTn id="50" dur="1000" fill="hold"/>
                                        <p:tgtEl>
                                          <p:spTgt spid="58"/>
                                        </p:tgtEl>
                                        <p:attrNameLst>
                                          <p:attrName>ppt_x</p:attrName>
                                          <p:attrName>ppt_y</p:attrName>
                                        </p:attrNameLst>
                                      </p:cBhvr>
                                      <p:rCtr x="11337" y="-11759"/>
                                    </p:animMotion>
                                  </p:childTnLst>
                                </p:cTn>
                              </p:par>
                              <p:par>
                                <p:cTn id="51" presetID="10" presetClass="exit" presetSubtype="0" fill="hold" grpId="1" nodeType="withEffect">
                                  <p:stCondLst>
                                    <p:cond delay="0"/>
                                  </p:stCondLst>
                                  <p:childTnLst>
                                    <p:animEffect transition="out" filter="fade">
                                      <p:cBhvr>
                                        <p:cTn id="52" dur="750"/>
                                        <p:tgtEl>
                                          <p:spTgt spid="58"/>
                                        </p:tgtEl>
                                      </p:cBhvr>
                                    </p:animEffect>
                                    <p:set>
                                      <p:cBhvr>
                                        <p:cTn id="53" dur="1" fill="hold">
                                          <p:stCondLst>
                                            <p:cond delay="749"/>
                                          </p:stCondLst>
                                        </p:cTn>
                                        <p:tgtEl>
                                          <p:spTgt spid="58"/>
                                        </p:tgtEl>
                                        <p:attrNameLst>
                                          <p:attrName>style.visibility</p:attrName>
                                        </p:attrNameLst>
                                      </p:cBhvr>
                                      <p:to>
                                        <p:strVal val="hidden"/>
                                      </p:to>
                                    </p:set>
                                  </p:childTnLst>
                                </p:cTn>
                              </p:par>
                              <p:par>
                                <p:cTn id="54" presetID="42" presetClass="path" presetSubtype="0" accel="50000" decel="50000" fill="hold" grpId="0" nodeType="withEffect">
                                  <p:stCondLst>
                                    <p:cond delay="0"/>
                                  </p:stCondLst>
                                  <p:childTnLst>
                                    <p:animMotion origin="layout" path="M -0.00295 0 L 0.22431 -0.07407 " pathEditMode="relative" rAng="0" ptsTypes="AA">
                                      <p:cBhvr>
                                        <p:cTn id="55" dur="1000" fill="hold"/>
                                        <p:tgtEl>
                                          <p:spTgt spid="59"/>
                                        </p:tgtEl>
                                        <p:attrNameLst>
                                          <p:attrName>ppt_x</p:attrName>
                                          <p:attrName>ppt_y</p:attrName>
                                        </p:attrNameLst>
                                      </p:cBhvr>
                                      <p:rCtr x="11354" y="-3704"/>
                                    </p:animMotion>
                                  </p:childTnLst>
                                </p:cTn>
                              </p:par>
                              <p:par>
                                <p:cTn id="56" presetID="10" presetClass="exit" presetSubtype="0" fill="hold" grpId="1" nodeType="withEffect">
                                  <p:stCondLst>
                                    <p:cond delay="0"/>
                                  </p:stCondLst>
                                  <p:childTnLst>
                                    <p:animEffect transition="out" filter="fade">
                                      <p:cBhvr>
                                        <p:cTn id="57" dur="750"/>
                                        <p:tgtEl>
                                          <p:spTgt spid="59"/>
                                        </p:tgtEl>
                                      </p:cBhvr>
                                    </p:animEffect>
                                    <p:set>
                                      <p:cBhvr>
                                        <p:cTn id="58" dur="1" fill="hold">
                                          <p:stCondLst>
                                            <p:cond delay="749"/>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39" grpId="0"/>
      <p:bldP spid="39" grpId="1"/>
      <p:bldP spid="41" grpId="0"/>
      <p:bldP spid="41" grpId="1"/>
      <p:bldP spid="42" grpId="0"/>
      <p:bldP spid="42" grpId="1"/>
      <p:bldP spid="43" grpId="0"/>
      <p:bldP spid="43" grpId="1"/>
      <p:bldP spid="44" grpId="0"/>
      <p:bldP spid="44" grpId="1"/>
      <p:bldP spid="47" grpId="0"/>
      <p:bldP spid="48" grpId="0"/>
      <p:bldP spid="49" grpId="0"/>
      <p:bldP spid="57" grpId="0"/>
      <p:bldP spid="57" grpId="1"/>
      <p:bldP spid="58" grpId="0"/>
      <p:bldP spid="58" grpId="1"/>
      <p:bldP spid="59" grpId="0"/>
      <p:bldP spid="59"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2334884" y="2930165"/>
            <a:ext cx="731520" cy="731520"/>
          </a:xfrm>
          <a:prstGeom prst="ellipse">
            <a:avLst/>
          </a:prstGeom>
          <a:solidFill>
            <a:schemeClr val="accent1">
              <a:lumMod val="75000"/>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317344" y="4049184"/>
            <a:ext cx="731520" cy="731520"/>
          </a:xfrm>
          <a:prstGeom prst="ellipse">
            <a:avLst/>
          </a:prstGeom>
          <a:solidFill>
            <a:schemeClr val="accent1">
              <a:lumMod val="75000"/>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7" idx="6"/>
            <a:endCxn id="17" idx="2"/>
          </p:cNvCxnSpPr>
          <p:nvPr/>
        </p:nvCxnSpPr>
        <p:spPr>
          <a:xfrm flipV="1">
            <a:off x="3066404" y="2787266"/>
            <a:ext cx="1257586" cy="508659"/>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6"/>
            <a:endCxn id="20" idx="2"/>
          </p:cNvCxnSpPr>
          <p:nvPr/>
        </p:nvCxnSpPr>
        <p:spPr>
          <a:xfrm>
            <a:off x="3048864" y="4414944"/>
            <a:ext cx="1275126" cy="620527"/>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6187296" y="3556184"/>
            <a:ext cx="731520" cy="731520"/>
          </a:xfrm>
          <a:prstGeom prst="ellipse">
            <a:avLst/>
          </a:prstGeom>
          <a:solidFill>
            <a:schemeClr val="accent2">
              <a:lumMod val="75000"/>
              <a:alpha val="34000"/>
            </a:schemeClr>
          </a:solidFill>
          <a:ln>
            <a:solidFill>
              <a:schemeClr val="accent2">
                <a:lumMod val="75000"/>
                <a:alpha val="7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226334" y="1505938"/>
            <a:ext cx="944880" cy="707886"/>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Input Layer</a:t>
            </a:r>
            <a:endParaRPr lang="en-US" sz="2000" dirty="0">
              <a:latin typeface="Verdana" pitchFamily="34" charset="0"/>
              <a:ea typeface="Verdana" pitchFamily="34" charset="0"/>
              <a:cs typeface="Verdana" pitchFamily="34" charset="0"/>
            </a:endParaRPr>
          </a:p>
        </p:txBody>
      </p:sp>
      <p:sp>
        <p:nvSpPr>
          <p:cNvPr id="36" name="TextBox 35"/>
          <p:cNvSpPr txBox="1"/>
          <p:nvPr/>
        </p:nvSpPr>
        <p:spPr>
          <a:xfrm>
            <a:off x="5996795" y="1505938"/>
            <a:ext cx="1112520" cy="707886"/>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Output Layer</a:t>
            </a:r>
            <a:endParaRPr lang="en-US" sz="2400" dirty="0">
              <a:latin typeface="Verdana" pitchFamily="34" charset="0"/>
              <a:ea typeface="Verdana" pitchFamily="34" charset="0"/>
              <a:cs typeface="Verdana" pitchFamily="34" charset="0"/>
            </a:endParaRPr>
          </a:p>
        </p:txBody>
      </p:sp>
      <p:sp>
        <p:nvSpPr>
          <p:cNvPr id="17" name="Oval 16"/>
          <p:cNvSpPr/>
          <p:nvPr/>
        </p:nvSpPr>
        <p:spPr>
          <a:xfrm>
            <a:off x="4323990" y="2421506"/>
            <a:ext cx="731520" cy="731520"/>
          </a:xfrm>
          <a:prstGeom prst="ellipse">
            <a:avLst/>
          </a:prstGeom>
          <a:solidFill>
            <a:schemeClr val="accent3">
              <a:lumMod val="75000"/>
              <a:alpha val="34000"/>
            </a:schemeClr>
          </a:solidFill>
          <a:ln>
            <a:solidFill>
              <a:schemeClr val="accent3">
                <a:lumMod val="50000"/>
                <a:alpha val="7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323990" y="3548485"/>
            <a:ext cx="731520" cy="731520"/>
          </a:xfrm>
          <a:prstGeom prst="ellipse">
            <a:avLst/>
          </a:prstGeom>
          <a:solidFill>
            <a:schemeClr val="accent3">
              <a:lumMod val="75000"/>
              <a:alpha val="34000"/>
            </a:schemeClr>
          </a:solidFill>
          <a:ln>
            <a:solidFill>
              <a:schemeClr val="accent3">
                <a:lumMod val="50000"/>
                <a:alpha val="7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323990" y="4669711"/>
            <a:ext cx="731520" cy="731520"/>
          </a:xfrm>
          <a:prstGeom prst="ellipse">
            <a:avLst/>
          </a:prstGeom>
          <a:solidFill>
            <a:schemeClr val="accent3">
              <a:lumMod val="75000"/>
              <a:alpha val="34000"/>
            </a:schemeClr>
          </a:solidFill>
          <a:ln>
            <a:solidFill>
              <a:schemeClr val="accent3">
                <a:lumMod val="50000"/>
                <a:alpha val="7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133490" y="1508760"/>
            <a:ext cx="1112520" cy="707886"/>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Hidden Layer</a:t>
            </a:r>
            <a:endParaRPr lang="en-US" sz="2000" dirty="0">
              <a:latin typeface="Verdana" pitchFamily="34" charset="0"/>
              <a:ea typeface="Verdana" pitchFamily="34" charset="0"/>
              <a:cs typeface="Verdana" pitchFamily="34" charset="0"/>
            </a:endParaRPr>
          </a:p>
        </p:txBody>
      </p:sp>
      <p:cxnSp>
        <p:nvCxnSpPr>
          <p:cNvPr id="28" name="Straight Arrow Connector 27"/>
          <p:cNvCxnSpPr>
            <a:stCxn id="7" idx="6"/>
            <a:endCxn id="19" idx="2"/>
          </p:cNvCxnSpPr>
          <p:nvPr/>
        </p:nvCxnSpPr>
        <p:spPr>
          <a:xfrm>
            <a:off x="3066404" y="3295925"/>
            <a:ext cx="1257586" cy="618320"/>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7" idx="6"/>
            <a:endCxn id="20" idx="2"/>
          </p:cNvCxnSpPr>
          <p:nvPr/>
        </p:nvCxnSpPr>
        <p:spPr>
          <a:xfrm>
            <a:off x="3066404" y="3295925"/>
            <a:ext cx="1257586" cy="1739546"/>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 idx="6"/>
            <a:endCxn id="17" idx="2"/>
          </p:cNvCxnSpPr>
          <p:nvPr/>
        </p:nvCxnSpPr>
        <p:spPr>
          <a:xfrm flipV="1">
            <a:off x="3048864" y="2787266"/>
            <a:ext cx="1275126" cy="1627678"/>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6"/>
            <a:endCxn id="19" idx="2"/>
          </p:cNvCxnSpPr>
          <p:nvPr/>
        </p:nvCxnSpPr>
        <p:spPr>
          <a:xfrm flipV="1">
            <a:off x="3048864" y="3914245"/>
            <a:ext cx="1275126" cy="500699"/>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7" idx="6"/>
            <a:endCxn id="26" idx="2"/>
          </p:cNvCxnSpPr>
          <p:nvPr/>
        </p:nvCxnSpPr>
        <p:spPr>
          <a:xfrm>
            <a:off x="5055510" y="2787266"/>
            <a:ext cx="1131786" cy="1134678"/>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9" idx="6"/>
            <a:endCxn id="26" idx="2"/>
          </p:cNvCxnSpPr>
          <p:nvPr/>
        </p:nvCxnSpPr>
        <p:spPr>
          <a:xfrm>
            <a:off x="5055510" y="3914245"/>
            <a:ext cx="1131786" cy="7699"/>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0" idx="6"/>
            <a:endCxn id="26" idx="2"/>
          </p:cNvCxnSpPr>
          <p:nvPr/>
        </p:nvCxnSpPr>
        <p:spPr>
          <a:xfrm flipV="1">
            <a:off x="5055510" y="3921944"/>
            <a:ext cx="1131786" cy="1113527"/>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351020" y="4797309"/>
            <a:ext cx="685800" cy="461665"/>
          </a:xfrm>
          <a:prstGeom prst="rect">
            <a:avLst/>
          </a:prstGeom>
          <a:noFill/>
        </p:spPr>
        <p:txBody>
          <a:bodyPr wrap="square" rtlCol="0">
            <a:spAutoFit/>
          </a:bodyPr>
          <a:lstStyle/>
          <a:p>
            <a:pPr algn="ctr"/>
            <a:r>
              <a:rPr lang="en-US" sz="2400" dirty="0" smtClean="0"/>
              <a:t>???</a:t>
            </a:r>
            <a:endParaRPr lang="en-US" sz="2400" dirty="0"/>
          </a:p>
        </p:txBody>
      </p:sp>
      <p:sp>
        <p:nvSpPr>
          <p:cNvPr id="35" name="TextBox 34"/>
          <p:cNvSpPr txBox="1"/>
          <p:nvPr/>
        </p:nvSpPr>
        <p:spPr>
          <a:xfrm>
            <a:off x="4351020" y="3674407"/>
            <a:ext cx="685800" cy="461665"/>
          </a:xfrm>
          <a:prstGeom prst="rect">
            <a:avLst/>
          </a:prstGeom>
          <a:noFill/>
        </p:spPr>
        <p:txBody>
          <a:bodyPr wrap="square" rtlCol="0">
            <a:spAutoFit/>
          </a:bodyPr>
          <a:lstStyle/>
          <a:p>
            <a:pPr algn="ctr"/>
            <a:r>
              <a:rPr lang="en-US" sz="2400" dirty="0" smtClean="0"/>
              <a:t>???</a:t>
            </a:r>
            <a:endParaRPr lang="en-US" sz="2400" dirty="0"/>
          </a:p>
        </p:txBody>
      </p:sp>
      <p:sp>
        <p:nvSpPr>
          <p:cNvPr id="38" name="TextBox 37"/>
          <p:cNvSpPr txBox="1"/>
          <p:nvPr/>
        </p:nvSpPr>
        <p:spPr>
          <a:xfrm>
            <a:off x="6303751" y="3693315"/>
            <a:ext cx="495301" cy="461665"/>
          </a:xfrm>
          <a:prstGeom prst="rect">
            <a:avLst/>
          </a:prstGeom>
          <a:noFill/>
        </p:spPr>
        <p:txBody>
          <a:bodyPr wrap="square" rtlCol="0">
            <a:spAutoFit/>
          </a:bodyPr>
          <a:lstStyle/>
          <a:p>
            <a:pPr algn="ctr"/>
            <a:r>
              <a:rPr lang="en-US" sz="2400" dirty="0" smtClean="0"/>
              <a:t>1</a:t>
            </a:r>
            <a:endParaRPr lang="en-US" sz="2400" dirty="0"/>
          </a:p>
        </p:txBody>
      </p:sp>
      <p:sp>
        <p:nvSpPr>
          <p:cNvPr id="50" name="Title 1"/>
          <p:cNvSpPr txBox="1">
            <a:spLocks/>
          </p:cNvSpPr>
          <p:nvPr/>
        </p:nvSpPr>
        <p:spPr>
          <a:xfrm>
            <a:off x="152400" y="152400"/>
            <a:ext cx="8839200" cy="1219200"/>
          </a:xfrm>
          <a:prstGeom prst="rect">
            <a:avLst/>
          </a:prstGeom>
          <a:solidFill>
            <a:schemeClr val="accent1">
              <a:lumMod val="60000"/>
              <a:lumOff val="40000"/>
            </a:schemeClr>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Artificial Neural Networks</a:t>
            </a:r>
          </a:p>
        </p:txBody>
      </p:sp>
      <p:sp>
        <p:nvSpPr>
          <p:cNvPr id="27" name="Oval 26"/>
          <p:cNvSpPr/>
          <p:nvPr/>
        </p:nvSpPr>
        <p:spPr>
          <a:xfrm>
            <a:off x="2312954" y="5170408"/>
            <a:ext cx="731520" cy="731520"/>
          </a:xfrm>
          <a:prstGeom prst="ellipse">
            <a:avLst/>
          </a:prstGeom>
          <a:solidFill>
            <a:schemeClr val="accent6">
              <a:lumMod val="75000"/>
              <a:alpha val="37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323990" y="5790937"/>
            <a:ext cx="731520" cy="731520"/>
          </a:xfrm>
          <a:prstGeom prst="ellipse">
            <a:avLst/>
          </a:prstGeom>
          <a:solidFill>
            <a:schemeClr val="accent6">
              <a:lumMod val="75000"/>
              <a:alpha val="37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a:stCxn id="27" idx="6"/>
          </p:cNvCxnSpPr>
          <p:nvPr/>
        </p:nvCxnSpPr>
        <p:spPr>
          <a:xfrm flipV="1">
            <a:off x="3044474" y="2787266"/>
            <a:ext cx="1279516" cy="2748902"/>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7" idx="6"/>
          </p:cNvCxnSpPr>
          <p:nvPr/>
        </p:nvCxnSpPr>
        <p:spPr>
          <a:xfrm flipV="1">
            <a:off x="3044474" y="3914245"/>
            <a:ext cx="1279516" cy="1621923"/>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7" idx="6"/>
          </p:cNvCxnSpPr>
          <p:nvPr/>
        </p:nvCxnSpPr>
        <p:spPr>
          <a:xfrm flipV="1">
            <a:off x="3044474" y="5035471"/>
            <a:ext cx="1279516" cy="500697"/>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9" idx="6"/>
          </p:cNvCxnSpPr>
          <p:nvPr/>
        </p:nvCxnSpPr>
        <p:spPr>
          <a:xfrm flipV="1">
            <a:off x="5055510" y="3921944"/>
            <a:ext cx="1131786" cy="2234753"/>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89494" y="1601752"/>
            <a:ext cx="1892779" cy="523220"/>
          </a:xfrm>
          <a:prstGeom prst="rect">
            <a:avLst/>
          </a:prstGeom>
          <a:noFill/>
          <a:ln w="38100">
            <a:solidFill>
              <a:schemeClr val="tx1">
                <a:lumMod val="50000"/>
                <a:lumOff val="50000"/>
              </a:schemeClr>
            </a:solidFill>
          </a:ln>
        </p:spPr>
        <p:txBody>
          <a:bodyPr wrap="square" rtlCol="0">
            <a:spAutoFit/>
          </a:bodyPr>
          <a:lstStyle/>
          <a:p>
            <a:pPr algn="ctr"/>
            <a:r>
              <a:rPr lang="en-US" sz="2800" dirty="0" smtClean="0">
                <a:latin typeface="Verdana" pitchFamily="34" charset="0"/>
                <a:ea typeface="Verdana" pitchFamily="34" charset="0"/>
                <a:cs typeface="Verdana" pitchFamily="34" charset="0"/>
              </a:rPr>
              <a:t>OR-gate</a:t>
            </a:r>
            <a:endParaRPr lang="en-US" sz="2800" dirty="0">
              <a:latin typeface="Verdana" pitchFamily="34" charset="0"/>
              <a:ea typeface="Verdana" pitchFamily="34" charset="0"/>
              <a:cs typeface="Verdana" pitchFamily="34" charset="0"/>
            </a:endParaRPr>
          </a:p>
        </p:txBody>
      </p:sp>
      <p:sp>
        <p:nvSpPr>
          <p:cNvPr id="51" name="TextBox 50"/>
          <p:cNvSpPr txBox="1"/>
          <p:nvPr/>
        </p:nvSpPr>
        <p:spPr>
          <a:xfrm>
            <a:off x="2895600" y="6036868"/>
            <a:ext cx="1152991" cy="707886"/>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Bias Nodes</a:t>
            </a:r>
            <a:endParaRPr lang="en-US" sz="2000" dirty="0">
              <a:latin typeface="Verdana" pitchFamily="34" charset="0"/>
              <a:ea typeface="Verdana" pitchFamily="34" charset="0"/>
              <a:cs typeface="Verdana" pitchFamily="34" charset="0"/>
            </a:endParaRPr>
          </a:p>
        </p:txBody>
      </p:sp>
      <p:sp>
        <p:nvSpPr>
          <p:cNvPr id="52" name="Rectangle 51"/>
          <p:cNvSpPr/>
          <p:nvPr/>
        </p:nvSpPr>
        <p:spPr>
          <a:xfrm>
            <a:off x="4196320" y="2216503"/>
            <a:ext cx="985999" cy="334609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p:cNvSpPr txBox="1"/>
              <p:nvPr/>
            </p:nvSpPr>
            <p:spPr>
              <a:xfrm>
                <a:off x="5719655" y="2391127"/>
                <a:ext cx="1508939"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𝑡</m:t>
                              </m:r>
                            </m:sup>
                          </m:sSup>
                        </m:den>
                      </m:f>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5719655" y="2391127"/>
                <a:ext cx="1508939" cy="525016"/>
              </a:xfrm>
              <a:prstGeom prst="rect">
                <a:avLst/>
              </a:prstGeom>
              <a:blipFill rotWithShape="0">
                <a:blip r:embed="rId3"/>
                <a:stretch>
                  <a:fillRect/>
                </a:stretch>
              </a:blipFill>
            </p:spPr>
            <p:txBody>
              <a:bodyPr/>
              <a:lstStyle/>
              <a:p>
                <a:r>
                  <a:rPr lang="en-US">
                    <a:noFill/>
                  </a:rPr>
                  <a:t> </a:t>
                </a:r>
              </a:p>
            </p:txBody>
          </p:sp>
        </mc:Fallback>
      </mc:AlternateContent>
      <p:cxnSp>
        <p:nvCxnSpPr>
          <p:cNvPr id="54" name="Straight Arrow Connector 53"/>
          <p:cNvCxnSpPr>
            <a:stCxn id="2" idx="1"/>
          </p:cNvCxnSpPr>
          <p:nvPr/>
        </p:nvCxnSpPr>
        <p:spPr>
          <a:xfrm flipH="1" flipV="1">
            <a:off x="5182319" y="2529539"/>
            <a:ext cx="537336" cy="124096"/>
          </a:xfrm>
          <a:prstGeom prst="straightConnector1">
            <a:avLst/>
          </a:prstGeom>
          <a:ln>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621260" y="2295871"/>
            <a:ext cx="1693940" cy="707886"/>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Sigmoidal Function</a:t>
            </a:r>
            <a:endParaRPr lang="en-US" sz="2000" dirty="0">
              <a:latin typeface="Verdana" pitchFamily="34" charset="0"/>
              <a:ea typeface="Verdana" pitchFamily="34" charset="0"/>
              <a:cs typeface="Verdana" pitchFamily="34" charset="0"/>
            </a:endParaRPr>
          </a:p>
        </p:txBody>
      </p:sp>
      <p:sp>
        <p:nvSpPr>
          <p:cNvPr id="56" name="TextBox 55"/>
          <p:cNvSpPr txBox="1"/>
          <p:nvPr/>
        </p:nvSpPr>
        <p:spPr>
          <a:xfrm>
            <a:off x="4351020" y="2549104"/>
            <a:ext cx="685800" cy="461665"/>
          </a:xfrm>
          <a:prstGeom prst="rect">
            <a:avLst/>
          </a:prstGeom>
          <a:noFill/>
        </p:spPr>
        <p:txBody>
          <a:bodyPr wrap="square" rtlCol="0">
            <a:spAutoFit/>
          </a:bodyPr>
          <a:lstStyle/>
          <a:p>
            <a:pPr algn="ctr"/>
            <a:r>
              <a:rPr lang="en-US" sz="2400" dirty="0" smtClean="0"/>
              <a:t>???</a:t>
            </a:r>
            <a:endParaRPr lang="en-US" sz="2400" dirty="0"/>
          </a:p>
        </p:txBody>
      </p:sp>
      <p:sp>
        <p:nvSpPr>
          <p:cNvPr id="57" name="TextBox 56"/>
          <p:cNvSpPr txBox="1"/>
          <p:nvPr/>
        </p:nvSpPr>
        <p:spPr>
          <a:xfrm>
            <a:off x="4411915" y="5929146"/>
            <a:ext cx="554808" cy="461665"/>
          </a:xfrm>
          <a:prstGeom prst="rect">
            <a:avLst/>
          </a:prstGeom>
          <a:noFill/>
        </p:spPr>
        <p:txBody>
          <a:bodyPr wrap="square" rtlCol="0">
            <a:spAutoFit/>
          </a:bodyPr>
          <a:lstStyle/>
          <a:p>
            <a:pPr algn="ctr"/>
            <a:r>
              <a:rPr lang="en-US" sz="2400" dirty="0"/>
              <a:t>1</a:t>
            </a:r>
          </a:p>
        </p:txBody>
      </p:sp>
      <p:sp>
        <p:nvSpPr>
          <p:cNvPr id="58" name="Rectangle 57"/>
          <p:cNvSpPr/>
          <p:nvPr/>
        </p:nvSpPr>
        <p:spPr>
          <a:xfrm>
            <a:off x="6058401" y="3418793"/>
            <a:ext cx="985999" cy="102012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0416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250"/>
                                        <p:tgtEl>
                                          <p:spTgt spid="52"/>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250"/>
                                        <p:tgtEl>
                                          <p:spTgt spid="5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250"/>
                                        <p:tgtEl>
                                          <p:spTgt spid="5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250"/>
                                        <p:tgtEl>
                                          <p:spTgt spid="2"/>
                                        </p:tgtEl>
                                      </p:cBhvr>
                                    </p:animEffect>
                                  </p:childTnLst>
                                </p:cTn>
                              </p:par>
                              <p:par>
                                <p:cTn id="19" presetID="10" presetClass="exit" presetSubtype="0" fill="hold" grpId="1" nodeType="withEffect">
                                  <p:stCondLst>
                                    <p:cond delay="0"/>
                                  </p:stCondLst>
                                  <p:childTnLst>
                                    <p:animEffect transition="out" filter="fade">
                                      <p:cBhvr>
                                        <p:cTn id="20" dur="250"/>
                                        <p:tgtEl>
                                          <p:spTgt spid="55"/>
                                        </p:tgtEl>
                                      </p:cBhvr>
                                    </p:animEffect>
                                    <p:set>
                                      <p:cBhvr>
                                        <p:cTn id="21" dur="1" fill="hold">
                                          <p:stCondLst>
                                            <p:cond delay="249"/>
                                          </p:stCondLst>
                                        </p:cTn>
                                        <p:tgtEl>
                                          <p:spTgt spid="55"/>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8" presetClass="emph" presetSubtype="0" fill="hold" grpId="2" nodeType="clickEffect">
                                  <p:stCondLst>
                                    <p:cond delay="0"/>
                                  </p:stCondLst>
                                  <p:childTnLst>
                                    <p:animRot by="21600000">
                                      <p:cBhvr>
                                        <p:cTn id="25" dur="1000" fill="hold"/>
                                        <p:tgtEl>
                                          <p:spTgt spid="56"/>
                                        </p:tgtEl>
                                        <p:attrNameLst>
                                          <p:attrName>r</p:attrName>
                                        </p:attrNameLst>
                                      </p:cBhvr>
                                    </p:animRot>
                                  </p:childTnLst>
                                </p:cTn>
                              </p:par>
                              <p:par>
                                <p:cTn id="26" presetID="8" presetClass="emph" presetSubtype="0" fill="hold" grpId="2" nodeType="withEffect">
                                  <p:stCondLst>
                                    <p:cond delay="0"/>
                                  </p:stCondLst>
                                  <p:childTnLst>
                                    <p:animRot by="21600000">
                                      <p:cBhvr>
                                        <p:cTn id="27" dur="1000" fill="hold"/>
                                        <p:tgtEl>
                                          <p:spTgt spid="35"/>
                                        </p:tgtEl>
                                        <p:attrNameLst>
                                          <p:attrName>r</p:attrName>
                                        </p:attrNameLst>
                                      </p:cBhvr>
                                    </p:animRot>
                                  </p:childTnLst>
                                </p:cTn>
                              </p:par>
                              <p:par>
                                <p:cTn id="28" presetID="8" presetClass="emph" presetSubtype="0" fill="hold" grpId="2" nodeType="withEffect">
                                  <p:stCondLst>
                                    <p:cond delay="0"/>
                                  </p:stCondLst>
                                  <p:childTnLst>
                                    <p:animRot by="21600000">
                                      <p:cBhvr>
                                        <p:cTn id="29" dur="1000" fill="hold"/>
                                        <p:tgtEl>
                                          <p:spTgt spid="32"/>
                                        </p:tgtEl>
                                        <p:attrNameLst>
                                          <p:attrName>r</p:attrName>
                                        </p:attrNameLst>
                                      </p:cBhvr>
                                    </p:animRo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250"/>
                                        <p:tgtEl>
                                          <p:spTgt spid="52"/>
                                        </p:tgtEl>
                                      </p:cBhvr>
                                    </p:animEffect>
                                    <p:set>
                                      <p:cBhvr>
                                        <p:cTn id="34" dur="1" fill="hold">
                                          <p:stCondLst>
                                            <p:cond delay="249"/>
                                          </p:stCondLst>
                                        </p:cTn>
                                        <p:tgtEl>
                                          <p:spTgt spid="52"/>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250"/>
                                        <p:tgtEl>
                                          <p:spTgt spid="54"/>
                                        </p:tgtEl>
                                      </p:cBhvr>
                                    </p:animEffect>
                                    <p:set>
                                      <p:cBhvr>
                                        <p:cTn id="37" dur="1" fill="hold">
                                          <p:stCondLst>
                                            <p:cond delay="249"/>
                                          </p:stCondLst>
                                        </p:cTn>
                                        <p:tgtEl>
                                          <p:spTgt spid="54"/>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250"/>
                                        <p:tgtEl>
                                          <p:spTgt spid="2"/>
                                        </p:tgtEl>
                                      </p:cBhvr>
                                    </p:animEffect>
                                    <p:set>
                                      <p:cBhvr>
                                        <p:cTn id="40" dur="1" fill="hold">
                                          <p:stCondLst>
                                            <p:cond delay="249"/>
                                          </p:stCondLst>
                                        </p:cTn>
                                        <p:tgtEl>
                                          <p:spTgt spid="2"/>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grpId="0" nodeType="clickEffect">
                                  <p:stCondLst>
                                    <p:cond delay="0"/>
                                  </p:stCondLst>
                                  <p:childTnLst>
                                    <p:animMotion origin="layout" path="M 1.94444E-6 -4.44444E-6 L 0.2033 0.00348 " pathEditMode="relative" rAng="0" ptsTypes="AA">
                                      <p:cBhvr>
                                        <p:cTn id="44" dur="1000" fill="hold"/>
                                        <p:tgtEl>
                                          <p:spTgt spid="35"/>
                                        </p:tgtEl>
                                        <p:attrNameLst>
                                          <p:attrName>ppt_x</p:attrName>
                                          <p:attrName>ppt_y</p:attrName>
                                        </p:attrNameLst>
                                      </p:cBhvr>
                                      <p:rCtr x="10156" y="162"/>
                                    </p:animMotion>
                                  </p:childTnLst>
                                </p:cTn>
                              </p:par>
                              <p:par>
                                <p:cTn id="45" presetID="42" presetClass="path" presetSubtype="0" accel="50000" decel="50000" fill="hold" grpId="0" nodeType="withEffect">
                                  <p:stCondLst>
                                    <p:cond delay="0"/>
                                  </p:stCondLst>
                                  <p:childTnLst>
                                    <p:animMotion origin="layout" path="M 1.94444E-6 -1.85185E-6 L 0.2033 -0.16111 " pathEditMode="relative" rAng="0" ptsTypes="AA">
                                      <p:cBhvr>
                                        <p:cTn id="46" dur="1000" fill="hold"/>
                                        <p:tgtEl>
                                          <p:spTgt spid="32"/>
                                        </p:tgtEl>
                                        <p:attrNameLst>
                                          <p:attrName>ppt_x</p:attrName>
                                          <p:attrName>ppt_y</p:attrName>
                                        </p:attrNameLst>
                                      </p:cBhvr>
                                      <p:rCtr x="10156" y="-8056"/>
                                    </p:animMotion>
                                  </p:childTnLst>
                                </p:cTn>
                              </p:par>
                              <p:par>
                                <p:cTn id="47" presetID="42" presetClass="path" presetSubtype="0" accel="50000" decel="50000" fill="hold" grpId="0" nodeType="withEffect">
                                  <p:stCondLst>
                                    <p:cond delay="0"/>
                                  </p:stCondLst>
                                  <p:childTnLst>
                                    <p:animMotion origin="layout" path="M 1.94444E-6 -4.07407E-6 L 0.2033 0.16667 " pathEditMode="relative" rAng="0" ptsTypes="AA">
                                      <p:cBhvr>
                                        <p:cTn id="48" dur="1000" fill="hold"/>
                                        <p:tgtEl>
                                          <p:spTgt spid="56"/>
                                        </p:tgtEl>
                                        <p:attrNameLst>
                                          <p:attrName>ppt_x</p:attrName>
                                          <p:attrName>ppt_y</p:attrName>
                                        </p:attrNameLst>
                                      </p:cBhvr>
                                      <p:rCtr x="10156" y="8333"/>
                                    </p:animMotion>
                                  </p:childTnLst>
                                </p:cTn>
                              </p:par>
                              <p:par>
                                <p:cTn id="49" presetID="10" presetClass="exit" presetSubtype="0" fill="hold" grpId="1" nodeType="withEffect">
                                  <p:stCondLst>
                                    <p:cond delay="0"/>
                                  </p:stCondLst>
                                  <p:childTnLst>
                                    <p:animEffect transition="out" filter="fade">
                                      <p:cBhvr>
                                        <p:cTn id="50" dur="750"/>
                                        <p:tgtEl>
                                          <p:spTgt spid="35"/>
                                        </p:tgtEl>
                                      </p:cBhvr>
                                    </p:animEffect>
                                    <p:set>
                                      <p:cBhvr>
                                        <p:cTn id="51" dur="1" fill="hold">
                                          <p:stCondLst>
                                            <p:cond delay="749"/>
                                          </p:stCondLst>
                                        </p:cTn>
                                        <p:tgtEl>
                                          <p:spTgt spid="35"/>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750"/>
                                        <p:tgtEl>
                                          <p:spTgt spid="32"/>
                                        </p:tgtEl>
                                      </p:cBhvr>
                                    </p:animEffect>
                                    <p:set>
                                      <p:cBhvr>
                                        <p:cTn id="54" dur="1" fill="hold">
                                          <p:stCondLst>
                                            <p:cond delay="749"/>
                                          </p:stCondLst>
                                        </p:cTn>
                                        <p:tgtEl>
                                          <p:spTgt spid="32"/>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750"/>
                                        <p:tgtEl>
                                          <p:spTgt spid="56"/>
                                        </p:tgtEl>
                                      </p:cBhvr>
                                    </p:animEffect>
                                    <p:set>
                                      <p:cBhvr>
                                        <p:cTn id="57" dur="1" fill="hold">
                                          <p:stCondLst>
                                            <p:cond delay="749"/>
                                          </p:stCondLst>
                                        </p:cTn>
                                        <p:tgtEl>
                                          <p:spTgt spid="56"/>
                                        </p:tgtEl>
                                        <p:attrNameLst>
                                          <p:attrName>style.visibility</p:attrName>
                                        </p:attrNameLst>
                                      </p:cBhvr>
                                      <p:to>
                                        <p:strVal val="hidden"/>
                                      </p:to>
                                    </p:set>
                                  </p:childTnLst>
                                </p:cTn>
                              </p:par>
                              <p:par>
                                <p:cTn id="58" presetID="10" presetClass="entr" presetSubtype="0" fill="hold" grpId="0" nodeType="withEffect">
                                  <p:stCondLst>
                                    <p:cond delay="750"/>
                                  </p:stCondLst>
                                  <p:childTnLst>
                                    <p:set>
                                      <p:cBhvr>
                                        <p:cTn id="59" dur="1" fill="hold">
                                          <p:stCondLst>
                                            <p:cond delay="0"/>
                                          </p:stCondLst>
                                        </p:cTn>
                                        <p:tgtEl>
                                          <p:spTgt spid="38"/>
                                        </p:tgtEl>
                                        <p:attrNameLst>
                                          <p:attrName>style.visibility</p:attrName>
                                        </p:attrNameLst>
                                      </p:cBhvr>
                                      <p:to>
                                        <p:strVal val="visible"/>
                                      </p:to>
                                    </p:set>
                                    <p:animEffect transition="in" filter="fade">
                                      <p:cBhvr>
                                        <p:cTn id="60" dur="250"/>
                                        <p:tgtEl>
                                          <p:spTgt spid="38"/>
                                        </p:tgtEl>
                                      </p:cBhvr>
                                    </p:animEffect>
                                  </p:childTnLst>
                                </p:cTn>
                              </p:par>
                              <p:par>
                                <p:cTn id="61" presetID="42" presetClass="path" presetSubtype="0" accel="50000" decel="50000" fill="hold" grpId="0" nodeType="withEffect">
                                  <p:stCondLst>
                                    <p:cond delay="0"/>
                                  </p:stCondLst>
                                  <p:childTnLst>
                                    <p:animMotion origin="layout" path="M -0.00295 1.85185E-6 L 0.20382 -0.32523 " pathEditMode="relative" rAng="0" ptsTypes="AA">
                                      <p:cBhvr>
                                        <p:cTn id="62" dur="1000" fill="hold"/>
                                        <p:tgtEl>
                                          <p:spTgt spid="57"/>
                                        </p:tgtEl>
                                        <p:attrNameLst>
                                          <p:attrName>ppt_x</p:attrName>
                                          <p:attrName>ppt_y</p:attrName>
                                        </p:attrNameLst>
                                      </p:cBhvr>
                                      <p:rCtr x="10330" y="-16273"/>
                                    </p:animMotion>
                                  </p:childTnLst>
                                </p:cTn>
                              </p:par>
                              <p:par>
                                <p:cTn id="63" presetID="10" presetClass="exit" presetSubtype="0" fill="hold" grpId="1" nodeType="withEffect">
                                  <p:stCondLst>
                                    <p:cond delay="0"/>
                                  </p:stCondLst>
                                  <p:childTnLst>
                                    <p:animEffect transition="out" filter="fade">
                                      <p:cBhvr>
                                        <p:cTn id="64" dur="750"/>
                                        <p:tgtEl>
                                          <p:spTgt spid="57"/>
                                        </p:tgtEl>
                                      </p:cBhvr>
                                    </p:animEffect>
                                    <p:set>
                                      <p:cBhvr>
                                        <p:cTn id="65" dur="1" fill="hold">
                                          <p:stCondLst>
                                            <p:cond delay="749"/>
                                          </p:stCondLst>
                                        </p:cTn>
                                        <p:tgtEl>
                                          <p:spTgt spid="57"/>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58"/>
                                        </p:tgtEl>
                                        <p:attrNameLst>
                                          <p:attrName>style.visibility</p:attrName>
                                        </p:attrNameLst>
                                      </p:cBhvr>
                                      <p:to>
                                        <p:strVal val="visible"/>
                                      </p:to>
                                    </p:set>
                                    <p:animEffect transition="in" filter="fade">
                                      <p:cBhvr>
                                        <p:cTn id="70" dur="250"/>
                                        <p:tgtEl>
                                          <p:spTgt spid="58"/>
                                        </p:tgtEl>
                                      </p:cBhvr>
                                    </p:animEffect>
                                  </p:childTnLst>
                                </p:cTn>
                              </p:par>
                            </p:childTnLst>
                          </p:cTn>
                        </p:par>
                        <p:par>
                          <p:cTn id="71" fill="hold">
                            <p:stCondLst>
                              <p:cond delay="250"/>
                            </p:stCondLst>
                            <p:childTnLst>
                              <p:par>
                                <p:cTn id="72" presetID="8" presetClass="emph" presetSubtype="0" fill="hold" grpId="1" nodeType="afterEffect">
                                  <p:stCondLst>
                                    <p:cond delay="0"/>
                                  </p:stCondLst>
                                  <p:childTnLst>
                                    <p:animRot by="21600000">
                                      <p:cBhvr>
                                        <p:cTn id="73" dur="1000" fill="hold"/>
                                        <p:tgtEl>
                                          <p:spTgt spid="38"/>
                                        </p:tgtEl>
                                        <p:attrNameLst>
                                          <p:attrName>r</p:attrName>
                                        </p:attrNameLst>
                                      </p:cBhvr>
                                    </p:animRot>
                                  </p:childTnLst>
                                </p:cTn>
                              </p:par>
                            </p:childTnLst>
                          </p:cTn>
                        </p:par>
                        <p:par>
                          <p:cTn id="74" fill="hold">
                            <p:stCondLst>
                              <p:cond delay="1250"/>
                            </p:stCondLst>
                            <p:childTnLst>
                              <p:par>
                                <p:cTn id="75" presetID="10" presetClass="exit" presetSubtype="0" fill="hold" grpId="1" nodeType="afterEffect">
                                  <p:stCondLst>
                                    <p:cond delay="0"/>
                                  </p:stCondLst>
                                  <p:childTnLst>
                                    <p:animEffect transition="out" filter="fade">
                                      <p:cBhvr>
                                        <p:cTn id="76" dur="250"/>
                                        <p:tgtEl>
                                          <p:spTgt spid="58"/>
                                        </p:tgtEl>
                                      </p:cBhvr>
                                    </p:animEffect>
                                    <p:set>
                                      <p:cBhvr>
                                        <p:cTn id="77" dur="1" fill="hold">
                                          <p:stCondLst>
                                            <p:cond delay="249"/>
                                          </p:stCondLst>
                                        </p:cTn>
                                        <p:tgtEl>
                                          <p:spTgt spid="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2" grpId="1"/>
      <p:bldP spid="32" grpId="2"/>
      <p:bldP spid="35" grpId="0"/>
      <p:bldP spid="35" grpId="1"/>
      <p:bldP spid="35" grpId="2"/>
      <p:bldP spid="38" grpId="0"/>
      <p:bldP spid="38" grpId="1"/>
      <p:bldP spid="52" grpId="0" animBg="1"/>
      <p:bldP spid="52" grpId="1" animBg="1"/>
      <p:bldP spid="2" grpId="0"/>
      <p:bldP spid="2" grpId="1"/>
      <p:bldP spid="55" grpId="0"/>
      <p:bldP spid="55" grpId="1"/>
      <p:bldP spid="56" grpId="0"/>
      <p:bldP spid="56" grpId="1"/>
      <p:bldP spid="56" grpId="2"/>
      <p:bldP spid="57" grpId="0"/>
      <p:bldP spid="57" grpId="1"/>
      <p:bldP spid="58" grpId="0" animBg="1"/>
      <p:bldP spid="5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1"/>
          <p:cNvSpPr txBox="1">
            <a:spLocks/>
          </p:cNvSpPr>
          <p:nvPr/>
        </p:nvSpPr>
        <p:spPr>
          <a:xfrm>
            <a:off x="152400" y="152400"/>
            <a:ext cx="8839200" cy="1219200"/>
          </a:xfrm>
          <a:prstGeom prst="rect">
            <a:avLst/>
          </a:prstGeom>
          <a:solidFill>
            <a:schemeClr val="accent1">
              <a:lumMod val="60000"/>
              <a:lumOff val="40000"/>
            </a:schemeClr>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Types of Neural Networks</a:t>
            </a:r>
            <a:endParaRPr lang="en-US" dirty="0">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47" name="Title 1"/>
          <p:cNvSpPr txBox="1">
            <a:spLocks/>
          </p:cNvSpPr>
          <p:nvPr/>
        </p:nvSpPr>
        <p:spPr>
          <a:xfrm>
            <a:off x="152400" y="1524000"/>
            <a:ext cx="8839200" cy="5181600"/>
          </a:xfrm>
          <a:prstGeom prst="rect">
            <a:avLst/>
          </a:prstGeom>
          <a:gradFill flip="none" rotWithShape="1">
            <a:gsLst>
              <a:gs pos="100000">
                <a:schemeClr val="accent1">
                  <a:lumMod val="40000"/>
                  <a:lumOff val="60000"/>
                </a:schemeClr>
              </a:gs>
              <a:gs pos="50000">
                <a:schemeClr val="accent1">
                  <a:lumMod val="20000"/>
                  <a:lumOff val="80000"/>
                </a:schemeClr>
              </a:gs>
            </a:gsLst>
            <a:lin ang="5400000" scaled="1"/>
            <a:tileRect/>
          </a:gradFill>
          <a:ln>
            <a:solidFill>
              <a:schemeClr val="tx1">
                <a:lumMod val="50000"/>
                <a:lumOff val="50000"/>
              </a:schemeClr>
            </a:solidFill>
          </a:ln>
        </p:spPr>
        <p:txBody>
          <a:bodyPr vert="horz" lIns="91440" tIns="45720" rIns="91440" bIns="45720" rtlCol="0" anchor="t">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endParaRPr lang="en-US" sz="3200" dirty="0" smtClean="0">
              <a:latin typeface="Verdana" pitchFamily="34" charset="0"/>
              <a:ea typeface="Verdana" pitchFamily="34" charset="0"/>
              <a:cs typeface="Verdana" pitchFamily="34" charset="0"/>
            </a:endParaRPr>
          </a:p>
          <a:p>
            <a:pPr marL="342900" indent="-342900" algn="just">
              <a:buFont typeface="Arial" panose="020B0604020202020204" pitchFamily="34" charset="0"/>
              <a:buChar char="•"/>
            </a:pPr>
            <a:r>
              <a:rPr lang="en-US" sz="3200" dirty="0" smtClean="0">
                <a:solidFill>
                  <a:schemeClr val="tx1">
                    <a:lumMod val="75000"/>
                    <a:lumOff val="25000"/>
                  </a:schemeClr>
                </a:solidFill>
                <a:latin typeface="Verdana" pitchFamily="34" charset="0"/>
                <a:ea typeface="Verdana" pitchFamily="34" charset="0"/>
                <a:cs typeface="Verdana" pitchFamily="34" charset="0"/>
              </a:rPr>
              <a:t>General Regression Neutral Network</a:t>
            </a:r>
          </a:p>
          <a:p>
            <a:pPr marL="800100" lvl="1" indent="-342900" algn="just">
              <a:buFont typeface="Verdana" panose="020B0604030504040204" pitchFamily="34" charset="0"/>
              <a:buChar char="–"/>
            </a:pPr>
            <a:r>
              <a:rPr lang="en-US" sz="2100" dirty="0" smtClean="0">
                <a:solidFill>
                  <a:schemeClr val="tx1">
                    <a:lumMod val="75000"/>
                    <a:lumOff val="25000"/>
                  </a:schemeClr>
                </a:solidFill>
                <a:latin typeface="Verdana" pitchFamily="34" charset="0"/>
                <a:ea typeface="Verdana" pitchFamily="34" charset="0"/>
                <a:cs typeface="Verdana" pitchFamily="34" charset="0"/>
              </a:rPr>
              <a:t>Only a single output node which represents a continuum of possible results. E.g., a network which accepts weather data as input and outputs the expected rainfall in inches.</a:t>
            </a:r>
          </a:p>
          <a:p>
            <a:pPr marL="342900" indent="-342900" algn="just">
              <a:buFont typeface="Arial" panose="020B0604020202020204" pitchFamily="34" charset="0"/>
              <a:buChar char="•"/>
            </a:pPr>
            <a:endParaRPr lang="en-US" sz="3200" dirty="0" smtClean="0">
              <a:solidFill>
                <a:schemeClr val="tx1">
                  <a:lumMod val="75000"/>
                  <a:lumOff val="25000"/>
                </a:schemeClr>
              </a:solidFill>
              <a:latin typeface="Verdana" pitchFamily="34" charset="0"/>
              <a:ea typeface="Verdana" pitchFamily="34" charset="0"/>
              <a:cs typeface="Verdana" pitchFamily="34" charset="0"/>
            </a:endParaRPr>
          </a:p>
          <a:p>
            <a:pPr marL="342900" indent="-342900" algn="just">
              <a:buFont typeface="Arial" panose="020B0604020202020204" pitchFamily="34" charset="0"/>
              <a:buChar char="•"/>
            </a:pPr>
            <a:r>
              <a:rPr lang="en-US" sz="3200" dirty="0" smtClean="0">
                <a:solidFill>
                  <a:schemeClr val="tx1">
                    <a:lumMod val="75000"/>
                    <a:lumOff val="25000"/>
                  </a:schemeClr>
                </a:solidFill>
                <a:latin typeface="Verdana" pitchFamily="34" charset="0"/>
                <a:ea typeface="Verdana" pitchFamily="34" charset="0"/>
                <a:cs typeface="Verdana" pitchFamily="34" charset="0"/>
              </a:rPr>
              <a:t>Probabilistic Neural Network</a:t>
            </a:r>
          </a:p>
          <a:p>
            <a:pPr marL="800100" lvl="1" indent="-342900" algn="just">
              <a:buFont typeface="Verdana" panose="020B0604030504040204" pitchFamily="34" charset="0"/>
              <a:buChar char="–"/>
            </a:pPr>
            <a:r>
              <a:rPr lang="en-US" sz="2100" dirty="0" smtClean="0">
                <a:solidFill>
                  <a:schemeClr val="tx1">
                    <a:lumMod val="75000"/>
                    <a:lumOff val="25000"/>
                  </a:schemeClr>
                </a:solidFill>
                <a:latin typeface="Verdana" pitchFamily="34" charset="0"/>
                <a:ea typeface="Verdana" pitchFamily="34" charset="0"/>
                <a:cs typeface="Verdana" pitchFamily="34" charset="0"/>
              </a:rPr>
              <a:t>Multiple output nodes which represent the possible resultant states. The node with the highest value represents the most probable answer. E.g., a network which accepts weather data as input and outputs to two nodes, one that indicates the chance of sun and one that indicates the chance of rain.</a:t>
            </a:r>
          </a:p>
        </p:txBody>
      </p:sp>
    </p:spTree>
    <p:extLst>
      <p:ext uri="{BB962C8B-B14F-4D97-AF65-F5344CB8AC3E}">
        <p14:creationId xmlns:p14="http://schemas.microsoft.com/office/powerpoint/2010/main" val="3359260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219200"/>
          </a:xfrm>
          <a:solidFill>
            <a:schemeClr val="accent1">
              <a:lumMod val="60000"/>
              <a:lumOff val="40000"/>
            </a:schemeClr>
          </a:solidFill>
        </p:spPr>
        <p:txBody>
          <a:bodyPr>
            <a:normAutofit fontScale="90000"/>
          </a:bodyPr>
          <a:lstStyle/>
          <a:p>
            <a:r>
              <a:rPr lang="en-US" dirty="0" smtClean="0">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What does it take to make an Artificial Neural Network?</a:t>
            </a:r>
            <a:endParaRPr lang="en-US" dirty="0">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18" name="Title 1"/>
          <p:cNvSpPr txBox="1">
            <a:spLocks/>
          </p:cNvSpPr>
          <p:nvPr/>
        </p:nvSpPr>
        <p:spPr>
          <a:xfrm>
            <a:off x="152400" y="1524000"/>
            <a:ext cx="8839200" cy="5181600"/>
          </a:xfrm>
          <a:prstGeom prst="rect">
            <a:avLst/>
          </a:prstGeom>
          <a:gradFill>
            <a:gsLst>
              <a:gs pos="100000">
                <a:schemeClr val="accent1">
                  <a:lumMod val="40000"/>
                  <a:lumOff val="60000"/>
                </a:schemeClr>
              </a:gs>
              <a:gs pos="50000">
                <a:schemeClr val="accent1">
                  <a:lumMod val="20000"/>
                  <a:lumOff val="80000"/>
                </a:schemeClr>
              </a:gs>
            </a:gsLst>
            <a:lin ang="5400000" scaled="1"/>
          </a:gradFill>
          <a:ln>
            <a:solidFill>
              <a:schemeClr val="tx1">
                <a:lumMod val="50000"/>
                <a:lumOff val="50000"/>
              </a:schemeClr>
            </a:solidFill>
          </a:ln>
        </p:spPr>
        <p:txBody>
          <a:bodyPr vert="horz" lIns="91440" tIns="45720" rIns="91440" bIns="45720" rtlCol="0" anchor="t">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endParaRPr lang="en-US" sz="3200" dirty="0" smtClean="0">
              <a:latin typeface="Verdana" pitchFamily="34" charset="0"/>
              <a:ea typeface="Verdana" pitchFamily="34" charset="0"/>
              <a:cs typeface="Verdana" pitchFamily="34" charset="0"/>
            </a:endParaRPr>
          </a:p>
          <a:p>
            <a:pPr marL="342900" indent="-342900" algn="l">
              <a:buSzPct val="75000"/>
              <a:buFont typeface="Arial" panose="020B0604020202020204" pitchFamily="34" charset="0"/>
              <a:buChar char="•"/>
            </a:pPr>
            <a:r>
              <a:rPr lang="en-US" sz="3200" dirty="0" smtClean="0">
                <a:solidFill>
                  <a:schemeClr val="tx1">
                    <a:lumMod val="75000"/>
                    <a:lumOff val="25000"/>
                  </a:schemeClr>
                </a:solidFill>
                <a:latin typeface="Verdana" pitchFamily="34" charset="0"/>
                <a:ea typeface="Verdana" pitchFamily="34" charset="0"/>
                <a:cs typeface="Verdana" pitchFamily="34" charset="0"/>
              </a:rPr>
              <a:t>Setting up the network structure.</a:t>
            </a:r>
          </a:p>
          <a:p>
            <a:pPr marL="342900" indent="-342900" algn="l">
              <a:buSzPct val="75000"/>
              <a:buFont typeface="Arial" panose="020B0604020202020204" pitchFamily="34" charset="0"/>
              <a:buChar char="•"/>
            </a:pPr>
            <a:endParaRPr lang="en-US" sz="3200" dirty="0" smtClean="0">
              <a:solidFill>
                <a:schemeClr val="tx1">
                  <a:lumMod val="75000"/>
                  <a:lumOff val="25000"/>
                </a:schemeClr>
              </a:solidFill>
              <a:latin typeface="Verdana" pitchFamily="34" charset="0"/>
              <a:ea typeface="Verdana" pitchFamily="34" charset="0"/>
              <a:cs typeface="Verdana" pitchFamily="34" charset="0"/>
            </a:endParaRPr>
          </a:p>
          <a:p>
            <a:pPr marL="342900" indent="-342900" algn="l">
              <a:buSzPct val="75000"/>
              <a:buFont typeface="Arial" panose="020B0604020202020204" pitchFamily="34" charset="0"/>
              <a:buChar char="•"/>
            </a:pPr>
            <a:r>
              <a:rPr lang="en-US" sz="3200" dirty="0" smtClean="0">
                <a:solidFill>
                  <a:schemeClr val="tx1">
                    <a:lumMod val="75000"/>
                    <a:lumOff val="25000"/>
                  </a:schemeClr>
                </a:solidFill>
                <a:latin typeface="Verdana" pitchFamily="34" charset="0"/>
                <a:ea typeface="Verdana" pitchFamily="34" charset="0"/>
                <a:cs typeface="Verdana" pitchFamily="34" charset="0"/>
              </a:rPr>
              <a:t>Training the network to “learn” how to perform its task.</a:t>
            </a:r>
          </a:p>
          <a:p>
            <a:pPr marL="342900" indent="-342900" algn="l">
              <a:buSzPct val="75000"/>
              <a:buFont typeface="Arial" panose="020B0604020202020204" pitchFamily="34" charset="0"/>
              <a:buChar char="•"/>
            </a:pPr>
            <a:endParaRPr lang="en-US" sz="3200" dirty="0">
              <a:solidFill>
                <a:schemeClr val="tx1">
                  <a:lumMod val="75000"/>
                  <a:lumOff val="25000"/>
                </a:schemeClr>
              </a:solidFill>
              <a:latin typeface="Verdana" pitchFamily="34" charset="0"/>
              <a:ea typeface="Verdana" pitchFamily="34" charset="0"/>
              <a:cs typeface="Verdana" pitchFamily="34" charset="0"/>
            </a:endParaRPr>
          </a:p>
          <a:p>
            <a:pPr marL="342900" indent="-342900" algn="l">
              <a:buSzPct val="75000"/>
              <a:buFont typeface="Arial" panose="020B0604020202020204" pitchFamily="34" charset="0"/>
              <a:buChar char="•"/>
            </a:pPr>
            <a:r>
              <a:rPr lang="en-US" sz="3200" dirty="0" smtClean="0">
                <a:solidFill>
                  <a:schemeClr val="tx1">
                    <a:lumMod val="75000"/>
                    <a:lumOff val="25000"/>
                  </a:schemeClr>
                </a:solidFill>
                <a:latin typeface="Verdana" pitchFamily="34" charset="0"/>
                <a:ea typeface="Verdana" pitchFamily="34" charset="0"/>
                <a:cs typeface="Verdana" pitchFamily="34" charset="0"/>
              </a:rPr>
              <a:t>Testing the network on new data.</a:t>
            </a:r>
            <a:endParaRPr lang="en-US" sz="3200" dirty="0">
              <a:solidFill>
                <a:schemeClr val="tx1">
                  <a:lumMod val="75000"/>
                  <a:lumOff val="25000"/>
                </a:schemeClr>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1517566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latin typeface="Verdana" pitchFamily="34" charset="0"/>
                <a:ea typeface="Verdana" pitchFamily="34" charset="0"/>
                <a:cs typeface="Verdana" pitchFamily="34" charset="0"/>
              </a:rPr>
              <a:t>What is a function?</a:t>
            </a:r>
            <a:endParaRPr lang="en-US" dirty="0">
              <a:latin typeface="Verdana" pitchFamily="34" charset="0"/>
              <a:ea typeface="Verdana" pitchFamily="34" charset="0"/>
              <a:cs typeface="Verdana" pitchFamily="34" charset="0"/>
            </a:endParaRPr>
          </a:p>
        </p:txBody>
      </p:sp>
      <p:sp>
        <p:nvSpPr>
          <p:cNvPr id="5" name="Oval 4"/>
          <p:cNvSpPr/>
          <p:nvPr/>
        </p:nvSpPr>
        <p:spPr>
          <a:xfrm>
            <a:off x="1767840" y="3283789"/>
            <a:ext cx="731520" cy="731520"/>
          </a:xfrm>
          <a:prstGeom prst="ellipse">
            <a:avLst/>
          </a:prstGeom>
          <a:solidFill>
            <a:schemeClr val="accent1">
              <a:lumMod val="75000"/>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568440" y="3283789"/>
            <a:ext cx="731520" cy="731520"/>
          </a:xfrm>
          <a:prstGeom prst="ellipse">
            <a:avLst/>
          </a:prstGeom>
          <a:solidFill>
            <a:schemeClr val="accent2">
              <a:lumMod val="75000"/>
              <a:alpha val="34000"/>
            </a:schemeClr>
          </a:solidFill>
          <a:ln>
            <a:solidFill>
              <a:schemeClr val="accent2">
                <a:lumMod val="75000"/>
                <a:alpha val="7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rot="5400000">
            <a:off x="4168140" y="3299460"/>
            <a:ext cx="731520" cy="685800"/>
          </a:xfrm>
          <a:prstGeom prst="triangl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5" idx="6"/>
            <a:endCxn id="7" idx="3"/>
          </p:cNvCxnSpPr>
          <p:nvPr/>
        </p:nvCxnSpPr>
        <p:spPr>
          <a:xfrm flipV="1">
            <a:off x="2499360" y="3642360"/>
            <a:ext cx="1691640" cy="7189"/>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876800" y="3635171"/>
            <a:ext cx="1691640" cy="7189"/>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661160" y="2500744"/>
            <a:ext cx="944880" cy="400110"/>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Input</a:t>
            </a:r>
            <a:endParaRPr lang="en-US" sz="2000" dirty="0">
              <a:latin typeface="Verdana" pitchFamily="34" charset="0"/>
              <a:ea typeface="Verdana" pitchFamily="34" charset="0"/>
              <a:cs typeface="Verdana" pitchFamily="34" charset="0"/>
            </a:endParaRPr>
          </a:p>
        </p:txBody>
      </p:sp>
      <p:sp>
        <p:nvSpPr>
          <p:cNvPr id="13" name="TextBox 12"/>
          <p:cNvSpPr txBox="1"/>
          <p:nvPr/>
        </p:nvSpPr>
        <p:spPr>
          <a:xfrm>
            <a:off x="3813810" y="2500744"/>
            <a:ext cx="1440180" cy="400110"/>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Function</a:t>
            </a:r>
            <a:endParaRPr lang="en-US" sz="2000" dirty="0">
              <a:latin typeface="Verdana" pitchFamily="34" charset="0"/>
              <a:ea typeface="Verdana" pitchFamily="34" charset="0"/>
              <a:cs typeface="Verdana" pitchFamily="34" charset="0"/>
            </a:endParaRPr>
          </a:p>
        </p:txBody>
      </p:sp>
      <p:sp>
        <p:nvSpPr>
          <p:cNvPr id="14" name="TextBox 13"/>
          <p:cNvSpPr txBox="1"/>
          <p:nvPr/>
        </p:nvSpPr>
        <p:spPr>
          <a:xfrm>
            <a:off x="6214110" y="2500744"/>
            <a:ext cx="1440180" cy="400110"/>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Output</a:t>
            </a:r>
            <a:endParaRPr lang="en-US" sz="2000" dirty="0">
              <a:latin typeface="Verdana" pitchFamily="34" charset="0"/>
              <a:ea typeface="Verdana" pitchFamily="34" charset="0"/>
              <a:cs typeface="Verdana" pitchFamily="34" charset="0"/>
            </a:endParaRPr>
          </a:p>
        </p:txBody>
      </p:sp>
      <p:sp>
        <p:nvSpPr>
          <p:cNvPr id="15" name="TextBox 14"/>
          <p:cNvSpPr txBox="1"/>
          <p:nvPr/>
        </p:nvSpPr>
        <p:spPr>
          <a:xfrm>
            <a:off x="1900687" y="3449494"/>
            <a:ext cx="456625" cy="400110"/>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X</a:t>
            </a:r>
            <a:endParaRPr lang="en-US" sz="2000" dirty="0">
              <a:latin typeface="Verdana" pitchFamily="34" charset="0"/>
              <a:ea typeface="Verdana" pitchFamily="34" charset="0"/>
              <a:cs typeface="Verdana" pitchFamily="34" charset="0"/>
            </a:endParaRPr>
          </a:p>
        </p:txBody>
      </p:sp>
      <p:sp>
        <p:nvSpPr>
          <p:cNvPr id="16" name="TextBox 15"/>
          <p:cNvSpPr txBox="1"/>
          <p:nvPr/>
        </p:nvSpPr>
        <p:spPr>
          <a:xfrm>
            <a:off x="4191000" y="3435116"/>
            <a:ext cx="456625" cy="400110"/>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Y</a:t>
            </a:r>
            <a:endParaRPr lang="en-US" sz="2000" dirty="0">
              <a:latin typeface="Verdana" pitchFamily="34" charset="0"/>
              <a:ea typeface="Verdana" pitchFamily="34" charset="0"/>
              <a:cs typeface="Verdana" pitchFamily="34" charset="0"/>
            </a:endParaRPr>
          </a:p>
        </p:txBody>
      </p:sp>
      <p:sp>
        <p:nvSpPr>
          <p:cNvPr id="17" name="TextBox 16"/>
          <p:cNvSpPr txBox="1"/>
          <p:nvPr/>
        </p:nvSpPr>
        <p:spPr>
          <a:xfrm>
            <a:off x="1371600" y="5194656"/>
            <a:ext cx="6431280" cy="396737"/>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An artificial neural network is just a function!</a:t>
            </a:r>
            <a:endParaRPr lang="en-US" sz="2000" dirty="0">
              <a:latin typeface="Verdana" pitchFamily="34" charset="0"/>
              <a:ea typeface="Verdana" pitchFamily="34" charset="0"/>
              <a:cs typeface="Verdana" pitchFamily="34" charset="0"/>
            </a:endParaRPr>
          </a:p>
        </p:txBody>
      </p:sp>
      <p:sp>
        <p:nvSpPr>
          <p:cNvPr id="18" name="Title 1"/>
          <p:cNvSpPr txBox="1">
            <a:spLocks/>
          </p:cNvSpPr>
          <p:nvPr/>
        </p:nvSpPr>
        <p:spPr>
          <a:xfrm>
            <a:off x="152400" y="152400"/>
            <a:ext cx="8839200" cy="1219200"/>
          </a:xfrm>
          <a:prstGeom prst="rect">
            <a:avLst/>
          </a:prstGeom>
          <a:solidFill>
            <a:schemeClr val="accent1">
              <a:lumMod val="60000"/>
              <a:lumOff val="40000"/>
            </a:schemeClr>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What is a function?</a:t>
            </a:r>
            <a:endParaRPr lang="en-US" dirty="0">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4192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50"/>
                                        <p:tgtEl>
                                          <p:spTgt spid="5"/>
                                        </p:tgtEl>
                                      </p:cBhvr>
                                    </p:animEffect>
                                  </p:childTnLst>
                                </p:cTn>
                              </p:par>
                            </p:childTnLst>
                          </p:cTn>
                        </p:par>
                        <p:par>
                          <p:cTn id="11" fill="hold">
                            <p:stCondLst>
                              <p:cond delay="250"/>
                            </p:stCondLst>
                            <p:childTnLst>
                              <p:par>
                                <p:cTn id="12" presetID="22" presetClass="entr" presetSubtype="8"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par>
                          <p:cTn id="15" fill="hold">
                            <p:stCondLst>
                              <p:cond delay="75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25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250"/>
                                        <p:tgtEl>
                                          <p:spTgt spid="13"/>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250"/>
                                        <p:tgtEl>
                                          <p:spTgt spid="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25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25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grpId="1" nodeType="clickEffect">
                                  <p:stCondLst>
                                    <p:cond delay="0"/>
                                  </p:stCondLst>
                                  <p:childTnLst>
                                    <p:animMotion origin="layout" path="M -2.5E-6 4.07407E-6 L 0.25052 4.07407E-6 " pathEditMode="relative" rAng="0" ptsTypes="AA">
                                      <p:cBhvr>
                                        <p:cTn id="41" dur="1000" fill="hold"/>
                                        <p:tgtEl>
                                          <p:spTgt spid="15"/>
                                        </p:tgtEl>
                                        <p:attrNameLst>
                                          <p:attrName>ppt_x</p:attrName>
                                          <p:attrName>ppt_y</p:attrName>
                                        </p:attrNameLst>
                                      </p:cBhvr>
                                      <p:rCtr x="12517" y="0"/>
                                    </p:animMotion>
                                  </p:childTnLst>
                                </p:cTn>
                              </p:par>
                            </p:childTnLst>
                          </p:cTn>
                        </p:par>
                        <p:par>
                          <p:cTn id="42" fill="hold">
                            <p:stCondLst>
                              <p:cond delay="1000"/>
                            </p:stCondLst>
                            <p:childTnLst>
                              <p:par>
                                <p:cTn id="43" presetID="10" presetClass="exit" presetSubtype="0" fill="hold" grpId="2" nodeType="afterEffect">
                                  <p:stCondLst>
                                    <p:cond delay="500"/>
                                  </p:stCondLst>
                                  <p:childTnLst>
                                    <p:animEffect transition="out" filter="fade">
                                      <p:cBhvr>
                                        <p:cTn id="44" dur="250"/>
                                        <p:tgtEl>
                                          <p:spTgt spid="15"/>
                                        </p:tgtEl>
                                      </p:cBhvr>
                                    </p:animEffect>
                                    <p:set>
                                      <p:cBhvr>
                                        <p:cTn id="45" dur="1" fill="hold">
                                          <p:stCondLst>
                                            <p:cond delay="249"/>
                                          </p:stCondLst>
                                        </p:cTn>
                                        <p:tgtEl>
                                          <p:spTgt spid="15"/>
                                        </p:tgtEl>
                                        <p:attrNameLst>
                                          <p:attrName>style.visibility</p:attrName>
                                        </p:attrNameLst>
                                      </p:cBhvr>
                                      <p:to>
                                        <p:strVal val="hidden"/>
                                      </p:to>
                                    </p:set>
                                  </p:childTnLst>
                                </p:cTn>
                              </p:par>
                              <p:par>
                                <p:cTn id="46" presetID="10" presetClass="entr" presetSubtype="0" fill="hold" grpId="0" nodeType="withEffect">
                                  <p:stCondLst>
                                    <p:cond delay="50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250"/>
                                        <p:tgtEl>
                                          <p:spTgt spid="16"/>
                                        </p:tgtEl>
                                      </p:cBhvr>
                                    </p:animEffect>
                                  </p:childTnLst>
                                </p:cTn>
                              </p:par>
                            </p:childTnLst>
                          </p:cTn>
                        </p:par>
                        <p:par>
                          <p:cTn id="49" fill="hold">
                            <p:stCondLst>
                              <p:cond delay="1750"/>
                            </p:stCondLst>
                            <p:childTnLst>
                              <p:par>
                                <p:cTn id="50" presetID="42" presetClass="path" presetSubtype="0" accel="50000" decel="50000" fill="hold" grpId="1" nodeType="afterEffect">
                                  <p:stCondLst>
                                    <p:cond delay="500"/>
                                  </p:stCondLst>
                                  <p:childTnLst>
                                    <p:animMotion origin="layout" path="M -3.33333E-6 -2.59259E-6 L 0.275 -2.59259E-6 " pathEditMode="relative" rAng="0" ptsTypes="AA">
                                      <p:cBhvr>
                                        <p:cTn id="51" dur="1000" fill="hold"/>
                                        <p:tgtEl>
                                          <p:spTgt spid="16"/>
                                        </p:tgtEl>
                                        <p:attrNameLst>
                                          <p:attrName>ppt_x</p:attrName>
                                          <p:attrName>ppt_y</p:attrName>
                                        </p:attrNameLst>
                                      </p:cBhvr>
                                      <p:rCtr x="13750" y="0"/>
                                    </p:animMotion>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2" grpId="0"/>
      <p:bldP spid="13" grpId="0"/>
      <p:bldP spid="14" grpId="0"/>
      <p:bldP spid="15" grpId="0"/>
      <p:bldP spid="15" grpId="1"/>
      <p:bldP spid="15" grpId="2"/>
      <p:bldP spid="16" grpId="0"/>
      <p:bldP spid="16" grpId="1"/>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 name="Table 44"/>
          <p:cNvGraphicFramePr>
            <a:graphicFrameLocks noGrp="1" noChangeAspect="1"/>
          </p:cNvGraphicFramePr>
          <p:nvPr>
            <p:extLst>
              <p:ext uri="{D42A27DB-BD31-4B8C-83A1-F6EECF244321}">
                <p14:modId xmlns:p14="http://schemas.microsoft.com/office/powerpoint/2010/main" val="1177641382"/>
              </p:ext>
            </p:extLst>
          </p:nvPr>
        </p:nvGraphicFramePr>
        <p:xfrm>
          <a:off x="2094421" y="1533525"/>
          <a:ext cx="1276350" cy="1276350"/>
        </p:xfrm>
        <a:graphic>
          <a:graphicData uri="http://schemas.openxmlformats.org/drawingml/2006/table">
            <a:tbl>
              <a:tblPr>
                <a:tableStyleId>{5C22544A-7EE6-4342-B048-85BDC9FD1C3A}</a:tableStyleId>
              </a:tblPr>
              <a:tblGrid>
                <a:gridCol w="425450"/>
                <a:gridCol w="425450"/>
                <a:gridCol w="425450"/>
              </a:tblGrid>
              <a:tr h="425450">
                <a:tc>
                  <a:txBody>
                    <a:bodyPr/>
                    <a:lstStyle/>
                    <a:p>
                      <a:pPr algn="ctr" fontAlgn="ctr"/>
                      <a:endParaRPr lang="en-US" sz="1600" b="0" i="0" u="none" strike="noStrike" dirty="0">
                        <a:solidFill>
                          <a:srgbClr val="000000"/>
                        </a:solidFill>
                        <a:effectLst/>
                        <a:latin typeface="Calibri" panose="020F0502020204030204" pitchFamily="34" charset="0"/>
                      </a:endParaRPr>
                    </a:p>
                  </a:txBody>
                  <a:tcPr marL="9525" marR="9525" marT="9525" marB="0" anchor="ctr">
                    <a:noFill/>
                  </a:tcPr>
                </a:tc>
                <a:tc>
                  <a:txBody>
                    <a:bodyPr/>
                    <a:lstStyle/>
                    <a:p>
                      <a:pPr algn="ctr" fontAlgn="ctr"/>
                      <a:r>
                        <a:rPr lang="en-US" sz="1600" u="none" strike="noStrike" dirty="0">
                          <a:solidFill>
                            <a:schemeClr val="bg1"/>
                          </a:solidFill>
                          <a:effectLst>
                            <a:outerShdw blurRad="38100" dist="38100" dir="2700000" algn="tl">
                              <a:srgbClr val="000000">
                                <a:alpha val="43137"/>
                              </a:srgbClr>
                            </a:outerShdw>
                          </a:effectLst>
                        </a:rPr>
                        <a:t>T</a:t>
                      </a:r>
                      <a:endParaRPr lang="en-US" sz="1600" b="0"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ctr">
                    <a:solidFill>
                      <a:schemeClr val="accent1"/>
                    </a:solidFill>
                  </a:tcPr>
                </a:tc>
                <a:tc>
                  <a:txBody>
                    <a:bodyPr/>
                    <a:lstStyle/>
                    <a:p>
                      <a:pPr algn="ctr" fontAlgn="ctr"/>
                      <a:r>
                        <a:rPr lang="en-US" sz="1600" u="none" strike="noStrike" dirty="0">
                          <a:solidFill>
                            <a:schemeClr val="bg1"/>
                          </a:solidFill>
                          <a:effectLst>
                            <a:outerShdw blurRad="38100" dist="38100" dir="2700000" algn="tl">
                              <a:srgbClr val="000000">
                                <a:alpha val="43137"/>
                              </a:srgbClr>
                            </a:outerShdw>
                          </a:effectLst>
                        </a:rPr>
                        <a:t>F</a:t>
                      </a:r>
                      <a:endParaRPr lang="en-US" sz="1600" b="0"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ctr">
                    <a:solidFill>
                      <a:schemeClr val="accent1"/>
                    </a:solidFill>
                  </a:tcPr>
                </a:tc>
              </a:tr>
              <a:tr h="425450">
                <a:tc>
                  <a:txBody>
                    <a:bodyPr/>
                    <a:lstStyle/>
                    <a:p>
                      <a:pPr algn="ctr" fontAlgn="ctr"/>
                      <a:r>
                        <a:rPr lang="en-US" sz="1600" u="none" strike="noStrike" dirty="0">
                          <a:solidFill>
                            <a:schemeClr val="bg1"/>
                          </a:solidFill>
                          <a:effectLst>
                            <a:outerShdw blurRad="38100" dist="38100" dir="2700000" algn="tl">
                              <a:srgbClr val="000000">
                                <a:alpha val="43137"/>
                              </a:srgbClr>
                            </a:outerShdw>
                          </a:effectLst>
                        </a:rPr>
                        <a:t>T</a:t>
                      </a:r>
                      <a:endParaRPr lang="en-US" sz="1600" b="0"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ctr">
                    <a:solidFill>
                      <a:schemeClr val="accent1"/>
                    </a:solidFill>
                  </a:tcPr>
                </a:tc>
                <a:tc>
                  <a:txBody>
                    <a:bodyPr/>
                    <a:lstStyle/>
                    <a:p>
                      <a:pPr algn="ctr" fontAlgn="ctr"/>
                      <a:r>
                        <a:rPr lang="en-US" sz="1600" u="none" strike="noStrike" dirty="0">
                          <a:effectLst/>
                        </a:rPr>
                        <a:t>T</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F</a:t>
                      </a:r>
                      <a:endParaRPr lang="en-US" sz="1600" b="0" i="0" u="none" strike="noStrike">
                        <a:solidFill>
                          <a:srgbClr val="000000"/>
                        </a:solidFill>
                        <a:effectLst/>
                        <a:latin typeface="Calibri" panose="020F0502020204030204" pitchFamily="34" charset="0"/>
                      </a:endParaRPr>
                    </a:p>
                  </a:txBody>
                  <a:tcPr marL="9525" marR="9525" marT="9525" marB="0" anchor="ctr"/>
                </a:tc>
              </a:tr>
              <a:tr h="425450">
                <a:tc>
                  <a:txBody>
                    <a:bodyPr/>
                    <a:lstStyle/>
                    <a:p>
                      <a:pPr algn="ctr" fontAlgn="ctr"/>
                      <a:r>
                        <a:rPr lang="en-US" sz="1600" u="none" strike="noStrike" dirty="0">
                          <a:solidFill>
                            <a:schemeClr val="bg1"/>
                          </a:solidFill>
                          <a:effectLst>
                            <a:outerShdw blurRad="38100" dist="38100" dir="2700000" algn="tl">
                              <a:srgbClr val="000000">
                                <a:alpha val="43137"/>
                              </a:srgbClr>
                            </a:outerShdw>
                          </a:effectLst>
                        </a:rPr>
                        <a:t>F</a:t>
                      </a:r>
                      <a:endParaRPr lang="en-US" sz="1600" b="0"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ctr">
                    <a:solidFill>
                      <a:schemeClr val="accent1"/>
                    </a:solidFill>
                  </a:tcPr>
                </a:tc>
                <a:tc>
                  <a:txBody>
                    <a:bodyPr/>
                    <a:lstStyle/>
                    <a:p>
                      <a:pPr algn="ctr" fontAlgn="ctr"/>
                      <a:r>
                        <a:rPr lang="en-US" sz="1600" u="none" strike="noStrike" dirty="0">
                          <a:effectLst/>
                        </a:rPr>
                        <a:t>F</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F</a:t>
                      </a:r>
                      <a:endParaRPr lang="en-US" sz="16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graphicFrame>
        <p:nvGraphicFramePr>
          <p:cNvPr id="46" name="Table 45"/>
          <p:cNvGraphicFramePr>
            <a:graphicFrameLocks noGrp="1" noChangeAspect="1"/>
          </p:cNvGraphicFramePr>
          <p:nvPr>
            <p:extLst>
              <p:ext uri="{D42A27DB-BD31-4B8C-83A1-F6EECF244321}">
                <p14:modId xmlns:p14="http://schemas.microsoft.com/office/powerpoint/2010/main" val="543675914"/>
              </p:ext>
            </p:extLst>
          </p:nvPr>
        </p:nvGraphicFramePr>
        <p:xfrm>
          <a:off x="2104485" y="3405187"/>
          <a:ext cx="1276350" cy="1276350"/>
        </p:xfrm>
        <a:graphic>
          <a:graphicData uri="http://schemas.openxmlformats.org/drawingml/2006/table">
            <a:tbl>
              <a:tblPr>
                <a:tableStyleId>{5C22544A-7EE6-4342-B048-85BDC9FD1C3A}</a:tableStyleId>
              </a:tblPr>
              <a:tblGrid>
                <a:gridCol w="425450"/>
                <a:gridCol w="425450"/>
                <a:gridCol w="425450"/>
              </a:tblGrid>
              <a:tr h="425450">
                <a:tc>
                  <a:txBody>
                    <a:bodyPr/>
                    <a:lstStyle/>
                    <a:p>
                      <a:pPr algn="ctr" fontAlgn="ctr"/>
                      <a:endParaRPr lang="en-US" sz="1600" b="0" i="0" u="none" strike="noStrike" dirty="0">
                        <a:solidFill>
                          <a:srgbClr val="000000"/>
                        </a:solidFill>
                        <a:effectLst/>
                        <a:latin typeface="Calibri" panose="020F0502020204030204" pitchFamily="34" charset="0"/>
                      </a:endParaRPr>
                    </a:p>
                  </a:txBody>
                  <a:tcPr marL="9525" marR="9525" marT="9525" marB="0" anchor="ctr">
                    <a:noFill/>
                  </a:tcPr>
                </a:tc>
                <a:tc>
                  <a:txBody>
                    <a:bodyPr/>
                    <a:lstStyle/>
                    <a:p>
                      <a:pPr algn="ctr" fontAlgn="ctr"/>
                      <a:r>
                        <a:rPr lang="en-US" sz="1600" u="none" strike="noStrike" dirty="0">
                          <a:solidFill>
                            <a:schemeClr val="bg1"/>
                          </a:solidFill>
                          <a:effectLst>
                            <a:outerShdw blurRad="38100" dist="38100" dir="2700000" algn="tl">
                              <a:srgbClr val="000000">
                                <a:alpha val="43137"/>
                              </a:srgbClr>
                            </a:outerShdw>
                          </a:effectLst>
                        </a:rPr>
                        <a:t>T</a:t>
                      </a:r>
                      <a:endParaRPr lang="en-US" sz="1600" b="0"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ctr">
                    <a:solidFill>
                      <a:schemeClr val="accent1"/>
                    </a:solidFill>
                  </a:tcPr>
                </a:tc>
                <a:tc>
                  <a:txBody>
                    <a:bodyPr/>
                    <a:lstStyle/>
                    <a:p>
                      <a:pPr algn="ctr" fontAlgn="ctr"/>
                      <a:r>
                        <a:rPr lang="en-US" sz="1600" u="none" strike="noStrike" dirty="0">
                          <a:solidFill>
                            <a:schemeClr val="bg1"/>
                          </a:solidFill>
                          <a:effectLst>
                            <a:outerShdw blurRad="38100" dist="38100" dir="2700000" algn="tl">
                              <a:srgbClr val="000000">
                                <a:alpha val="43137"/>
                              </a:srgbClr>
                            </a:outerShdw>
                          </a:effectLst>
                        </a:rPr>
                        <a:t>F</a:t>
                      </a:r>
                      <a:endParaRPr lang="en-US" sz="1600" b="0"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ctr">
                    <a:solidFill>
                      <a:schemeClr val="accent1"/>
                    </a:solidFill>
                  </a:tcPr>
                </a:tc>
              </a:tr>
              <a:tr h="425450">
                <a:tc>
                  <a:txBody>
                    <a:bodyPr/>
                    <a:lstStyle/>
                    <a:p>
                      <a:pPr algn="ctr" fontAlgn="ctr"/>
                      <a:r>
                        <a:rPr lang="en-US" sz="1600" u="none" strike="noStrike" dirty="0">
                          <a:solidFill>
                            <a:schemeClr val="bg1"/>
                          </a:solidFill>
                          <a:effectLst>
                            <a:outerShdw blurRad="38100" dist="38100" dir="2700000" algn="tl">
                              <a:srgbClr val="000000">
                                <a:alpha val="43137"/>
                              </a:srgbClr>
                            </a:outerShdw>
                          </a:effectLst>
                        </a:rPr>
                        <a:t>T</a:t>
                      </a:r>
                      <a:endParaRPr lang="en-US" sz="1600" b="0"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ctr">
                    <a:solidFill>
                      <a:schemeClr val="accent1"/>
                    </a:solidFill>
                  </a:tcPr>
                </a:tc>
                <a:tc>
                  <a:txBody>
                    <a:bodyPr/>
                    <a:lstStyle/>
                    <a:p>
                      <a:pPr algn="ctr" fontAlgn="ctr"/>
                      <a:r>
                        <a:rPr lang="en-US" sz="1600" u="none" strike="noStrike" dirty="0">
                          <a:effectLst/>
                        </a:rPr>
                        <a:t>T</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smtClean="0">
                          <a:effectLst/>
                        </a:rPr>
                        <a:t>T</a:t>
                      </a:r>
                      <a:endParaRPr lang="en-US" sz="1600" b="0" i="0" u="none" strike="noStrike" dirty="0">
                        <a:solidFill>
                          <a:srgbClr val="000000"/>
                        </a:solidFill>
                        <a:effectLst/>
                        <a:latin typeface="Calibri" panose="020F0502020204030204" pitchFamily="34" charset="0"/>
                      </a:endParaRPr>
                    </a:p>
                  </a:txBody>
                  <a:tcPr marL="9525" marR="9525" marT="9525" marB="0" anchor="ctr"/>
                </a:tc>
              </a:tr>
              <a:tr h="425450">
                <a:tc>
                  <a:txBody>
                    <a:bodyPr/>
                    <a:lstStyle/>
                    <a:p>
                      <a:pPr algn="ctr" fontAlgn="ctr"/>
                      <a:r>
                        <a:rPr lang="en-US" sz="1600" u="none" strike="noStrike" dirty="0">
                          <a:solidFill>
                            <a:schemeClr val="bg1"/>
                          </a:solidFill>
                          <a:effectLst>
                            <a:outerShdw blurRad="38100" dist="38100" dir="2700000" algn="tl">
                              <a:srgbClr val="000000">
                                <a:alpha val="43137"/>
                              </a:srgbClr>
                            </a:outerShdw>
                          </a:effectLst>
                        </a:rPr>
                        <a:t>F</a:t>
                      </a:r>
                      <a:endParaRPr lang="en-US" sz="1600" b="0"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ctr">
                    <a:solidFill>
                      <a:schemeClr val="accent1"/>
                    </a:solidFill>
                  </a:tcPr>
                </a:tc>
                <a:tc>
                  <a:txBody>
                    <a:bodyPr/>
                    <a:lstStyle/>
                    <a:p>
                      <a:pPr algn="ctr" fontAlgn="ctr"/>
                      <a:r>
                        <a:rPr lang="en-US" sz="1600" u="none" strike="noStrike" dirty="0" smtClean="0">
                          <a:effectLst/>
                        </a:rPr>
                        <a:t>T</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F</a:t>
                      </a:r>
                      <a:endParaRPr lang="en-US" sz="16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graphicFrame>
        <p:nvGraphicFramePr>
          <p:cNvPr id="47" name="Table 46"/>
          <p:cNvGraphicFramePr>
            <a:graphicFrameLocks noGrp="1" noChangeAspect="1"/>
          </p:cNvGraphicFramePr>
          <p:nvPr>
            <p:extLst>
              <p:ext uri="{D42A27DB-BD31-4B8C-83A1-F6EECF244321}">
                <p14:modId xmlns:p14="http://schemas.microsoft.com/office/powerpoint/2010/main" val="486950445"/>
              </p:ext>
            </p:extLst>
          </p:nvPr>
        </p:nvGraphicFramePr>
        <p:xfrm>
          <a:off x="2104485" y="5276850"/>
          <a:ext cx="1276350" cy="1276350"/>
        </p:xfrm>
        <a:graphic>
          <a:graphicData uri="http://schemas.openxmlformats.org/drawingml/2006/table">
            <a:tbl>
              <a:tblPr>
                <a:tableStyleId>{5C22544A-7EE6-4342-B048-85BDC9FD1C3A}</a:tableStyleId>
              </a:tblPr>
              <a:tblGrid>
                <a:gridCol w="425450"/>
                <a:gridCol w="425450"/>
                <a:gridCol w="425450"/>
              </a:tblGrid>
              <a:tr h="425450">
                <a:tc>
                  <a:txBody>
                    <a:bodyPr/>
                    <a:lstStyle/>
                    <a:p>
                      <a:pPr algn="ctr" fontAlgn="ctr"/>
                      <a:endParaRPr lang="en-US" sz="1600" b="0" i="0" u="none" strike="noStrike" dirty="0">
                        <a:solidFill>
                          <a:srgbClr val="000000"/>
                        </a:solidFill>
                        <a:effectLst/>
                        <a:latin typeface="Calibri" panose="020F0502020204030204" pitchFamily="34" charset="0"/>
                      </a:endParaRPr>
                    </a:p>
                  </a:txBody>
                  <a:tcPr marL="9525" marR="9525" marT="9525" marB="0" anchor="ctr">
                    <a:noFill/>
                  </a:tcPr>
                </a:tc>
                <a:tc>
                  <a:txBody>
                    <a:bodyPr/>
                    <a:lstStyle/>
                    <a:p>
                      <a:pPr algn="ctr" fontAlgn="ctr"/>
                      <a:r>
                        <a:rPr lang="en-US" sz="1600" u="none" strike="noStrike" dirty="0">
                          <a:solidFill>
                            <a:schemeClr val="bg1"/>
                          </a:solidFill>
                          <a:effectLst>
                            <a:outerShdw blurRad="38100" dist="38100" dir="2700000" algn="tl">
                              <a:srgbClr val="000000">
                                <a:alpha val="43137"/>
                              </a:srgbClr>
                            </a:outerShdw>
                          </a:effectLst>
                        </a:rPr>
                        <a:t>T</a:t>
                      </a:r>
                      <a:endParaRPr lang="en-US" sz="1600" b="0"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ctr">
                    <a:solidFill>
                      <a:schemeClr val="accent1"/>
                    </a:solidFill>
                  </a:tcPr>
                </a:tc>
                <a:tc>
                  <a:txBody>
                    <a:bodyPr/>
                    <a:lstStyle/>
                    <a:p>
                      <a:pPr algn="ctr" fontAlgn="ctr"/>
                      <a:r>
                        <a:rPr lang="en-US" sz="1600" u="none" strike="noStrike" dirty="0">
                          <a:solidFill>
                            <a:schemeClr val="bg1"/>
                          </a:solidFill>
                          <a:effectLst>
                            <a:outerShdw blurRad="38100" dist="38100" dir="2700000" algn="tl">
                              <a:srgbClr val="000000">
                                <a:alpha val="43137"/>
                              </a:srgbClr>
                            </a:outerShdw>
                          </a:effectLst>
                        </a:rPr>
                        <a:t>F</a:t>
                      </a:r>
                      <a:endParaRPr lang="en-US" sz="1600" b="0"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ctr">
                    <a:solidFill>
                      <a:schemeClr val="accent1"/>
                    </a:solidFill>
                  </a:tcPr>
                </a:tc>
              </a:tr>
              <a:tr h="425450">
                <a:tc>
                  <a:txBody>
                    <a:bodyPr/>
                    <a:lstStyle/>
                    <a:p>
                      <a:pPr algn="ctr" fontAlgn="ctr"/>
                      <a:r>
                        <a:rPr lang="en-US" sz="1600" u="none" strike="noStrike" dirty="0">
                          <a:solidFill>
                            <a:schemeClr val="bg1"/>
                          </a:solidFill>
                          <a:effectLst>
                            <a:outerShdw blurRad="38100" dist="38100" dir="2700000" algn="tl">
                              <a:srgbClr val="000000">
                                <a:alpha val="43137"/>
                              </a:srgbClr>
                            </a:outerShdw>
                          </a:effectLst>
                        </a:rPr>
                        <a:t>T</a:t>
                      </a:r>
                      <a:endParaRPr lang="en-US" sz="1600" b="0"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ctr">
                    <a:solidFill>
                      <a:schemeClr val="accent1"/>
                    </a:solidFill>
                  </a:tcPr>
                </a:tc>
                <a:tc>
                  <a:txBody>
                    <a:bodyPr/>
                    <a:lstStyle/>
                    <a:p>
                      <a:pPr algn="ctr" fontAlgn="ctr"/>
                      <a:r>
                        <a:rPr lang="en-US" sz="1600" b="0" i="0" u="none" strike="noStrike" dirty="0" smtClean="0">
                          <a:solidFill>
                            <a:schemeClr val="dk1"/>
                          </a:solidFill>
                          <a:effectLst/>
                          <a:latin typeface="+mn-lt"/>
                        </a:rPr>
                        <a:t>F</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smtClean="0">
                          <a:effectLst/>
                        </a:rPr>
                        <a:t>T</a:t>
                      </a:r>
                      <a:endParaRPr lang="en-US" sz="1600" b="0" i="0" u="none" strike="noStrike" dirty="0">
                        <a:solidFill>
                          <a:srgbClr val="000000"/>
                        </a:solidFill>
                        <a:effectLst/>
                        <a:latin typeface="Calibri" panose="020F0502020204030204" pitchFamily="34" charset="0"/>
                      </a:endParaRPr>
                    </a:p>
                  </a:txBody>
                  <a:tcPr marL="9525" marR="9525" marT="9525" marB="0" anchor="ctr"/>
                </a:tc>
              </a:tr>
              <a:tr h="425450">
                <a:tc>
                  <a:txBody>
                    <a:bodyPr/>
                    <a:lstStyle/>
                    <a:p>
                      <a:pPr algn="ctr" fontAlgn="ctr"/>
                      <a:r>
                        <a:rPr lang="en-US" sz="1600" u="none" strike="noStrike" dirty="0">
                          <a:solidFill>
                            <a:schemeClr val="bg1"/>
                          </a:solidFill>
                          <a:effectLst>
                            <a:outerShdw blurRad="38100" dist="38100" dir="2700000" algn="tl">
                              <a:srgbClr val="000000">
                                <a:alpha val="43137"/>
                              </a:srgbClr>
                            </a:outerShdw>
                          </a:effectLst>
                        </a:rPr>
                        <a:t>F</a:t>
                      </a:r>
                      <a:endParaRPr lang="en-US" sz="1600" b="0"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ctr">
                    <a:solidFill>
                      <a:schemeClr val="accent1"/>
                    </a:solidFill>
                  </a:tcPr>
                </a:tc>
                <a:tc>
                  <a:txBody>
                    <a:bodyPr/>
                    <a:lstStyle/>
                    <a:p>
                      <a:pPr algn="ctr" fontAlgn="ctr"/>
                      <a:r>
                        <a:rPr lang="en-US" sz="1600" u="none" strike="noStrike" dirty="0" smtClean="0">
                          <a:effectLst/>
                        </a:rPr>
                        <a:t>T</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F</a:t>
                      </a:r>
                      <a:endParaRPr lang="en-US" sz="16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sp>
        <p:nvSpPr>
          <p:cNvPr id="48" name="TextBox 47"/>
          <p:cNvSpPr txBox="1"/>
          <p:nvPr/>
        </p:nvSpPr>
        <p:spPr>
          <a:xfrm>
            <a:off x="455762" y="1971645"/>
            <a:ext cx="1524000" cy="400110"/>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AND-gate</a:t>
            </a:r>
            <a:endParaRPr lang="en-US" sz="2000" dirty="0">
              <a:latin typeface="Verdana" pitchFamily="34" charset="0"/>
              <a:ea typeface="Verdana" pitchFamily="34" charset="0"/>
              <a:cs typeface="Verdana" pitchFamily="34" charset="0"/>
            </a:endParaRPr>
          </a:p>
        </p:txBody>
      </p:sp>
      <p:sp>
        <p:nvSpPr>
          <p:cNvPr id="49" name="TextBox 48"/>
          <p:cNvSpPr txBox="1"/>
          <p:nvPr/>
        </p:nvSpPr>
        <p:spPr>
          <a:xfrm>
            <a:off x="455762" y="3905250"/>
            <a:ext cx="1524000" cy="400110"/>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OR-gate</a:t>
            </a:r>
            <a:endParaRPr lang="en-US" sz="2000" dirty="0">
              <a:latin typeface="Verdana" pitchFamily="34" charset="0"/>
              <a:ea typeface="Verdana" pitchFamily="34" charset="0"/>
              <a:cs typeface="Verdana" pitchFamily="34" charset="0"/>
            </a:endParaRPr>
          </a:p>
        </p:txBody>
      </p:sp>
      <p:sp>
        <p:nvSpPr>
          <p:cNvPr id="50" name="TextBox 49"/>
          <p:cNvSpPr txBox="1"/>
          <p:nvPr/>
        </p:nvSpPr>
        <p:spPr>
          <a:xfrm>
            <a:off x="455762" y="5838855"/>
            <a:ext cx="1524000" cy="400110"/>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XOR-gate</a:t>
            </a:r>
            <a:endParaRPr lang="en-US" sz="2000" dirty="0">
              <a:latin typeface="Verdana" pitchFamily="34" charset="0"/>
              <a:ea typeface="Verdana" pitchFamily="34" charset="0"/>
              <a:cs typeface="Verdana" pitchFamily="34" charset="0"/>
            </a:endParaRPr>
          </a:p>
        </p:txBody>
      </p:sp>
      <p:cxnSp>
        <p:nvCxnSpPr>
          <p:cNvPr id="51" name="Straight Arrow Connector 50"/>
          <p:cNvCxnSpPr/>
          <p:nvPr/>
        </p:nvCxnSpPr>
        <p:spPr>
          <a:xfrm flipV="1">
            <a:off x="3736244" y="2164511"/>
            <a:ext cx="1691640" cy="7189"/>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graphicFrame>
        <p:nvGraphicFramePr>
          <p:cNvPr id="52" name="Table 51"/>
          <p:cNvGraphicFramePr>
            <a:graphicFrameLocks noGrp="1" noChangeAspect="1"/>
          </p:cNvGraphicFramePr>
          <p:nvPr>
            <p:extLst>
              <p:ext uri="{D42A27DB-BD31-4B8C-83A1-F6EECF244321}">
                <p14:modId xmlns:p14="http://schemas.microsoft.com/office/powerpoint/2010/main" val="2422425036"/>
              </p:ext>
            </p:extLst>
          </p:nvPr>
        </p:nvGraphicFramePr>
        <p:xfrm>
          <a:off x="5773229" y="1533525"/>
          <a:ext cx="1276350" cy="1276350"/>
        </p:xfrm>
        <a:graphic>
          <a:graphicData uri="http://schemas.openxmlformats.org/drawingml/2006/table">
            <a:tbl>
              <a:tblPr>
                <a:tableStyleId>{5C22544A-7EE6-4342-B048-85BDC9FD1C3A}</a:tableStyleId>
              </a:tblPr>
              <a:tblGrid>
                <a:gridCol w="425450"/>
                <a:gridCol w="425450"/>
                <a:gridCol w="425450"/>
              </a:tblGrid>
              <a:tr h="425450">
                <a:tc>
                  <a:txBody>
                    <a:bodyPr/>
                    <a:lstStyle/>
                    <a:p>
                      <a:pPr algn="ctr" fontAlgn="ctr"/>
                      <a:endParaRPr lang="en-US" sz="1600" b="0" i="0" u="none" strike="noStrike" dirty="0">
                        <a:solidFill>
                          <a:srgbClr val="000000"/>
                        </a:solidFill>
                        <a:effectLst/>
                        <a:latin typeface="Calibri" panose="020F0502020204030204" pitchFamily="34" charset="0"/>
                      </a:endParaRPr>
                    </a:p>
                  </a:txBody>
                  <a:tcPr marL="9525" marR="9525" marT="9525" marB="0" anchor="ctr">
                    <a:noFill/>
                  </a:tcPr>
                </a:tc>
                <a:tc>
                  <a:txBody>
                    <a:bodyPr/>
                    <a:lstStyle/>
                    <a:p>
                      <a:pPr algn="ctr" fontAlgn="ctr"/>
                      <a:r>
                        <a:rPr lang="en-US" sz="1600" b="0" i="0" u="none" strike="noStrike" dirty="0" smtClean="0">
                          <a:solidFill>
                            <a:schemeClr val="bg1"/>
                          </a:solidFill>
                          <a:effectLst>
                            <a:outerShdw blurRad="38100" dist="38100" dir="2700000" algn="tl">
                              <a:srgbClr val="000000">
                                <a:alpha val="43137"/>
                              </a:srgbClr>
                            </a:outerShdw>
                          </a:effectLst>
                          <a:latin typeface="+mn-lt"/>
                        </a:rPr>
                        <a:t>1</a:t>
                      </a:r>
                      <a:endParaRPr lang="en-US" sz="1600" b="0"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ctr">
                    <a:solidFill>
                      <a:schemeClr val="accent1"/>
                    </a:solidFill>
                  </a:tcPr>
                </a:tc>
                <a:tc>
                  <a:txBody>
                    <a:bodyPr/>
                    <a:lstStyle/>
                    <a:p>
                      <a:pPr algn="ctr" fontAlgn="ctr"/>
                      <a:r>
                        <a:rPr lang="en-US" sz="1600" u="none" strike="noStrike" dirty="0" smtClean="0">
                          <a:solidFill>
                            <a:schemeClr val="bg1"/>
                          </a:solidFill>
                          <a:effectLst>
                            <a:outerShdw blurRad="38100" dist="38100" dir="2700000" algn="tl">
                              <a:srgbClr val="000000">
                                <a:alpha val="43137"/>
                              </a:srgbClr>
                            </a:outerShdw>
                          </a:effectLst>
                        </a:rPr>
                        <a:t>-1</a:t>
                      </a:r>
                      <a:endParaRPr lang="en-US" sz="1600" b="0"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ctr">
                    <a:solidFill>
                      <a:schemeClr val="accent1"/>
                    </a:solidFill>
                  </a:tcPr>
                </a:tc>
              </a:tr>
              <a:tr h="425450">
                <a:tc>
                  <a:txBody>
                    <a:bodyPr/>
                    <a:lstStyle/>
                    <a:p>
                      <a:pPr algn="ctr" fontAlgn="ctr"/>
                      <a:r>
                        <a:rPr lang="en-US" sz="1600" u="none" strike="noStrike" dirty="0" smtClean="0">
                          <a:solidFill>
                            <a:schemeClr val="bg1"/>
                          </a:solidFill>
                          <a:effectLst>
                            <a:outerShdw blurRad="38100" dist="38100" dir="2700000" algn="tl">
                              <a:srgbClr val="000000">
                                <a:alpha val="43137"/>
                              </a:srgbClr>
                            </a:outerShdw>
                          </a:effectLst>
                        </a:rPr>
                        <a:t>1</a:t>
                      </a:r>
                      <a:endParaRPr lang="en-US" sz="1600" b="0"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ctr">
                    <a:solidFill>
                      <a:schemeClr val="accent1"/>
                    </a:solidFill>
                  </a:tcPr>
                </a:tc>
                <a:tc>
                  <a:txBody>
                    <a:bodyPr/>
                    <a:lstStyle/>
                    <a:p>
                      <a:pPr algn="ctr" fontAlgn="ctr"/>
                      <a:r>
                        <a:rPr lang="en-US" sz="1600" u="none" strike="noStrike" dirty="0" smtClean="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smtClean="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ctr"/>
                </a:tc>
              </a:tr>
              <a:tr h="425450">
                <a:tc>
                  <a:txBody>
                    <a:bodyPr/>
                    <a:lstStyle/>
                    <a:p>
                      <a:pPr algn="ctr" fontAlgn="ctr"/>
                      <a:r>
                        <a:rPr lang="en-US" sz="1600" u="none" strike="noStrike" dirty="0" smtClean="0">
                          <a:solidFill>
                            <a:schemeClr val="bg1"/>
                          </a:solidFill>
                          <a:effectLst>
                            <a:outerShdw blurRad="38100" dist="38100" dir="2700000" algn="tl">
                              <a:srgbClr val="000000">
                                <a:alpha val="43137"/>
                              </a:srgbClr>
                            </a:outerShdw>
                          </a:effectLst>
                        </a:rPr>
                        <a:t>-1</a:t>
                      </a:r>
                      <a:endParaRPr lang="en-US" sz="1600" b="0"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ctr">
                    <a:solidFill>
                      <a:schemeClr val="accent1"/>
                    </a:solidFill>
                  </a:tcPr>
                </a:tc>
                <a:tc>
                  <a:txBody>
                    <a:bodyPr/>
                    <a:lstStyle/>
                    <a:p>
                      <a:pPr algn="ctr" fontAlgn="ctr"/>
                      <a:r>
                        <a:rPr lang="en-US" sz="1600" u="none" strike="noStrike" dirty="0" smtClean="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smtClean="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graphicFrame>
        <p:nvGraphicFramePr>
          <p:cNvPr id="53" name="Table 52"/>
          <p:cNvGraphicFramePr>
            <a:graphicFrameLocks noGrp="1" noChangeAspect="1"/>
          </p:cNvGraphicFramePr>
          <p:nvPr>
            <p:extLst>
              <p:ext uri="{D42A27DB-BD31-4B8C-83A1-F6EECF244321}">
                <p14:modId xmlns:p14="http://schemas.microsoft.com/office/powerpoint/2010/main" val="1810372993"/>
              </p:ext>
            </p:extLst>
          </p:nvPr>
        </p:nvGraphicFramePr>
        <p:xfrm>
          <a:off x="5783293" y="3405187"/>
          <a:ext cx="1276350" cy="1276350"/>
        </p:xfrm>
        <a:graphic>
          <a:graphicData uri="http://schemas.openxmlformats.org/drawingml/2006/table">
            <a:tbl>
              <a:tblPr>
                <a:tableStyleId>{5C22544A-7EE6-4342-B048-85BDC9FD1C3A}</a:tableStyleId>
              </a:tblPr>
              <a:tblGrid>
                <a:gridCol w="425450"/>
                <a:gridCol w="425450"/>
                <a:gridCol w="425450"/>
              </a:tblGrid>
              <a:tr h="425450">
                <a:tc>
                  <a:txBody>
                    <a:bodyPr/>
                    <a:lstStyle/>
                    <a:p>
                      <a:pPr algn="ctr" fontAlgn="ctr"/>
                      <a:endParaRPr lang="en-US" sz="1600" b="0" i="0" u="none" strike="noStrike" dirty="0">
                        <a:solidFill>
                          <a:srgbClr val="000000"/>
                        </a:solidFill>
                        <a:effectLst/>
                        <a:latin typeface="Calibri" panose="020F0502020204030204" pitchFamily="34" charset="0"/>
                      </a:endParaRPr>
                    </a:p>
                  </a:txBody>
                  <a:tcPr marL="9525" marR="9525" marT="9525" marB="0" anchor="ctr">
                    <a:noFill/>
                  </a:tcPr>
                </a:tc>
                <a:tc>
                  <a:txBody>
                    <a:bodyPr/>
                    <a:lstStyle/>
                    <a:p>
                      <a:pPr algn="ctr" fontAlgn="ctr"/>
                      <a:r>
                        <a:rPr lang="en-US" sz="1600" b="0" i="0" u="none" strike="noStrike" dirty="0" smtClean="0">
                          <a:solidFill>
                            <a:schemeClr val="bg1"/>
                          </a:solidFill>
                          <a:effectLst>
                            <a:outerShdw blurRad="38100" dist="38100" dir="2700000" algn="tl">
                              <a:srgbClr val="000000">
                                <a:alpha val="43137"/>
                              </a:srgbClr>
                            </a:outerShdw>
                          </a:effectLst>
                          <a:latin typeface="+mn-lt"/>
                        </a:rPr>
                        <a:t>1</a:t>
                      </a:r>
                      <a:endParaRPr lang="en-US" sz="1600" b="0"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ctr">
                    <a:solidFill>
                      <a:schemeClr val="accent1"/>
                    </a:solidFill>
                  </a:tcPr>
                </a:tc>
                <a:tc>
                  <a:txBody>
                    <a:bodyPr/>
                    <a:lstStyle/>
                    <a:p>
                      <a:pPr algn="ctr" fontAlgn="ctr"/>
                      <a:r>
                        <a:rPr lang="en-US" sz="1600" u="none" strike="noStrike" dirty="0" smtClean="0">
                          <a:solidFill>
                            <a:schemeClr val="bg1"/>
                          </a:solidFill>
                          <a:effectLst>
                            <a:outerShdw blurRad="38100" dist="38100" dir="2700000" algn="tl">
                              <a:srgbClr val="000000">
                                <a:alpha val="43137"/>
                              </a:srgbClr>
                            </a:outerShdw>
                          </a:effectLst>
                        </a:rPr>
                        <a:t>-1</a:t>
                      </a:r>
                      <a:endParaRPr lang="en-US" sz="1600" b="0"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ctr">
                    <a:solidFill>
                      <a:schemeClr val="accent1"/>
                    </a:solidFill>
                  </a:tcPr>
                </a:tc>
              </a:tr>
              <a:tr h="425450">
                <a:tc>
                  <a:txBody>
                    <a:bodyPr/>
                    <a:lstStyle/>
                    <a:p>
                      <a:pPr algn="ctr" fontAlgn="ctr"/>
                      <a:r>
                        <a:rPr lang="en-US" sz="1600" u="none" strike="noStrike" dirty="0" smtClean="0">
                          <a:solidFill>
                            <a:schemeClr val="bg1"/>
                          </a:solidFill>
                          <a:effectLst>
                            <a:outerShdw blurRad="38100" dist="38100" dir="2700000" algn="tl">
                              <a:srgbClr val="000000">
                                <a:alpha val="43137"/>
                              </a:srgbClr>
                            </a:outerShdw>
                          </a:effectLst>
                        </a:rPr>
                        <a:t>1</a:t>
                      </a:r>
                      <a:endParaRPr lang="en-US" sz="1600" b="0"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ctr">
                    <a:solidFill>
                      <a:schemeClr val="accent1"/>
                    </a:solidFill>
                  </a:tcPr>
                </a:tc>
                <a:tc>
                  <a:txBody>
                    <a:bodyPr/>
                    <a:lstStyle/>
                    <a:p>
                      <a:pPr algn="ctr" fontAlgn="ctr"/>
                      <a:r>
                        <a:rPr lang="en-US" sz="1600" u="none" strike="noStrike" dirty="0" smtClean="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smtClean="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ctr"/>
                </a:tc>
              </a:tr>
              <a:tr h="425450">
                <a:tc>
                  <a:txBody>
                    <a:bodyPr/>
                    <a:lstStyle/>
                    <a:p>
                      <a:pPr algn="ctr" fontAlgn="ctr"/>
                      <a:r>
                        <a:rPr lang="en-US" sz="1600" u="none" strike="noStrike" dirty="0" smtClean="0">
                          <a:solidFill>
                            <a:schemeClr val="bg1"/>
                          </a:solidFill>
                          <a:effectLst>
                            <a:outerShdw blurRad="38100" dist="38100" dir="2700000" algn="tl">
                              <a:srgbClr val="000000">
                                <a:alpha val="43137"/>
                              </a:srgbClr>
                            </a:outerShdw>
                          </a:effectLst>
                        </a:rPr>
                        <a:t>-1</a:t>
                      </a:r>
                      <a:endParaRPr lang="en-US" sz="1600" b="0"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ctr">
                    <a:solidFill>
                      <a:schemeClr val="accent1"/>
                    </a:solidFill>
                  </a:tcPr>
                </a:tc>
                <a:tc>
                  <a:txBody>
                    <a:bodyPr/>
                    <a:lstStyle/>
                    <a:p>
                      <a:pPr algn="ctr" fontAlgn="ctr"/>
                      <a:r>
                        <a:rPr lang="en-US" sz="1600" u="none" strike="noStrike" dirty="0" smtClean="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smtClean="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graphicFrame>
        <p:nvGraphicFramePr>
          <p:cNvPr id="54" name="Table 53"/>
          <p:cNvGraphicFramePr>
            <a:graphicFrameLocks noGrp="1" noChangeAspect="1"/>
          </p:cNvGraphicFramePr>
          <p:nvPr>
            <p:extLst>
              <p:ext uri="{D42A27DB-BD31-4B8C-83A1-F6EECF244321}">
                <p14:modId xmlns:p14="http://schemas.microsoft.com/office/powerpoint/2010/main" val="2759214745"/>
              </p:ext>
            </p:extLst>
          </p:nvPr>
        </p:nvGraphicFramePr>
        <p:xfrm>
          <a:off x="5783293" y="5276850"/>
          <a:ext cx="1276350" cy="1276350"/>
        </p:xfrm>
        <a:graphic>
          <a:graphicData uri="http://schemas.openxmlformats.org/drawingml/2006/table">
            <a:tbl>
              <a:tblPr>
                <a:tableStyleId>{5C22544A-7EE6-4342-B048-85BDC9FD1C3A}</a:tableStyleId>
              </a:tblPr>
              <a:tblGrid>
                <a:gridCol w="425450"/>
                <a:gridCol w="425450"/>
                <a:gridCol w="425450"/>
              </a:tblGrid>
              <a:tr h="425450">
                <a:tc>
                  <a:txBody>
                    <a:bodyPr/>
                    <a:lstStyle/>
                    <a:p>
                      <a:pPr algn="ctr" fontAlgn="ctr"/>
                      <a:endParaRPr lang="en-US" sz="1600" b="0" i="0" u="none" strike="noStrike" dirty="0">
                        <a:solidFill>
                          <a:srgbClr val="000000"/>
                        </a:solidFill>
                        <a:effectLst/>
                        <a:latin typeface="Calibri" panose="020F0502020204030204" pitchFamily="34" charset="0"/>
                      </a:endParaRPr>
                    </a:p>
                  </a:txBody>
                  <a:tcPr marL="9525" marR="9525" marT="9525" marB="0" anchor="ctr">
                    <a:noFill/>
                  </a:tcPr>
                </a:tc>
                <a:tc>
                  <a:txBody>
                    <a:bodyPr/>
                    <a:lstStyle/>
                    <a:p>
                      <a:pPr algn="ctr" fontAlgn="ctr"/>
                      <a:r>
                        <a:rPr lang="en-US" sz="1600" b="0" i="0" u="none" strike="noStrike" dirty="0" smtClean="0">
                          <a:solidFill>
                            <a:schemeClr val="bg1"/>
                          </a:solidFill>
                          <a:effectLst>
                            <a:outerShdw blurRad="38100" dist="38100" dir="2700000" algn="tl">
                              <a:srgbClr val="000000">
                                <a:alpha val="43137"/>
                              </a:srgbClr>
                            </a:outerShdw>
                          </a:effectLst>
                          <a:latin typeface="+mn-lt"/>
                        </a:rPr>
                        <a:t>1</a:t>
                      </a:r>
                      <a:endParaRPr lang="en-US" sz="1600" b="0"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ctr">
                    <a:solidFill>
                      <a:schemeClr val="accent1"/>
                    </a:solidFill>
                  </a:tcPr>
                </a:tc>
                <a:tc>
                  <a:txBody>
                    <a:bodyPr/>
                    <a:lstStyle/>
                    <a:p>
                      <a:pPr algn="ctr" fontAlgn="ctr"/>
                      <a:r>
                        <a:rPr lang="en-US" sz="1600" u="none" strike="noStrike" dirty="0" smtClean="0">
                          <a:solidFill>
                            <a:schemeClr val="bg1"/>
                          </a:solidFill>
                          <a:effectLst>
                            <a:outerShdw blurRad="38100" dist="38100" dir="2700000" algn="tl">
                              <a:srgbClr val="000000">
                                <a:alpha val="43137"/>
                              </a:srgbClr>
                            </a:outerShdw>
                          </a:effectLst>
                        </a:rPr>
                        <a:t>-1</a:t>
                      </a:r>
                      <a:endParaRPr lang="en-US" sz="1600" b="0"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ctr">
                    <a:solidFill>
                      <a:schemeClr val="accent1"/>
                    </a:solidFill>
                  </a:tcPr>
                </a:tc>
              </a:tr>
              <a:tr h="425450">
                <a:tc>
                  <a:txBody>
                    <a:bodyPr/>
                    <a:lstStyle/>
                    <a:p>
                      <a:pPr algn="ctr" fontAlgn="ctr"/>
                      <a:r>
                        <a:rPr lang="en-US" sz="1600" u="none" strike="noStrike" dirty="0" smtClean="0">
                          <a:solidFill>
                            <a:schemeClr val="bg1"/>
                          </a:solidFill>
                          <a:effectLst>
                            <a:outerShdw blurRad="38100" dist="38100" dir="2700000" algn="tl">
                              <a:srgbClr val="000000">
                                <a:alpha val="43137"/>
                              </a:srgbClr>
                            </a:outerShdw>
                          </a:effectLst>
                        </a:rPr>
                        <a:t>1</a:t>
                      </a:r>
                      <a:endParaRPr lang="en-US" sz="1600" b="0"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ctr">
                    <a:solidFill>
                      <a:schemeClr val="accent1"/>
                    </a:solidFill>
                  </a:tcPr>
                </a:tc>
                <a:tc>
                  <a:txBody>
                    <a:bodyPr/>
                    <a:lstStyle/>
                    <a:p>
                      <a:pPr algn="ctr" fontAlgn="ctr"/>
                      <a:r>
                        <a:rPr lang="en-US" sz="1600" b="0" i="0" u="none" strike="noStrike" dirty="0" smtClean="0">
                          <a:solidFill>
                            <a:schemeClr val="dk1"/>
                          </a:solidFill>
                          <a:effectLst/>
                          <a:latin typeface="+mn-lt"/>
                        </a:rPr>
                        <a:t>-1</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smtClean="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ctr"/>
                </a:tc>
              </a:tr>
              <a:tr h="425450">
                <a:tc>
                  <a:txBody>
                    <a:bodyPr/>
                    <a:lstStyle/>
                    <a:p>
                      <a:pPr algn="ctr" fontAlgn="ctr"/>
                      <a:r>
                        <a:rPr lang="en-US" sz="1600" u="none" strike="noStrike" dirty="0" smtClean="0">
                          <a:solidFill>
                            <a:schemeClr val="bg1"/>
                          </a:solidFill>
                          <a:effectLst>
                            <a:outerShdw blurRad="38100" dist="38100" dir="2700000" algn="tl">
                              <a:srgbClr val="000000">
                                <a:alpha val="43137"/>
                              </a:srgbClr>
                            </a:outerShdw>
                          </a:effectLst>
                        </a:rPr>
                        <a:t>-1</a:t>
                      </a:r>
                      <a:endParaRPr lang="en-US" sz="1600" b="0" i="0" u="none"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ctr">
                    <a:solidFill>
                      <a:schemeClr val="accent1"/>
                    </a:solidFill>
                  </a:tcPr>
                </a:tc>
                <a:tc>
                  <a:txBody>
                    <a:bodyPr/>
                    <a:lstStyle/>
                    <a:p>
                      <a:pPr algn="ctr" fontAlgn="ctr"/>
                      <a:r>
                        <a:rPr lang="en-US" sz="1600" u="none" strike="noStrike" dirty="0" smtClean="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smtClean="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cxnSp>
        <p:nvCxnSpPr>
          <p:cNvPr id="55" name="Straight Arrow Connector 54"/>
          <p:cNvCxnSpPr/>
          <p:nvPr/>
        </p:nvCxnSpPr>
        <p:spPr>
          <a:xfrm flipV="1">
            <a:off x="3736244" y="4090927"/>
            <a:ext cx="1691640" cy="7189"/>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3736244" y="6031721"/>
            <a:ext cx="1691640" cy="7189"/>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59" name="Title 1"/>
          <p:cNvSpPr txBox="1">
            <a:spLocks/>
          </p:cNvSpPr>
          <p:nvPr/>
        </p:nvSpPr>
        <p:spPr>
          <a:xfrm>
            <a:off x="152400" y="152400"/>
            <a:ext cx="8839200" cy="1219200"/>
          </a:xfrm>
          <a:prstGeom prst="rect">
            <a:avLst/>
          </a:prstGeom>
          <a:solidFill>
            <a:schemeClr val="accent1">
              <a:lumMod val="60000"/>
              <a:lumOff val="40000"/>
            </a:schemeClr>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Logic Gates</a:t>
            </a:r>
            <a:endParaRPr lang="en-US" dirty="0">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176896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par>
                                <p:cTn id="8" presetID="22" presetClass="entr" presetSubtype="8"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left)">
                                      <p:cBhvr>
                                        <p:cTn id="10" dur="500"/>
                                        <p:tgtEl>
                                          <p:spTgt spid="55"/>
                                        </p:tgtEl>
                                      </p:cBhvr>
                                    </p:animEffect>
                                  </p:childTnLst>
                                </p:cTn>
                              </p:par>
                              <p:par>
                                <p:cTn id="11" presetID="22" presetClass="entr" presetSubtype="8"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wipe(left)">
                                      <p:cBhvr>
                                        <p:cTn id="13" dur="500"/>
                                        <p:tgtEl>
                                          <p:spTgt spid="56"/>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250"/>
                                        <p:tgtEl>
                                          <p:spTgt spid="52"/>
                                        </p:tgtEl>
                                      </p:cBhvr>
                                    </p:animEffect>
                                  </p:childTnLst>
                                </p:cTn>
                              </p:par>
                              <p:par>
                                <p:cTn id="18" presetID="10" presetClass="entr" presetSubtype="0" fill="hold" nodeType="with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fade">
                                      <p:cBhvr>
                                        <p:cTn id="20" dur="250"/>
                                        <p:tgtEl>
                                          <p:spTgt spid="53"/>
                                        </p:tgtEl>
                                      </p:cBhvr>
                                    </p:animEffect>
                                  </p:childTnLst>
                                </p:cTn>
                              </p:par>
                              <p:par>
                                <p:cTn id="21" presetID="10"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25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2976401" y="3148181"/>
            <a:ext cx="731520" cy="731520"/>
          </a:xfrm>
          <a:prstGeom prst="ellipse">
            <a:avLst/>
          </a:prstGeom>
          <a:solidFill>
            <a:schemeClr val="accent1">
              <a:lumMod val="75000"/>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958861" y="4267200"/>
            <a:ext cx="731520" cy="731520"/>
          </a:xfrm>
          <a:prstGeom prst="ellipse">
            <a:avLst/>
          </a:prstGeom>
          <a:solidFill>
            <a:schemeClr val="accent1">
              <a:lumMod val="75000"/>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endCxn id="26" idx="2"/>
          </p:cNvCxnSpPr>
          <p:nvPr/>
        </p:nvCxnSpPr>
        <p:spPr>
          <a:xfrm>
            <a:off x="3707921" y="3551542"/>
            <a:ext cx="2083279" cy="519221"/>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6"/>
            <a:endCxn id="26" idx="2"/>
          </p:cNvCxnSpPr>
          <p:nvPr/>
        </p:nvCxnSpPr>
        <p:spPr>
          <a:xfrm flipV="1">
            <a:off x="3690381" y="4070763"/>
            <a:ext cx="2100819" cy="562197"/>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5791200" y="3705003"/>
            <a:ext cx="731520" cy="731520"/>
          </a:xfrm>
          <a:prstGeom prst="ellipse">
            <a:avLst/>
          </a:prstGeom>
          <a:solidFill>
            <a:schemeClr val="accent2">
              <a:lumMod val="75000"/>
              <a:alpha val="34000"/>
            </a:schemeClr>
          </a:solidFill>
          <a:ln>
            <a:solidFill>
              <a:schemeClr val="accent2">
                <a:lumMod val="75000"/>
                <a:alpha val="7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895600" y="2185313"/>
            <a:ext cx="944880" cy="707886"/>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Input Layer</a:t>
            </a:r>
            <a:endParaRPr lang="en-US" sz="2000" dirty="0">
              <a:latin typeface="Verdana" pitchFamily="34" charset="0"/>
              <a:ea typeface="Verdana" pitchFamily="34" charset="0"/>
              <a:cs typeface="Verdana" pitchFamily="34" charset="0"/>
            </a:endParaRPr>
          </a:p>
        </p:txBody>
      </p:sp>
      <p:sp>
        <p:nvSpPr>
          <p:cNvPr id="36" name="TextBox 35"/>
          <p:cNvSpPr txBox="1"/>
          <p:nvPr/>
        </p:nvSpPr>
        <p:spPr>
          <a:xfrm>
            <a:off x="5600700" y="2180094"/>
            <a:ext cx="1112520" cy="707886"/>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Output Layer</a:t>
            </a:r>
            <a:endParaRPr lang="en-US" sz="2400" dirty="0">
              <a:latin typeface="Verdana" pitchFamily="34" charset="0"/>
              <a:ea typeface="Verdana" pitchFamily="34" charset="0"/>
              <a:cs typeface="Verdana" pitchFamily="34" charset="0"/>
            </a:endParaRPr>
          </a:p>
        </p:txBody>
      </p:sp>
      <p:sp>
        <p:nvSpPr>
          <p:cNvPr id="41" name="Rectangle 40"/>
          <p:cNvSpPr/>
          <p:nvPr/>
        </p:nvSpPr>
        <p:spPr>
          <a:xfrm>
            <a:off x="2845855" y="2887980"/>
            <a:ext cx="985999" cy="236982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663960" y="3276600"/>
            <a:ext cx="985999" cy="1587192"/>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3921281" y="2180094"/>
            <a:ext cx="1546860" cy="707886"/>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Statistical Weights</a:t>
            </a:r>
            <a:endParaRPr lang="en-US" sz="2000" dirty="0">
              <a:latin typeface="Verdana" pitchFamily="34" charset="0"/>
              <a:ea typeface="Verdana" pitchFamily="34" charset="0"/>
              <a:cs typeface="Verdana" pitchFamily="34" charset="0"/>
            </a:endParaRPr>
          </a:p>
        </p:txBody>
      </p:sp>
      <p:sp>
        <p:nvSpPr>
          <p:cNvPr id="44" name="Rectangle 43"/>
          <p:cNvSpPr/>
          <p:nvPr/>
        </p:nvSpPr>
        <p:spPr>
          <a:xfrm>
            <a:off x="3464081" y="3442502"/>
            <a:ext cx="2461260" cy="125555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itle 1"/>
          <p:cNvSpPr txBox="1">
            <a:spLocks/>
          </p:cNvSpPr>
          <p:nvPr/>
        </p:nvSpPr>
        <p:spPr>
          <a:xfrm>
            <a:off x="152400" y="152400"/>
            <a:ext cx="8839200" cy="1219200"/>
          </a:xfrm>
          <a:prstGeom prst="rect">
            <a:avLst/>
          </a:prstGeom>
          <a:solidFill>
            <a:schemeClr val="accent1">
              <a:lumMod val="60000"/>
              <a:lumOff val="40000"/>
            </a:schemeClr>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Perceptrons</a:t>
            </a:r>
            <a:endParaRPr lang="en-US" dirty="0">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4026218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250"/>
                                        <p:tgtEl>
                                          <p:spTgt spid="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25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250"/>
                                        <p:tgtEl>
                                          <p:spTgt spid="41"/>
                                        </p:tgtEl>
                                      </p:cBhvr>
                                    </p:animEffect>
                                    <p:set>
                                      <p:cBhvr>
                                        <p:cTn id="15" dur="1" fill="hold">
                                          <p:stCondLst>
                                            <p:cond delay="249"/>
                                          </p:stCondLst>
                                        </p:cTn>
                                        <p:tgtEl>
                                          <p:spTgt spid="41"/>
                                        </p:tgtEl>
                                        <p:attrNameLst>
                                          <p:attrName>style.visibility</p:attrName>
                                        </p:attrNameLst>
                                      </p:cBhvr>
                                      <p:to>
                                        <p:strVal val="hidden"/>
                                      </p:to>
                                    </p:set>
                                  </p:childTnLst>
                                </p:cTn>
                              </p:par>
                            </p:childTnLst>
                          </p:cTn>
                        </p:par>
                        <p:par>
                          <p:cTn id="16" fill="hold">
                            <p:stCondLst>
                              <p:cond delay="250"/>
                            </p:stCondLst>
                            <p:childTnLst>
                              <p:par>
                                <p:cTn id="17" presetID="10" presetClass="entr" presetSubtype="0"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250"/>
                                        <p:tgtEl>
                                          <p:spTgt spid="4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25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250"/>
                                        <p:tgtEl>
                                          <p:spTgt spid="44"/>
                                        </p:tgtEl>
                                      </p:cBhvr>
                                    </p:animEffect>
                                    <p:set>
                                      <p:cBhvr>
                                        <p:cTn id="27" dur="1" fill="hold">
                                          <p:stCondLst>
                                            <p:cond delay="249"/>
                                          </p:stCondLst>
                                        </p:cTn>
                                        <p:tgtEl>
                                          <p:spTgt spid="44"/>
                                        </p:tgtEl>
                                        <p:attrNameLst>
                                          <p:attrName>style.visibility</p:attrName>
                                        </p:attrNameLst>
                                      </p:cBhvr>
                                      <p:to>
                                        <p:strVal val="hidden"/>
                                      </p:to>
                                    </p:set>
                                  </p:childTnLst>
                                </p:cTn>
                              </p:par>
                            </p:childTnLst>
                          </p:cTn>
                        </p:par>
                        <p:par>
                          <p:cTn id="28" fill="hold">
                            <p:stCondLst>
                              <p:cond delay="250"/>
                            </p:stCondLst>
                            <p:childTnLst>
                              <p:par>
                                <p:cTn id="29" presetID="10" presetClass="entr" presetSubtype="0" fill="hold" grpId="0"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250"/>
                                        <p:tgtEl>
                                          <p:spTgt spid="4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25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6" grpId="0"/>
      <p:bldP spid="41" grpId="0" animBg="1"/>
      <p:bldP spid="41" grpId="1" animBg="1"/>
      <p:bldP spid="42" grpId="0" animBg="1"/>
      <p:bldP spid="43" grpId="0"/>
      <p:bldP spid="44" grpId="0" animBg="1"/>
      <p:bldP spid="44"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p:nvPr/>
        </p:nvCxnSpPr>
        <p:spPr>
          <a:xfrm>
            <a:off x="2057400" y="3506752"/>
            <a:ext cx="838200" cy="0"/>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2016281" y="4632960"/>
            <a:ext cx="838200" cy="0"/>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976401" y="3148181"/>
            <a:ext cx="731520" cy="731520"/>
          </a:xfrm>
          <a:prstGeom prst="ellipse">
            <a:avLst/>
          </a:prstGeom>
          <a:solidFill>
            <a:schemeClr val="accent1">
              <a:lumMod val="75000"/>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958861" y="4267200"/>
            <a:ext cx="731520" cy="731520"/>
          </a:xfrm>
          <a:prstGeom prst="ellipse">
            <a:avLst/>
          </a:prstGeom>
          <a:solidFill>
            <a:schemeClr val="accent1">
              <a:lumMod val="75000"/>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endCxn id="26" idx="2"/>
          </p:cNvCxnSpPr>
          <p:nvPr/>
        </p:nvCxnSpPr>
        <p:spPr>
          <a:xfrm>
            <a:off x="3707921" y="3551542"/>
            <a:ext cx="2083279" cy="519221"/>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6"/>
            <a:endCxn id="26" idx="2"/>
          </p:cNvCxnSpPr>
          <p:nvPr/>
        </p:nvCxnSpPr>
        <p:spPr>
          <a:xfrm flipV="1">
            <a:off x="3690381" y="4070763"/>
            <a:ext cx="2100819" cy="562197"/>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5791200" y="3705003"/>
            <a:ext cx="731520" cy="731520"/>
          </a:xfrm>
          <a:prstGeom prst="ellipse">
            <a:avLst/>
          </a:prstGeom>
          <a:solidFill>
            <a:schemeClr val="accent2">
              <a:lumMod val="75000"/>
              <a:alpha val="34000"/>
            </a:schemeClr>
          </a:solidFill>
          <a:ln>
            <a:solidFill>
              <a:schemeClr val="accent2">
                <a:lumMod val="75000"/>
                <a:alpha val="7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895600" y="2185313"/>
            <a:ext cx="944880" cy="707886"/>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Input Layer</a:t>
            </a:r>
            <a:endParaRPr lang="en-US" sz="2000" dirty="0">
              <a:latin typeface="Verdana" pitchFamily="34" charset="0"/>
              <a:ea typeface="Verdana" pitchFamily="34" charset="0"/>
              <a:cs typeface="Verdana" pitchFamily="34" charset="0"/>
            </a:endParaRPr>
          </a:p>
        </p:txBody>
      </p:sp>
      <p:sp>
        <p:nvSpPr>
          <p:cNvPr id="36" name="TextBox 35"/>
          <p:cNvSpPr txBox="1"/>
          <p:nvPr/>
        </p:nvSpPr>
        <p:spPr>
          <a:xfrm>
            <a:off x="5600700" y="2180094"/>
            <a:ext cx="1112520" cy="707886"/>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Output Layer</a:t>
            </a:r>
            <a:endParaRPr lang="en-US" sz="2400" dirty="0">
              <a:latin typeface="Verdana" pitchFamily="34" charset="0"/>
              <a:ea typeface="Verdana" pitchFamily="34" charset="0"/>
              <a:cs typeface="Verdana" pitchFamily="34" charset="0"/>
            </a:endParaRPr>
          </a:p>
        </p:txBody>
      </p:sp>
      <p:sp>
        <p:nvSpPr>
          <p:cNvPr id="39" name="TextBox 38"/>
          <p:cNvSpPr txBox="1"/>
          <p:nvPr/>
        </p:nvSpPr>
        <p:spPr>
          <a:xfrm>
            <a:off x="1502592" y="3276600"/>
            <a:ext cx="554808" cy="461665"/>
          </a:xfrm>
          <a:prstGeom prst="rect">
            <a:avLst/>
          </a:prstGeom>
          <a:noFill/>
        </p:spPr>
        <p:txBody>
          <a:bodyPr wrap="square" rtlCol="0">
            <a:spAutoFit/>
          </a:bodyPr>
          <a:lstStyle/>
          <a:p>
            <a:pPr algn="ctr"/>
            <a:r>
              <a:rPr lang="en-US" sz="2400" dirty="0"/>
              <a:t>T</a:t>
            </a:r>
          </a:p>
        </p:txBody>
      </p:sp>
      <p:sp>
        <p:nvSpPr>
          <p:cNvPr id="40" name="TextBox 39"/>
          <p:cNvSpPr txBox="1"/>
          <p:nvPr/>
        </p:nvSpPr>
        <p:spPr>
          <a:xfrm>
            <a:off x="1502592" y="4402127"/>
            <a:ext cx="554808" cy="461665"/>
          </a:xfrm>
          <a:prstGeom prst="rect">
            <a:avLst/>
          </a:prstGeom>
          <a:noFill/>
        </p:spPr>
        <p:txBody>
          <a:bodyPr wrap="square" rtlCol="0">
            <a:spAutoFit/>
          </a:bodyPr>
          <a:lstStyle/>
          <a:p>
            <a:pPr algn="ctr"/>
            <a:r>
              <a:rPr lang="en-US" sz="2400" dirty="0"/>
              <a:t>F</a:t>
            </a:r>
          </a:p>
        </p:txBody>
      </p:sp>
      <p:sp>
        <p:nvSpPr>
          <p:cNvPr id="43" name="TextBox 42"/>
          <p:cNvSpPr txBox="1"/>
          <p:nvPr/>
        </p:nvSpPr>
        <p:spPr>
          <a:xfrm>
            <a:off x="3921281" y="2180094"/>
            <a:ext cx="1546860" cy="707886"/>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Statistical Weights</a:t>
            </a:r>
            <a:endParaRPr lang="en-US" sz="2000" dirty="0">
              <a:latin typeface="Verdana" pitchFamily="34" charset="0"/>
              <a:ea typeface="Verdana" pitchFamily="34" charset="0"/>
              <a:cs typeface="Verdana" pitchFamily="34" charset="0"/>
            </a:endParaRPr>
          </a:p>
        </p:txBody>
      </p:sp>
      <p:sp>
        <p:nvSpPr>
          <p:cNvPr id="19" name="TextBox 18"/>
          <p:cNvSpPr txBox="1"/>
          <p:nvPr/>
        </p:nvSpPr>
        <p:spPr>
          <a:xfrm>
            <a:off x="189494" y="1601752"/>
            <a:ext cx="1892779" cy="523220"/>
          </a:xfrm>
          <a:prstGeom prst="rect">
            <a:avLst/>
          </a:prstGeom>
          <a:noFill/>
          <a:ln w="38100">
            <a:solidFill>
              <a:schemeClr val="tx1">
                <a:lumMod val="50000"/>
                <a:lumOff val="50000"/>
              </a:schemeClr>
            </a:solidFill>
          </a:ln>
        </p:spPr>
        <p:txBody>
          <a:bodyPr wrap="square" rtlCol="0">
            <a:spAutoFit/>
          </a:bodyPr>
          <a:lstStyle/>
          <a:p>
            <a:pPr algn="ctr"/>
            <a:r>
              <a:rPr lang="en-US" sz="2800" dirty="0" smtClean="0">
                <a:latin typeface="Verdana" pitchFamily="34" charset="0"/>
                <a:ea typeface="Verdana" pitchFamily="34" charset="0"/>
                <a:cs typeface="Verdana" pitchFamily="34" charset="0"/>
              </a:rPr>
              <a:t>OR-gate</a:t>
            </a:r>
            <a:endParaRPr lang="en-US" sz="2800" dirty="0">
              <a:latin typeface="Verdana" pitchFamily="34" charset="0"/>
              <a:ea typeface="Verdana" pitchFamily="34" charset="0"/>
              <a:cs typeface="Verdana" pitchFamily="34" charset="0"/>
            </a:endParaRPr>
          </a:p>
        </p:txBody>
      </p:sp>
      <p:sp>
        <p:nvSpPr>
          <p:cNvPr id="20" name="TextBox 19"/>
          <p:cNvSpPr txBox="1"/>
          <p:nvPr/>
        </p:nvSpPr>
        <p:spPr>
          <a:xfrm>
            <a:off x="1502592" y="3276600"/>
            <a:ext cx="554808" cy="461665"/>
          </a:xfrm>
          <a:prstGeom prst="rect">
            <a:avLst/>
          </a:prstGeom>
          <a:noFill/>
        </p:spPr>
        <p:txBody>
          <a:bodyPr wrap="square" rtlCol="0">
            <a:spAutoFit/>
          </a:bodyPr>
          <a:lstStyle/>
          <a:p>
            <a:pPr algn="ctr"/>
            <a:r>
              <a:rPr lang="en-US" sz="2400" dirty="0" smtClean="0"/>
              <a:t>1</a:t>
            </a:r>
            <a:endParaRPr lang="en-US" sz="2400" dirty="0"/>
          </a:p>
        </p:txBody>
      </p:sp>
      <p:sp>
        <p:nvSpPr>
          <p:cNvPr id="21" name="TextBox 20"/>
          <p:cNvSpPr txBox="1"/>
          <p:nvPr/>
        </p:nvSpPr>
        <p:spPr>
          <a:xfrm>
            <a:off x="1502592" y="4402127"/>
            <a:ext cx="554808" cy="461665"/>
          </a:xfrm>
          <a:prstGeom prst="rect">
            <a:avLst/>
          </a:prstGeom>
          <a:noFill/>
        </p:spPr>
        <p:txBody>
          <a:bodyPr wrap="square" rtlCol="0">
            <a:spAutoFit/>
          </a:bodyPr>
          <a:lstStyle/>
          <a:p>
            <a:pPr algn="ctr"/>
            <a:r>
              <a:rPr lang="en-US" sz="2400" dirty="0" smtClean="0"/>
              <a:t>-1</a:t>
            </a:r>
            <a:endParaRPr lang="en-US" sz="2400" dirty="0"/>
          </a:p>
        </p:txBody>
      </p:sp>
      <p:sp>
        <p:nvSpPr>
          <p:cNvPr id="23" name="Title 1"/>
          <p:cNvSpPr txBox="1">
            <a:spLocks/>
          </p:cNvSpPr>
          <p:nvPr/>
        </p:nvSpPr>
        <p:spPr>
          <a:xfrm>
            <a:off x="152400" y="152400"/>
            <a:ext cx="8839200" cy="1219200"/>
          </a:xfrm>
          <a:prstGeom prst="rect">
            <a:avLst/>
          </a:prstGeom>
          <a:solidFill>
            <a:schemeClr val="accent1">
              <a:lumMod val="60000"/>
              <a:lumOff val="40000"/>
            </a:schemeClr>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Perceptrons</a:t>
            </a:r>
            <a:endParaRPr lang="en-US" dirty="0">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56576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250"/>
                                        <p:tgtEl>
                                          <p:spTgt spid="4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250"/>
                                        <p:tgtEl>
                                          <p:spTgt spid="39"/>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25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0.00295 -2.96296E-6 L 0.1691 -2.96296E-6 " pathEditMode="relative" rAng="0" ptsTypes="AA">
                                      <p:cBhvr>
                                        <p:cTn id="20" dur="1000" fill="hold"/>
                                        <p:tgtEl>
                                          <p:spTgt spid="40"/>
                                        </p:tgtEl>
                                        <p:attrNameLst>
                                          <p:attrName>ppt_x</p:attrName>
                                          <p:attrName>ppt_y</p:attrName>
                                        </p:attrNameLst>
                                      </p:cBhvr>
                                      <p:rCtr x="8594" y="0"/>
                                    </p:animMotion>
                                  </p:childTnLst>
                                </p:cTn>
                              </p:par>
                              <p:par>
                                <p:cTn id="21" presetID="42" presetClass="path" presetSubtype="0" accel="50000" decel="50000" fill="hold" grpId="1" nodeType="withEffect">
                                  <p:stCondLst>
                                    <p:cond delay="0"/>
                                  </p:stCondLst>
                                  <p:childTnLst>
                                    <p:animMotion origin="layout" path="M -0.00295 -2.59259E-6 L 0.1691 -2.59259E-6 " pathEditMode="relative" rAng="0" ptsTypes="AA">
                                      <p:cBhvr>
                                        <p:cTn id="22" dur="1000" fill="hold"/>
                                        <p:tgtEl>
                                          <p:spTgt spid="39"/>
                                        </p:tgtEl>
                                        <p:attrNameLst>
                                          <p:attrName>ppt_x</p:attrName>
                                          <p:attrName>ppt_y</p:attrName>
                                        </p:attrNameLst>
                                      </p:cBhvr>
                                      <p:rCtr x="8594" y="0"/>
                                    </p:animMotion>
                                  </p:childTnLst>
                                </p:cTn>
                              </p:par>
                              <p:par>
                                <p:cTn id="23" presetID="1" presetClass="exit" presetSubtype="0" fill="hold" nodeType="withEffect">
                                  <p:stCondLst>
                                    <p:cond delay="0"/>
                                  </p:stCondLst>
                                  <p:childTnLst>
                                    <p:set>
                                      <p:cBhvr>
                                        <p:cTn id="24" dur="1" fill="hold">
                                          <p:stCondLst>
                                            <p:cond delay="0"/>
                                          </p:stCondLst>
                                        </p:cTn>
                                        <p:tgtEl>
                                          <p:spTgt spid="3"/>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5"/>
                                        </p:tgtEl>
                                        <p:attrNameLst>
                                          <p:attrName>style.visibility</p:attrName>
                                        </p:attrNameLst>
                                      </p:cBhvr>
                                      <p:to>
                                        <p:strVal val="hidden"/>
                                      </p:to>
                                    </p:set>
                                  </p:childTnLst>
                                </p:cTn>
                              </p:par>
                              <p:par>
                                <p:cTn id="27" presetID="10" presetClass="exit" presetSubtype="0" fill="hold" grpId="2" nodeType="withEffect">
                                  <p:stCondLst>
                                    <p:cond delay="0"/>
                                  </p:stCondLst>
                                  <p:childTnLst>
                                    <p:animEffect transition="out" filter="fade">
                                      <p:cBhvr>
                                        <p:cTn id="28" dur="750"/>
                                        <p:tgtEl>
                                          <p:spTgt spid="40"/>
                                        </p:tgtEl>
                                      </p:cBhvr>
                                    </p:animEffect>
                                    <p:set>
                                      <p:cBhvr>
                                        <p:cTn id="29" dur="1" fill="hold">
                                          <p:stCondLst>
                                            <p:cond delay="749"/>
                                          </p:stCondLst>
                                        </p:cTn>
                                        <p:tgtEl>
                                          <p:spTgt spid="40"/>
                                        </p:tgtEl>
                                        <p:attrNameLst>
                                          <p:attrName>style.visibility</p:attrName>
                                        </p:attrNameLst>
                                      </p:cBhvr>
                                      <p:to>
                                        <p:strVal val="hidden"/>
                                      </p:to>
                                    </p:set>
                                  </p:childTnLst>
                                </p:cTn>
                              </p:par>
                              <p:par>
                                <p:cTn id="30" presetID="10" presetClass="exit" presetSubtype="0" fill="hold" grpId="2" nodeType="withEffect">
                                  <p:stCondLst>
                                    <p:cond delay="0"/>
                                  </p:stCondLst>
                                  <p:childTnLst>
                                    <p:animEffect transition="out" filter="fade">
                                      <p:cBhvr>
                                        <p:cTn id="31" dur="750"/>
                                        <p:tgtEl>
                                          <p:spTgt spid="39"/>
                                        </p:tgtEl>
                                      </p:cBhvr>
                                    </p:animEffect>
                                    <p:set>
                                      <p:cBhvr>
                                        <p:cTn id="32" dur="1" fill="hold">
                                          <p:stCondLst>
                                            <p:cond delay="749"/>
                                          </p:stCondLst>
                                        </p:cTn>
                                        <p:tgtEl>
                                          <p:spTgt spid="39"/>
                                        </p:tgtEl>
                                        <p:attrNameLst>
                                          <p:attrName>style.visibility</p:attrName>
                                        </p:attrNameLst>
                                      </p:cBhvr>
                                      <p:to>
                                        <p:strVal val="hidden"/>
                                      </p:to>
                                    </p:set>
                                  </p:childTnLst>
                                </p:cTn>
                              </p:par>
                              <p:par>
                                <p:cTn id="33" presetID="10" presetClass="entr" presetSubtype="0" fill="hold" grpId="2" nodeType="withEffect">
                                  <p:stCondLst>
                                    <p:cond delay="25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750"/>
                                        <p:tgtEl>
                                          <p:spTgt spid="21"/>
                                        </p:tgtEl>
                                      </p:cBhvr>
                                    </p:animEffect>
                                  </p:childTnLst>
                                </p:cTn>
                              </p:par>
                              <p:par>
                                <p:cTn id="36" presetID="10" presetClass="entr" presetSubtype="0" fill="hold" grpId="2" nodeType="withEffect">
                                  <p:stCondLst>
                                    <p:cond delay="25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750"/>
                                        <p:tgtEl>
                                          <p:spTgt spid="20"/>
                                        </p:tgtEl>
                                      </p:cBhvr>
                                    </p:animEffect>
                                  </p:childTnLst>
                                </p:cTn>
                              </p:par>
                              <p:par>
                                <p:cTn id="39" presetID="42" presetClass="path" presetSubtype="0" accel="50000" decel="50000" fill="hold" grpId="1" nodeType="withEffect">
                                  <p:stCondLst>
                                    <p:cond delay="0"/>
                                  </p:stCondLst>
                                  <p:childTnLst>
                                    <p:animMotion origin="layout" path="M -0.00295 -2.96296E-6 L 0.1691 -2.96296E-6 " pathEditMode="relative" rAng="0" ptsTypes="AA">
                                      <p:cBhvr>
                                        <p:cTn id="40" dur="1000" fill="hold"/>
                                        <p:tgtEl>
                                          <p:spTgt spid="21"/>
                                        </p:tgtEl>
                                        <p:attrNameLst>
                                          <p:attrName>ppt_x</p:attrName>
                                          <p:attrName>ppt_y</p:attrName>
                                        </p:attrNameLst>
                                      </p:cBhvr>
                                      <p:rCtr x="8594" y="0"/>
                                    </p:animMotion>
                                  </p:childTnLst>
                                </p:cTn>
                              </p:par>
                              <p:par>
                                <p:cTn id="41" presetID="42" presetClass="path" presetSubtype="0" accel="50000" decel="50000" fill="hold" grpId="1" nodeType="withEffect">
                                  <p:stCondLst>
                                    <p:cond delay="0"/>
                                  </p:stCondLst>
                                  <p:childTnLst>
                                    <p:animMotion origin="layout" path="M -0.00295 -2.59259E-6 L 0.1691 -2.59259E-6 " pathEditMode="relative" rAng="0" ptsTypes="AA">
                                      <p:cBhvr>
                                        <p:cTn id="42" dur="1000" fill="hold"/>
                                        <p:tgtEl>
                                          <p:spTgt spid="20"/>
                                        </p:tgtEl>
                                        <p:attrNameLst>
                                          <p:attrName>ppt_x</p:attrName>
                                          <p:attrName>ppt_y</p:attrName>
                                        </p:attrNameLst>
                                      </p:cBhvr>
                                      <p:rCtr x="85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P spid="39" grpId="2"/>
      <p:bldP spid="40" grpId="0"/>
      <p:bldP spid="40" grpId="1"/>
      <p:bldP spid="40" grpId="2"/>
      <p:bldP spid="20" grpId="1"/>
      <p:bldP spid="20" grpId="2"/>
      <p:bldP spid="21" grpId="1"/>
      <p:bldP spid="21" grpId="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2976401" y="3148181"/>
            <a:ext cx="731520" cy="731520"/>
          </a:xfrm>
          <a:prstGeom prst="ellipse">
            <a:avLst/>
          </a:prstGeom>
          <a:solidFill>
            <a:schemeClr val="accent1">
              <a:lumMod val="75000"/>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958861" y="4267200"/>
            <a:ext cx="731520" cy="731520"/>
          </a:xfrm>
          <a:prstGeom prst="ellipse">
            <a:avLst/>
          </a:prstGeom>
          <a:solidFill>
            <a:schemeClr val="accent1">
              <a:lumMod val="75000"/>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endCxn id="26" idx="2"/>
          </p:cNvCxnSpPr>
          <p:nvPr/>
        </p:nvCxnSpPr>
        <p:spPr>
          <a:xfrm>
            <a:off x="3707921" y="3551542"/>
            <a:ext cx="2083279" cy="519221"/>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6"/>
            <a:endCxn id="26" idx="2"/>
          </p:cNvCxnSpPr>
          <p:nvPr/>
        </p:nvCxnSpPr>
        <p:spPr>
          <a:xfrm flipV="1">
            <a:off x="3690381" y="4070763"/>
            <a:ext cx="2100819" cy="562197"/>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5791200" y="3705003"/>
            <a:ext cx="731520" cy="731520"/>
          </a:xfrm>
          <a:prstGeom prst="ellipse">
            <a:avLst/>
          </a:prstGeom>
          <a:solidFill>
            <a:schemeClr val="accent2">
              <a:lumMod val="75000"/>
              <a:alpha val="34000"/>
            </a:schemeClr>
          </a:solidFill>
          <a:ln>
            <a:solidFill>
              <a:schemeClr val="accent2">
                <a:lumMod val="75000"/>
                <a:alpha val="7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895600" y="2185313"/>
            <a:ext cx="944880" cy="707886"/>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Input Layer</a:t>
            </a:r>
            <a:endParaRPr lang="en-US" sz="2000" dirty="0">
              <a:latin typeface="Verdana" pitchFamily="34" charset="0"/>
              <a:ea typeface="Verdana" pitchFamily="34" charset="0"/>
              <a:cs typeface="Verdana" pitchFamily="34" charset="0"/>
            </a:endParaRPr>
          </a:p>
        </p:txBody>
      </p:sp>
      <p:sp>
        <p:nvSpPr>
          <p:cNvPr id="36" name="TextBox 35"/>
          <p:cNvSpPr txBox="1"/>
          <p:nvPr/>
        </p:nvSpPr>
        <p:spPr>
          <a:xfrm>
            <a:off x="5600700" y="2180094"/>
            <a:ext cx="1112520" cy="707886"/>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Output Layer</a:t>
            </a:r>
            <a:endParaRPr lang="en-US" sz="2400" dirty="0">
              <a:latin typeface="Verdana" pitchFamily="34" charset="0"/>
              <a:ea typeface="Verdana" pitchFamily="34" charset="0"/>
              <a:cs typeface="Verdana" pitchFamily="34" charset="0"/>
            </a:endParaRPr>
          </a:p>
        </p:txBody>
      </p:sp>
      <p:sp>
        <p:nvSpPr>
          <p:cNvPr id="39" name="TextBox 38"/>
          <p:cNvSpPr txBox="1"/>
          <p:nvPr/>
        </p:nvSpPr>
        <p:spPr>
          <a:xfrm>
            <a:off x="3056131" y="3272072"/>
            <a:ext cx="554808" cy="461665"/>
          </a:xfrm>
          <a:prstGeom prst="rect">
            <a:avLst/>
          </a:prstGeom>
          <a:noFill/>
        </p:spPr>
        <p:txBody>
          <a:bodyPr wrap="square" rtlCol="0">
            <a:spAutoFit/>
          </a:bodyPr>
          <a:lstStyle/>
          <a:p>
            <a:pPr algn="ctr"/>
            <a:r>
              <a:rPr lang="en-US" sz="2400" dirty="0"/>
              <a:t>1</a:t>
            </a:r>
          </a:p>
        </p:txBody>
      </p:sp>
      <p:sp>
        <p:nvSpPr>
          <p:cNvPr id="40" name="TextBox 39"/>
          <p:cNvSpPr txBox="1"/>
          <p:nvPr/>
        </p:nvSpPr>
        <p:spPr>
          <a:xfrm>
            <a:off x="3052470" y="4402127"/>
            <a:ext cx="554808" cy="461665"/>
          </a:xfrm>
          <a:prstGeom prst="rect">
            <a:avLst/>
          </a:prstGeom>
          <a:noFill/>
        </p:spPr>
        <p:txBody>
          <a:bodyPr wrap="square" rtlCol="0">
            <a:spAutoFit/>
          </a:bodyPr>
          <a:lstStyle/>
          <a:p>
            <a:pPr algn="ctr"/>
            <a:r>
              <a:rPr lang="en-US" sz="2400" dirty="0" smtClean="0"/>
              <a:t>-1</a:t>
            </a:r>
            <a:endParaRPr lang="en-US" sz="2400" dirty="0"/>
          </a:p>
        </p:txBody>
      </p:sp>
      <p:sp>
        <p:nvSpPr>
          <p:cNvPr id="43" name="TextBox 42"/>
          <p:cNvSpPr txBox="1"/>
          <p:nvPr/>
        </p:nvSpPr>
        <p:spPr>
          <a:xfrm>
            <a:off x="3921281" y="2180094"/>
            <a:ext cx="1546860" cy="707886"/>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Statistical Weights</a:t>
            </a:r>
            <a:endParaRPr lang="en-US" sz="2000" dirty="0">
              <a:latin typeface="Verdana" pitchFamily="34" charset="0"/>
              <a:ea typeface="Verdana" pitchFamily="34" charset="0"/>
              <a:cs typeface="Verdana" pitchFamily="34" charset="0"/>
            </a:endParaRPr>
          </a:p>
        </p:txBody>
      </p:sp>
      <p:sp>
        <p:nvSpPr>
          <p:cNvPr id="22" name="TextBox 21"/>
          <p:cNvSpPr txBox="1"/>
          <p:nvPr/>
        </p:nvSpPr>
        <p:spPr>
          <a:xfrm>
            <a:off x="5874303" y="3828308"/>
            <a:ext cx="554808" cy="461665"/>
          </a:xfrm>
          <a:prstGeom prst="rect">
            <a:avLst/>
          </a:prstGeom>
          <a:noFill/>
        </p:spPr>
        <p:txBody>
          <a:bodyPr wrap="square" rtlCol="0">
            <a:spAutoFit/>
          </a:bodyPr>
          <a:lstStyle/>
          <a:p>
            <a:pPr algn="ctr"/>
            <a:r>
              <a:rPr lang="en-US" sz="2400" dirty="0"/>
              <a:t>1</a:t>
            </a:r>
          </a:p>
        </p:txBody>
      </p:sp>
      <p:sp>
        <p:nvSpPr>
          <p:cNvPr id="23" name="Title 1"/>
          <p:cNvSpPr txBox="1">
            <a:spLocks/>
          </p:cNvSpPr>
          <p:nvPr/>
        </p:nvSpPr>
        <p:spPr>
          <a:xfrm>
            <a:off x="152400" y="152400"/>
            <a:ext cx="8839200" cy="1219200"/>
          </a:xfrm>
          <a:prstGeom prst="rect">
            <a:avLst/>
          </a:prstGeom>
          <a:solidFill>
            <a:schemeClr val="accent1">
              <a:lumMod val="60000"/>
              <a:lumOff val="40000"/>
            </a:schemeClr>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Perceptrons</a:t>
            </a:r>
            <a:endParaRPr lang="en-US" dirty="0">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24" name="TextBox 23"/>
          <p:cNvSpPr txBox="1"/>
          <p:nvPr/>
        </p:nvSpPr>
        <p:spPr>
          <a:xfrm>
            <a:off x="189494" y="1601752"/>
            <a:ext cx="1892779" cy="523220"/>
          </a:xfrm>
          <a:prstGeom prst="rect">
            <a:avLst/>
          </a:prstGeom>
          <a:noFill/>
          <a:ln w="38100">
            <a:solidFill>
              <a:schemeClr val="tx1">
                <a:lumMod val="50000"/>
                <a:lumOff val="50000"/>
              </a:schemeClr>
            </a:solidFill>
          </a:ln>
        </p:spPr>
        <p:txBody>
          <a:bodyPr wrap="square" rtlCol="0">
            <a:spAutoFit/>
          </a:bodyPr>
          <a:lstStyle/>
          <a:p>
            <a:pPr algn="ctr"/>
            <a:r>
              <a:rPr lang="en-US" sz="2800" dirty="0" smtClean="0">
                <a:latin typeface="Verdana" pitchFamily="34" charset="0"/>
                <a:ea typeface="Verdana" pitchFamily="34" charset="0"/>
                <a:cs typeface="Verdana" pitchFamily="34" charset="0"/>
              </a:rPr>
              <a:t>OR-gate</a:t>
            </a:r>
            <a:endParaRPr lang="en-US" sz="28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94565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1" nodeType="clickEffect">
                                  <p:stCondLst>
                                    <p:cond delay="0"/>
                                  </p:stCondLst>
                                  <p:childTnLst>
                                    <p:animMotion origin="layout" path="M -0.00295 -2.96296E-6 L 0.31094 -0.08194 " pathEditMode="relative" rAng="0" ptsTypes="AA">
                                      <p:cBhvr>
                                        <p:cTn id="6" dur="1000" fill="hold"/>
                                        <p:tgtEl>
                                          <p:spTgt spid="40"/>
                                        </p:tgtEl>
                                        <p:attrNameLst>
                                          <p:attrName>ppt_x</p:attrName>
                                          <p:attrName>ppt_y</p:attrName>
                                        </p:attrNameLst>
                                      </p:cBhvr>
                                      <p:rCtr x="15694" y="-4097"/>
                                    </p:animMotion>
                                  </p:childTnLst>
                                </p:cTn>
                              </p:par>
                              <p:par>
                                <p:cTn id="7" presetID="42" presetClass="path" presetSubtype="0" accel="50000" decel="50000" fill="hold" grpId="1" nodeType="withEffect">
                                  <p:stCondLst>
                                    <p:cond delay="0"/>
                                  </p:stCondLst>
                                  <p:childTnLst>
                                    <p:animMotion origin="layout" path="M -0.00295 1.85185E-6 L 0.31042 0.08287 " pathEditMode="relative" rAng="0" ptsTypes="AA">
                                      <p:cBhvr>
                                        <p:cTn id="8" dur="1000" fill="hold"/>
                                        <p:tgtEl>
                                          <p:spTgt spid="39"/>
                                        </p:tgtEl>
                                        <p:attrNameLst>
                                          <p:attrName>ppt_x</p:attrName>
                                          <p:attrName>ppt_y</p:attrName>
                                        </p:attrNameLst>
                                      </p:cBhvr>
                                      <p:rCtr x="15660" y="4144"/>
                                    </p:animMotion>
                                  </p:childTnLst>
                                </p:cTn>
                              </p:par>
                              <p:par>
                                <p:cTn id="9" presetID="10" presetClass="exit" presetSubtype="0" fill="hold" grpId="2" nodeType="withEffect">
                                  <p:stCondLst>
                                    <p:cond delay="0"/>
                                  </p:stCondLst>
                                  <p:childTnLst>
                                    <p:animEffect transition="out" filter="fade">
                                      <p:cBhvr>
                                        <p:cTn id="10" dur="750"/>
                                        <p:tgtEl>
                                          <p:spTgt spid="40"/>
                                        </p:tgtEl>
                                      </p:cBhvr>
                                    </p:animEffect>
                                    <p:set>
                                      <p:cBhvr>
                                        <p:cTn id="11" dur="1" fill="hold">
                                          <p:stCondLst>
                                            <p:cond delay="749"/>
                                          </p:stCondLst>
                                        </p:cTn>
                                        <p:tgtEl>
                                          <p:spTgt spid="40"/>
                                        </p:tgtEl>
                                        <p:attrNameLst>
                                          <p:attrName>style.visibility</p:attrName>
                                        </p:attrNameLst>
                                      </p:cBhvr>
                                      <p:to>
                                        <p:strVal val="hidden"/>
                                      </p:to>
                                    </p:set>
                                  </p:childTnLst>
                                </p:cTn>
                              </p:par>
                              <p:par>
                                <p:cTn id="12" presetID="10" presetClass="exit" presetSubtype="0" fill="hold" grpId="2" nodeType="withEffect">
                                  <p:stCondLst>
                                    <p:cond delay="0"/>
                                  </p:stCondLst>
                                  <p:childTnLst>
                                    <p:animEffect transition="out" filter="fade">
                                      <p:cBhvr>
                                        <p:cTn id="13" dur="750"/>
                                        <p:tgtEl>
                                          <p:spTgt spid="39"/>
                                        </p:tgtEl>
                                      </p:cBhvr>
                                    </p:animEffect>
                                    <p:set>
                                      <p:cBhvr>
                                        <p:cTn id="14" dur="1" fill="hold">
                                          <p:stCondLst>
                                            <p:cond delay="749"/>
                                          </p:stCondLst>
                                        </p:cTn>
                                        <p:tgtEl>
                                          <p:spTgt spid="39"/>
                                        </p:tgtEl>
                                        <p:attrNameLst>
                                          <p:attrName>style.visibility</p:attrName>
                                        </p:attrNameLst>
                                      </p:cBhvr>
                                      <p:to>
                                        <p:strVal val="hidden"/>
                                      </p:to>
                                    </p:set>
                                  </p:childTnLst>
                                </p:cTn>
                              </p:par>
                              <p:par>
                                <p:cTn id="15" presetID="10" presetClass="entr" presetSubtype="0" fill="hold" grpId="1" nodeType="withEffect">
                                  <p:stCondLst>
                                    <p:cond delay="75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2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1"/>
      <p:bldP spid="39" grpId="2"/>
      <p:bldP spid="40" grpId="1"/>
      <p:bldP spid="40" grpId="2"/>
      <p:bldP spid="2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2334884" y="2930165"/>
            <a:ext cx="731520" cy="731520"/>
          </a:xfrm>
          <a:prstGeom prst="ellipse">
            <a:avLst/>
          </a:prstGeom>
          <a:solidFill>
            <a:schemeClr val="accent1">
              <a:lumMod val="75000"/>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317344" y="4049184"/>
            <a:ext cx="731520" cy="731520"/>
          </a:xfrm>
          <a:prstGeom prst="ellipse">
            <a:avLst/>
          </a:prstGeom>
          <a:solidFill>
            <a:schemeClr val="accent1">
              <a:lumMod val="75000"/>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7" idx="6"/>
            <a:endCxn id="17" idx="2"/>
          </p:cNvCxnSpPr>
          <p:nvPr/>
        </p:nvCxnSpPr>
        <p:spPr>
          <a:xfrm flipV="1">
            <a:off x="3066404" y="2787266"/>
            <a:ext cx="1257586" cy="508659"/>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6"/>
            <a:endCxn id="20" idx="2"/>
          </p:cNvCxnSpPr>
          <p:nvPr/>
        </p:nvCxnSpPr>
        <p:spPr>
          <a:xfrm>
            <a:off x="3048864" y="4414944"/>
            <a:ext cx="1275126" cy="620527"/>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6187296" y="3556184"/>
            <a:ext cx="731520" cy="731520"/>
          </a:xfrm>
          <a:prstGeom prst="ellipse">
            <a:avLst/>
          </a:prstGeom>
          <a:solidFill>
            <a:schemeClr val="accent2">
              <a:lumMod val="75000"/>
              <a:alpha val="34000"/>
            </a:schemeClr>
          </a:solidFill>
          <a:ln>
            <a:solidFill>
              <a:schemeClr val="accent2">
                <a:lumMod val="75000"/>
                <a:alpha val="7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226334" y="1505938"/>
            <a:ext cx="944880" cy="707886"/>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Input Layer</a:t>
            </a:r>
            <a:endParaRPr lang="en-US" sz="2000" dirty="0">
              <a:latin typeface="Verdana" pitchFamily="34" charset="0"/>
              <a:ea typeface="Verdana" pitchFamily="34" charset="0"/>
              <a:cs typeface="Verdana" pitchFamily="34" charset="0"/>
            </a:endParaRPr>
          </a:p>
        </p:txBody>
      </p:sp>
      <p:sp>
        <p:nvSpPr>
          <p:cNvPr id="36" name="TextBox 35"/>
          <p:cNvSpPr txBox="1"/>
          <p:nvPr/>
        </p:nvSpPr>
        <p:spPr>
          <a:xfrm>
            <a:off x="5996795" y="1505938"/>
            <a:ext cx="1112520" cy="707886"/>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Output Layer</a:t>
            </a:r>
            <a:endParaRPr lang="en-US" sz="2400" dirty="0">
              <a:latin typeface="Verdana" pitchFamily="34" charset="0"/>
              <a:ea typeface="Verdana" pitchFamily="34" charset="0"/>
              <a:cs typeface="Verdana" pitchFamily="34" charset="0"/>
            </a:endParaRPr>
          </a:p>
        </p:txBody>
      </p:sp>
      <p:sp>
        <p:nvSpPr>
          <p:cNvPr id="41" name="Rectangle 40"/>
          <p:cNvSpPr/>
          <p:nvPr/>
        </p:nvSpPr>
        <p:spPr>
          <a:xfrm>
            <a:off x="2205775" y="2669964"/>
            <a:ext cx="985999" cy="236982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6060056" y="3127781"/>
            <a:ext cx="985999" cy="1587192"/>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323990" y="2421506"/>
            <a:ext cx="731520" cy="731520"/>
          </a:xfrm>
          <a:prstGeom prst="ellipse">
            <a:avLst/>
          </a:prstGeom>
          <a:solidFill>
            <a:schemeClr val="accent3">
              <a:lumMod val="75000"/>
              <a:alpha val="34000"/>
            </a:schemeClr>
          </a:solidFill>
          <a:ln>
            <a:solidFill>
              <a:schemeClr val="accent3">
                <a:lumMod val="50000"/>
                <a:alpha val="7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323990" y="3548485"/>
            <a:ext cx="731520" cy="731520"/>
          </a:xfrm>
          <a:prstGeom prst="ellipse">
            <a:avLst/>
          </a:prstGeom>
          <a:solidFill>
            <a:schemeClr val="accent3">
              <a:lumMod val="75000"/>
              <a:alpha val="34000"/>
            </a:schemeClr>
          </a:solidFill>
          <a:ln>
            <a:solidFill>
              <a:schemeClr val="accent3">
                <a:lumMod val="50000"/>
                <a:alpha val="7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323990" y="4669711"/>
            <a:ext cx="731520" cy="731520"/>
          </a:xfrm>
          <a:prstGeom prst="ellipse">
            <a:avLst/>
          </a:prstGeom>
          <a:solidFill>
            <a:schemeClr val="accent3">
              <a:lumMod val="75000"/>
              <a:alpha val="34000"/>
            </a:schemeClr>
          </a:solidFill>
          <a:ln>
            <a:solidFill>
              <a:schemeClr val="accent3">
                <a:lumMod val="50000"/>
                <a:alpha val="7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133490" y="1508760"/>
            <a:ext cx="1112520" cy="707886"/>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Hidden Layer</a:t>
            </a:r>
            <a:endParaRPr lang="en-US" sz="2000" dirty="0">
              <a:latin typeface="Verdana" pitchFamily="34" charset="0"/>
              <a:ea typeface="Verdana" pitchFamily="34" charset="0"/>
              <a:cs typeface="Verdana" pitchFamily="34" charset="0"/>
            </a:endParaRPr>
          </a:p>
        </p:txBody>
      </p:sp>
      <p:sp>
        <p:nvSpPr>
          <p:cNvPr id="27" name="Rectangle 26"/>
          <p:cNvSpPr/>
          <p:nvPr/>
        </p:nvSpPr>
        <p:spPr>
          <a:xfrm>
            <a:off x="4196320" y="2216503"/>
            <a:ext cx="985999" cy="3346097"/>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a:stCxn id="7" idx="6"/>
            <a:endCxn id="19" idx="2"/>
          </p:cNvCxnSpPr>
          <p:nvPr/>
        </p:nvCxnSpPr>
        <p:spPr>
          <a:xfrm>
            <a:off x="3066404" y="3295925"/>
            <a:ext cx="1257586" cy="618320"/>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7" idx="6"/>
            <a:endCxn id="20" idx="2"/>
          </p:cNvCxnSpPr>
          <p:nvPr/>
        </p:nvCxnSpPr>
        <p:spPr>
          <a:xfrm>
            <a:off x="3066404" y="3295925"/>
            <a:ext cx="1257586" cy="1739546"/>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 idx="6"/>
            <a:endCxn id="17" idx="2"/>
          </p:cNvCxnSpPr>
          <p:nvPr/>
        </p:nvCxnSpPr>
        <p:spPr>
          <a:xfrm flipV="1">
            <a:off x="3048864" y="2787266"/>
            <a:ext cx="1275126" cy="1627678"/>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6"/>
            <a:endCxn id="19" idx="2"/>
          </p:cNvCxnSpPr>
          <p:nvPr/>
        </p:nvCxnSpPr>
        <p:spPr>
          <a:xfrm flipV="1">
            <a:off x="3048864" y="3914245"/>
            <a:ext cx="1275126" cy="500699"/>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7" idx="6"/>
            <a:endCxn id="26" idx="2"/>
          </p:cNvCxnSpPr>
          <p:nvPr/>
        </p:nvCxnSpPr>
        <p:spPr>
          <a:xfrm>
            <a:off x="5055510" y="2787266"/>
            <a:ext cx="1131786" cy="1134678"/>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9" idx="6"/>
            <a:endCxn id="26" idx="2"/>
          </p:cNvCxnSpPr>
          <p:nvPr/>
        </p:nvCxnSpPr>
        <p:spPr>
          <a:xfrm>
            <a:off x="5055510" y="3914245"/>
            <a:ext cx="1131786" cy="7699"/>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0" idx="6"/>
            <a:endCxn id="26" idx="2"/>
          </p:cNvCxnSpPr>
          <p:nvPr/>
        </p:nvCxnSpPr>
        <p:spPr>
          <a:xfrm flipV="1">
            <a:off x="5055510" y="3921944"/>
            <a:ext cx="1131786" cy="1113527"/>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2912277" y="2630970"/>
            <a:ext cx="1507323" cy="255062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854371" y="2638930"/>
            <a:ext cx="1507323" cy="255062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2921767" y="5540514"/>
            <a:ext cx="1546860" cy="707886"/>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Statistical Weights</a:t>
            </a:r>
            <a:endParaRPr lang="en-US" sz="2000" dirty="0">
              <a:latin typeface="Verdana" pitchFamily="34" charset="0"/>
              <a:ea typeface="Verdana" pitchFamily="34" charset="0"/>
              <a:cs typeface="Verdana" pitchFamily="34" charset="0"/>
            </a:endParaRPr>
          </a:p>
        </p:txBody>
      </p:sp>
      <p:sp>
        <p:nvSpPr>
          <p:cNvPr id="52" name="TextBox 51"/>
          <p:cNvSpPr txBox="1"/>
          <p:nvPr/>
        </p:nvSpPr>
        <p:spPr>
          <a:xfrm>
            <a:off x="4876800" y="5531715"/>
            <a:ext cx="1546860" cy="707886"/>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Statistical Weights</a:t>
            </a:r>
            <a:endParaRPr lang="en-US" sz="2000" dirty="0">
              <a:latin typeface="Verdana" pitchFamily="34" charset="0"/>
              <a:ea typeface="Verdana" pitchFamily="34" charset="0"/>
              <a:cs typeface="Verdana" pitchFamily="34" charset="0"/>
            </a:endParaRPr>
          </a:p>
        </p:txBody>
      </p:sp>
      <p:sp>
        <p:nvSpPr>
          <p:cNvPr id="54" name="Title 1"/>
          <p:cNvSpPr txBox="1">
            <a:spLocks/>
          </p:cNvSpPr>
          <p:nvPr/>
        </p:nvSpPr>
        <p:spPr>
          <a:xfrm>
            <a:off x="152400" y="152400"/>
            <a:ext cx="8839200" cy="1219200"/>
          </a:xfrm>
          <a:prstGeom prst="rect">
            <a:avLst/>
          </a:prstGeom>
          <a:solidFill>
            <a:schemeClr val="accent1">
              <a:lumMod val="60000"/>
              <a:lumOff val="40000"/>
            </a:schemeClr>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Multi-layered </a:t>
            </a:r>
            <a:r>
              <a:rPr lang="en-US" dirty="0" err="1" smtClean="0">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Perceptrons</a:t>
            </a:r>
            <a:endParaRPr lang="en-US" dirty="0">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209766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250"/>
                                        <p:tgtEl>
                                          <p:spTgt spid="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25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250"/>
                                        <p:tgtEl>
                                          <p:spTgt spid="41"/>
                                        </p:tgtEl>
                                      </p:cBhvr>
                                    </p:animEffect>
                                    <p:set>
                                      <p:cBhvr>
                                        <p:cTn id="15" dur="1" fill="hold">
                                          <p:stCondLst>
                                            <p:cond delay="249"/>
                                          </p:stCondLst>
                                        </p:cTn>
                                        <p:tgtEl>
                                          <p:spTgt spid="41"/>
                                        </p:tgtEl>
                                        <p:attrNameLst>
                                          <p:attrName>style.visibility</p:attrName>
                                        </p:attrNameLst>
                                      </p:cBhvr>
                                      <p:to>
                                        <p:strVal val="hidden"/>
                                      </p:to>
                                    </p:set>
                                  </p:childTnLst>
                                </p:cTn>
                              </p:par>
                            </p:childTnLst>
                          </p:cTn>
                        </p:par>
                        <p:par>
                          <p:cTn id="16" fill="hold">
                            <p:stCondLst>
                              <p:cond delay="250"/>
                            </p:stCondLst>
                            <p:childTnLst>
                              <p:par>
                                <p:cTn id="17" presetID="10"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25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25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250"/>
                                        <p:tgtEl>
                                          <p:spTgt spid="27"/>
                                        </p:tgtEl>
                                      </p:cBhvr>
                                    </p:animEffect>
                                    <p:set>
                                      <p:cBhvr>
                                        <p:cTn id="27" dur="1" fill="hold">
                                          <p:stCondLst>
                                            <p:cond delay="249"/>
                                          </p:stCondLst>
                                        </p:cTn>
                                        <p:tgtEl>
                                          <p:spTgt spid="27"/>
                                        </p:tgtEl>
                                        <p:attrNameLst>
                                          <p:attrName>style.visibility</p:attrName>
                                        </p:attrNameLst>
                                      </p:cBhvr>
                                      <p:to>
                                        <p:strVal val="hidden"/>
                                      </p:to>
                                    </p:set>
                                  </p:childTnLst>
                                </p:cTn>
                              </p:par>
                            </p:childTnLst>
                          </p:cTn>
                        </p:par>
                        <p:par>
                          <p:cTn id="28" fill="hold">
                            <p:stCondLst>
                              <p:cond delay="250"/>
                            </p:stCondLst>
                            <p:childTnLst>
                              <p:par>
                                <p:cTn id="29" presetID="10" presetClass="entr" presetSubtype="0" fill="hold" grpId="0"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250"/>
                                        <p:tgtEl>
                                          <p:spTgt spid="4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250"/>
                                        <p:tgtEl>
                                          <p:spTgt spid="3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250"/>
                                        <p:tgtEl>
                                          <p:spTgt spid="42"/>
                                        </p:tgtEl>
                                      </p:cBhvr>
                                    </p:animEffect>
                                    <p:set>
                                      <p:cBhvr>
                                        <p:cTn id="39" dur="1" fill="hold">
                                          <p:stCondLst>
                                            <p:cond delay="249"/>
                                          </p:stCondLst>
                                        </p:cTn>
                                        <p:tgtEl>
                                          <p:spTgt spid="42"/>
                                        </p:tgtEl>
                                        <p:attrNameLst>
                                          <p:attrName>style.visibility</p:attrName>
                                        </p:attrNameLst>
                                      </p:cBhvr>
                                      <p:to>
                                        <p:strVal val="hidden"/>
                                      </p:to>
                                    </p:set>
                                  </p:childTnLst>
                                </p:cTn>
                              </p:par>
                            </p:childTnLst>
                          </p:cTn>
                        </p:par>
                        <p:par>
                          <p:cTn id="40" fill="hold">
                            <p:stCondLst>
                              <p:cond delay="250"/>
                            </p:stCondLst>
                            <p:childTnLst>
                              <p:par>
                                <p:cTn id="41" presetID="10" presetClass="entr" presetSubtype="0" fill="hold" grpId="0" nodeType="after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250"/>
                                        <p:tgtEl>
                                          <p:spTgt spid="4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fade">
                                      <p:cBhvr>
                                        <p:cTn id="46" dur="250"/>
                                        <p:tgtEl>
                                          <p:spTgt spid="5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fade">
                                      <p:cBhvr>
                                        <p:cTn id="49" dur="250"/>
                                        <p:tgtEl>
                                          <p:spTgt spid="5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250"/>
                                        <p:tgtEl>
                                          <p:spTgt spid="5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250"/>
                                        <p:tgtEl>
                                          <p:spTgt spid="49"/>
                                        </p:tgtEl>
                                      </p:cBhvr>
                                    </p:animEffect>
                                    <p:set>
                                      <p:cBhvr>
                                        <p:cTn id="57" dur="1" fill="hold">
                                          <p:stCondLst>
                                            <p:cond delay="249"/>
                                          </p:stCondLst>
                                        </p:cTn>
                                        <p:tgtEl>
                                          <p:spTgt spid="49"/>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250"/>
                                        <p:tgtEl>
                                          <p:spTgt spid="50"/>
                                        </p:tgtEl>
                                      </p:cBhvr>
                                    </p:animEffect>
                                    <p:set>
                                      <p:cBhvr>
                                        <p:cTn id="60" dur="1" fill="hold">
                                          <p:stCondLst>
                                            <p:cond delay="24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6" grpId="0"/>
      <p:bldP spid="41" grpId="0" animBg="1"/>
      <p:bldP spid="41" grpId="1" animBg="1"/>
      <p:bldP spid="42" grpId="0" animBg="1"/>
      <p:bldP spid="42" grpId="1" animBg="1"/>
      <p:bldP spid="21" grpId="0"/>
      <p:bldP spid="27" grpId="0" animBg="1"/>
      <p:bldP spid="27" grpId="1" animBg="1"/>
      <p:bldP spid="49" grpId="0" animBg="1"/>
      <p:bldP spid="49" grpId="1" animBg="1"/>
      <p:bldP spid="50" grpId="0" animBg="1"/>
      <p:bldP spid="50" grpId="1" animBg="1"/>
      <p:bldP spid="51" grpId="0"/>
      <p:bldP spid="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2334884" y="2930165"/>
            <a:ext cx="731520" cy="731520"/>
          </a:xfrm>
          <a:prstGeom prst="ellipse">
            <a:avLst/>
          </a:prstGeom>
          <a:solidFill>
            <a:schemeClr val="accent1">
              <a:lumMod val="75000"/>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317344" y="4049184"/>
            <a:ext cx="731520" cy="731520"/>
          </a:xfrm>
          <a:prstGeom prst="ellipse">
            <a:avLst/>
          </a:prstGeom>
          <a:solidFill>
            <a:schemeClr val="accent1">
              <a:lumMod val="75000"/>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7" idx="6"/>
            <a:endCxn id="17" idx="2"/>
          </p:cNvCxnSpPr>
          <p:nvPr/>
        </p:nvCxnSpPr>
        <p:spPr>
          <a:xfrm flipV="1">
            <a:off x="3066404" y="2787266"/>
            <a:ext cx="1257586" cy="508659"/>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6"/>
            <a:endCxn id="20" idx="2"/>
          </p:cNvCxnSpPr>
          <p:nvPr/>
        </p:nvCxnSpPr>
        <p:spPr>
          <a:xfrm>
            <a:off x="3048864" y="4414944"/>
            <a:ext cx="1275126" cy="620527"/>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6187296" y="3556184"/>
            <a:ext cx="731520" cy="731520"/>
          </a:xfrm>
          <a:prstGeom prst="ellipse">
            <a:avLst/>
          </a:prstGeom>
          <a:solidFill>
            <a:schemeClr val="accent2">
              <a:lumMod val="75000"/>
              <a:alpha val="34000"/>
            </a:schemeClr>
          </a:solidFill>
          <a:ln>
            <a:solidFill>
              <a:schemeClr val="accent2">
                <a:lumMod val="75000"/>
                <a:alpha val="7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226334" y="1505938"/>
            <a:ext cx="944880" cy="707886"/>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Input Layer</a:t>
            </a:r>
            <a:endParaRPr lang="en-US" sz="2000" dirty="0">
              <a:latin typeface="Verdana" pitchFamily="34" charset="0"/>
              <a:ea typeface="Verdana" pitchFamily="34" charset="0"/>
              <a:cs typeface="Verdana" pitchFamily="34" charset="0"/>
            </a:endParaRPr>
          </a:p>
        </p:txBody>
      </p:sp>
      <p:sp>
        <p:nvSpPr>
          <p:cNvPr id="36" name="TextBox 35"/>
          <p:cNvSpPr txBox="1"/>
          <p:nvPr/>
        </p:nvSpPr>
        <p:spPr>
          <a:xfrm>
            <a:off x="5996795" y="1505938"/>
            <a:ext cx="1112520" cy="707886"/>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Output Layer</a:t>
            </a:r>
            <a:endParaRPr lang="en-US" sz="2400" dirty="0">
              <a:latin typeface="Verdana" pitchFamily="34" charset="0"/>
              <a:ea typeface="Verdana" pitchFamily="34" charset="0"/>
              <a:cs typeface="Verdana" pitchFamily="34" charset="0"/>
            </a:endParaRPr>
          </a:p>
        </p:txBody>
      </p:sp>
      <p:sp>
        <p:nvSpPr>
          <p:cNvPr id="17" name="Oval 16"/>
          <p:cNvSpPr/>
          <p:nvPr/>
        </p:nvSpPr>
        <p:spPr>
          <a:xfrm>
            <a:off x="4323990" y="2421506"/>
            <a:ext cx="731520" cy="731520"/>
          </a:xfrm>
          <a:prstGeom prst="ellipse">
            <a:avLst/>
          </a:prstGeom>
          <a:solidFill>
            <a:schemeClr val="accent3">
              <a:lumMod val="75000"/>
              <a:alpha val="34000"/>
            </a:schemeClr>
          </a:solidFill>
          <a:ln>
            <a:solidFill>
              <a:schemeClr val="accent3">
                <a:lumMod val="50000"/>
                <a:alpha val="7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323990" y="3548485"/>
            <a:ext cx="731520" cy="731520"/>
          </a:xfrm>
          <a:prstGeom prst="ellipse">
            <a:avLst/>
          </a:prstGeom>
          <a:solidFill>
            <a:schemeClr val="accent3">
              <a:lumMod val="75000"/>
              <a:alpha val="34000"/>
            </a:schemeClr>
          </a:solidFill>
          <a:ln>
            <a:solidFill>
              <a:schemeClr val="accent3">
                <a:lumMod val="50000"/>
                <a:alpha val="7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323990" y="4669711"/>
            <a:ext cx="731520" cy="731520"/>
          </a:xfrm>
          <a:prstGeom prst="ellipse">
            <a:avLst/>
          </a:prstGeom>
          <a:solidFill>
            <a:schemeClr val="accent3">
              <a:lumMod val="75000"/>
              <a:alpha val="34000"/>
            </a:schemeClr>
          </a:solidFill>
          <a:ln>
            <a:solidFill>
              <a:schemeClr val="accent3">
                <a:lumMod val="50000"/>
                <a:alpha val="7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133490" y="1508760"/>
            <a:ext cx="1112520" cy="707886"/>
          </a:xfrm>
          <a:prstGeom prst="rect">
            <a:avLst/>
          </a:prstGeom>
          <a:noFill/>
        </p:spPr>
        <p:txBody>
          <a:bodyPr wrap="square" rtlCol="0">
            <a:spAutoFit/>
          </a:bodyPr>
          <a:lstStyle/>
          <a:p>
            <a:pPr algn="ctr"/>
            <a:r>
              <a:rPr lang="en-US" sz="2000" dirty="0" smtClean="0">
                <a:latin typeface="Verdana" pitchFamily="34" charset="0"/>
                <a:ea typeface="Verdana" pitchFamily="34" charset="0"/>
                <a:cs typeface="Verdana" pitchFamily="34" charset="0"/>
              </a:rPr>
              <a:t>Hidden Layer</a:t>
            </a:r>
            <a:endParaRPr lang="en-US" sz="2000" dirty="0">
              <a:latin typeface="Verdana" pitchFamily="34" charset="0"/>
              <a:ea typeface="Verdana" pitchFamily="34" charset="0"/>
              <a:cs typeface="Verdana" pitchFamily="34" charset="0"/>
            </a:endParaRPr>
          </a:p>
        </p:txBody>
      </p:sp>
      <p:cxnSp>
        <p:nvCxnSpPr>
          <p:cNvPr id="28" name="Straight Arrow Connector 27"/>
          <p:cNvCxnSpPr>
            <a:stCxn id="7" idx="6"/>
            <a:endCxn id="19" idx="2"/>
          </p:cNvCxnSpPr>
          <p:nvPr/>
        </p:nvCxnSpPr>
        <p:spPr>
          <a:xfrm>
            <a:off x="3066404" y="3295925"/>
            <a:ext cx="1257586" cy="618320"/>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7" idx="6"/>
            <a:endCxn id="20" idx="2"/>
          </p:cNvCxnSpPr>
          <p:nvPr/>
        </p:nvCxnSpPr>
        <p:spPr>
          <a:xfrm>
            <a:off x="3066404" y="3295925"/>
            <a:ext cx="1257586" cy="1739546"/>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 idx="6"/>
            <a:endCxn id="17" idx="2"/>
          </p:cNvCxnSpPr>
          <p:nvPr/>
        </p:nvCxnSpPr>
        <p:spPr>
          <a:xfrm flipV="1">
            <a:off x="3048864" y="2787266"/>
            <a:ext cx="1275126" cy="1627678"/>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6"/>
            <a:endCxn id="19" idx="2"/>
          </p:cNvCxnSpPr>
          <p:nvPr/>
        </p:nvCxnSpPr>
        <p:spPr>
          <a:xfrm flipV="1">
            <a:off x="3048864" y="3914245"/>
            <a:ext cx="1275126" cy="500699"/>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7" idx="6"/>
            <a:endCxn id="26" idx="2"/>
          </p:cNvCxnSpPr>
          <p:nvPr/>
        </p:nvCxnSpPr>
        <p:spPr>
          <a:xfrm>
            <a:off x="5055510" y="2787266"/>
            <a:ext cx="1131786" cy="1134678"/>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9" idx="6"/>
            <a:endCxn id="26" idx="2"/>
          </p:cNvCxnSpPr>
          <p:nvPr/>
        </p:nvCxnSpPr>
        <p:spPr>
          <a:xfrm>
            <a:off x="5055510" y="3914245"/>
            <a:ext cx="1131786" cy="7699"/>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0" idx="6"/>
            <a:endCxn id="26" idx="2"/>
          </p:cNvCxnSpPr>
          <p:nvPr/>
        </p:nvCxnSpPr>
        <p:spPr>
          <a:xfrm flipV="1">
            <a:off x="5055510" y="3921944"/>
            <a:ext cx="1131786" cy="1113527"/>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92992" y="3048000"/>
            <a:ext cx="554808" cy="461665"/>
          </a:xfrm>
          <a:prstGeom prst="rect">
            <a:avLst/>
          </a:prstGeom>
          <a:noFill/>
        </p:spPr>
        <p:txBody>
          <a:bodyPr wrap="square" rtlCol="0">
            <a:spAutoFit/>
          </a:bodyPr>
          <a:lstStyle/>
          <a:p>
            <a:pPr algn="ctr"/>
            <a:r>
              <a:rPr lang="en-US" sz="2400" dirty="0"/>
              <a:t>T</a:t>
            </a:r>
          </a:p>
        </p:txBody>
      </p:sp>
      <p:sp>
        <p:nvSpPr>
          <p:cNvPr id="33" name="TextBox 32"/>
          <p:cNvSpPr txBox="1"/>
          <p:nvPr/>
        </p:nvSpPr>
        <p:spPr>
          <a:xfrm>
            <a:off x="892992" y="4173527"/>
            <a:ext cx="554808" cy="461665"/>
          </a:xfrm>
          <a:prstGeom prst="rect">
            <a:avLst/>
          </a:prstGeom>
          <a:noFill/>
        </p:spPr>
        <p:txBody>
          <a:bodyPr wrap="square" rtlCol="0">
            <a:spAutoFit/>
          </a:bodyPr>
          <a:lstStyle/>
          <a:p>
            <a:pPr algn="ctr"/>
            <a:r>
              <a:rPr lang="en-US" sz="2400" dirty="0"/>
              <a:t>F</a:t>
            </a:r>
          </a:p>
        </p:txBody>
      </p:sp>
      <p:sp>
        <p:nvSpPr>
          <p:cNvPr id="35" name="TextBox 34"/>
          <p:cNvSpPr txBox="1"/>
          <p:nvPr/>
        </p:nvSpPr>
        <p:spPr>
          <a:xfrm>
            <a:off x="892992" y="3048000"/>
            <a:ext cx="554808" cy="461665"/>
          </a:xfrm>
          <a:prstGeom prst="rect">
            <a:avLst/>
          </a:prstGeom>
          <a:noFill/>
        </p:spPr>
        <p:txBody>
          <a:bodyPr wrap="square" rtlCol="0">
            <a:spAutoFit/>
          </a:bodyPr>
          <a:lstStyle/>
          <a:p>
            <a:pPr algn="ctr"/>
            <a:r>
              <a:rPr lang="en-US" sz="2400" dirty="0" smtClean="0"/>
              <a:t>1</a:t>
            </a:r>
            <a:endParaRPr lang="en-US" sz="2400" dirty="0"/>
          </a:p>
        </p:txBody>
      </p:sp>
      <p:sp>
        <p:nvSpPr>
          <p:cNvPr id="38" name="TextBox 37"/>
          <p:cNvSpPr txBox="1"/>
          <p:nvPr/>
        </p:nvSpPr>
        <p:spPr>
          <a:xfrm>
            <a:off x="892992" y="4173527"/>
            <a:ext cx="554808" cy="461665"/>
          </a:xfrm>
          <a:prstGeom prst="rect">
            <a:avLst/>
          </a:prstGeom>
          <a:noFill/>
        </p:spPr>
        <p:txBody>
          <a:bodyPr wrap="square" rtlCol="0">
            <a:spAutoFit/>
          </a:bodyPr>
          <a:lstStyle/>
          <a:p>
            <a:pPr algn="ctr"/>
            <a:r>
              <a:rPr lang="en-US" sz="2400" dirty="0" smtClean="0"/>
              <a:t>-1</a:t>
            </a:r>
            <a:endParaRPr lang="en-US" sz="2400" dirty="0"/>
          </a:p>
        </p:txBody>
      </p:sp>
      <p:sp>
        <p:nvSpPr>
          <p:cNvPr id="39" name="Title 1"/>
          <p:cNvSpPr txBox="1">
            <a:spLocks/>
          </p:cNvSpPr>
          <p:nvPr/>
        </p:nvSpPr>
        <p:spPr>
          <a:xfrm>
            <a:off x="152400" y="152400"/>
            <a:ext cx="8839200" cy="1219200"/>
          </a:xfrm>
          <a:prstGeom prst="rect">
            <a:avLst/>
          </a:prstGeom>
          <a:solidFill>
            <a:schemeClr val="accent1">
              <a:lumMod val="60000"/>
              <a:lumOff val="40000"/>
            </a:schemeClr>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Multi-layered </a:t>
            </a:r>
            <a:r>
              <a:rPr lang="en-US" dirty="0" err="1" smtClean="0">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Perceptrons</a:t>
            </a:r>
            <a:endParaRPr lang="en-US" dirty="0">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43" name="TextBox 42"/>
          <p:cNvSpPr txBox="1"/>
          <p:nvPr/>
        </p:nvSpPr>
        <p:spPr>
          <a:xfrm>
            <a:off x="189494" y="1601752"/>
            <a:ext cx="1892779" cy="523220"/>
          </a:xfrm>
          <a:prstGeom prst="rect">
            <a:avLst/>
          </a:prstGeom>
          <a:noFill/>
          <a:ln w="38100">
            <a:solidFill>
              <a:schemeClr val="tx1">
                <a:lumMod val="50000"/>
                <a:lumOff val="50000"/>
              </a:schemeClr>
            </a:solidFill>
          </a:ln>
        </p:spPr>
        <p:txBody>
          <a:bodyPr wrap="square" rtlCol="0">
            <a:spAutoFit/>
          </a:bodyPr>
          <a:lstStyle/>
          <a:p>
            <a:pPr algn="ctr"/>
            <a:r>
              <a:rPr lang="en-US" sz="2800" dirty="0" smtClean="0">
                <a:latin typeface="Verdana" pitchFamily="34" charset="0"/>
                <a:ea typeface="Verdana" pitchFamily="34" charset="0"/>
                <a:cs typeface="Verdana" pitchFamily="34" charset="0"/>
              </a:rPr>
              <a:t>OR-gate</a:t>
            </a:r>
            <a:endParaRPr lang="en-US" sz="2800" dirty="0">
              <a:latin typeface="Verdana" pitchFamily="34" charset="0"/>
              <a:ea typeface="Verdana" pitchFamily="34" charset="0"/>
              <a:cs typeface="Verdana" pitchFamily="34" charset="0"/>
            </a:endParaRPr>
          </a:p>
        </p:txBody>
      </p:sp>
      <p:cxnSp>
        <p:nvCxnSpPr>
          <p:cNvPr id="44" name="Straight Arrow Connector 43"/>
          <p:cNvCxnSpPr/>
          <p:nvPr/>
        </p:nvCxnSpPr>
        <p:spPr>
          <a:xfrm>
            <a:off x="1429253" y="3263432"/>
            <a:ext cx="838200" cy="0"/>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1388134" y="4389640"/>
            <a:ext cx="838200" cy="0"/>
          </a:xfrm>
          <a:prstGeom prst="straightConnector1">
            <a:avLst/>
          </a:prstGeom>
          <a:ln>
            <a:solidFill>
              <a:schemeClr val="tx1">
                <a:lumMod val="65000"/>
                <a:lumOff val="35000"/>
              </a:schemeClr>
            </a:solidFill>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22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25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250"/>
                                        <p:tgtEl>
                                          <p:spTgt spid="32"/>
                                        </p:tgtEl>
                                      </p:cBhvr>
                                    </p:animEffect>
                                  </p:childTnLst>
                                </p:cTn>
                              </p:par>
                              <p:par>
                                <p:cTn id="11" presetID="10"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250"/>
                                        <p:tgtEl>
                                          <p:spTgt spid="44"/>
                                        </p:tgtEl>
                                      </p:cBhvr>
                                    </p:animEffect>
                                  </p:childTnLst>
                                </p:cTn>
                              </p:par>
                              <p:par>
                                <p:cTn id="14" presetID="10" presetClass="entr" presetSubtype="0" fill="hold"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250"/>
                                        <p:tgtEl>
                                          <p:spTgt spid="47"/>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0.00295 3.7037E-7 L 0.1691 3.7037E-7 " pathEditMode="relative" rAng="0" ptsTypes="AA">
                                      <p:cBhvr>
                                        <p:cTn id="20" dur="1000" fill="hold"/>
                                        <p:tgtEl>
                                          <p:spTgt spid="33"/>
                                        </p:tgtEl>
                                        <p:attrNameLst>
                                          <p:attrName>ppt_x</p:attrName>
                                          <p:attrName>ppt_y</p:attrName>
                                        </p:attrNameLst>
                                      </p:cBhvr>
                                      <p:rCtr x="8594" y="0"/>
                                    </p:animMotion>
                                  </p:childTnLst>
                                </p:cTn>
                              </p:par>
                              <p:par>
                                <p:cTn id="21" presetID="42" presetClass="path" presetSubtype="0" accel="50000" decel="50000" fill="hold" grpId="1" nodeType="withEffect">
                                  <p:stCondLst>
                                    <p:cond delay="0"/>
                                  </p:stCondLst>
                                  <p:childTnLst>
                                    <p:animMotion origin="layout" path="M -0.00295 7.40741E-7 L 0.1691 7.40741E-7 " pathEditMode="relative" rAng="0" ptsTypes="AA">
                                      <p:cBhvr>
                                        <p:cTn id="22" dur="1000" fill="hold"/>
                                        <p:tgtEl>
                                          <p:spTgt spid="32"/>
                                        </p:tgtEl>
                                        <p:attrNameLst>
                                          <p:attrName>ppt_x</p:attrName>
                                          <p:attrName>ppt_y</p:attrName>
                                        </p:attrNameLst>
                                      </p:cBhvr>
                                      <p:rCtr x="8594" y="0"/>
                                    </p:animMotion>
                                  </p:childTnLst>
                                </p:cTn>
                              </p:par>
                              <p:par>
                                <p:cTn id="23" presetID="10" presetClass="exit" presetSubtype="0" fill="hold" grpId="2" nodeType="withEffect">
                                  <p:stCondLst>
                                    <p:cond delay="0"/>
                                  </p:stCondLst>
                                  <p:childTnLst>
                                    <p:animEffect transition="out" filter="fade">
                                      <p:cBhvr>
                                        <p:cTn id="24" dur="750"/>
                                        <p:tgtEl>
                                          <p:spTgt spid="33"/>
                                        </p:tgtEl>
                                      </p:cBhvr>
                                    </p:animEffect>
                                    <p:set>
                                      <p:cBhvr>
                                        <p:cTn id="25" dur="1" fill="hold">
                                          <p:stCondLst>
                                            <p:cond delay="749"/>
                                          </p:stCondLst>
                                        </p:cTn>
                                        <p:tgtEl>
                                          <p:spTgt spid="33"/>
                                        </p:tgtEl>
                                        <p:attrNameLst>
                                          <p:attrName>style.visibility</p:attrName>
                                        </p:attrNameLst>
                                      </p:cBhvr>
                                      <p:to>
                                        <p:strVal val="hidden"/>
                                      </p:to>
                                    </p:set>
                                  </p:childTnLst>
                                </p:cTn>
                              </p:par>
                              <p:par>
                                <p:cTn id="26" presetID="10" presetClass="exit" presetSubtype="0" fill="hold" grpId="2" nodeType="withEffect">
                                  <p:stCondLst>
                                    <p:cond delay="0"/>
                                  </p:stCondLst>
                                  <p:childTnLst>
                                    <p:animEffect transition="out" filter="fade">
                                      <p:cBhvr>
                                        <p:cTn id="27" dur="750"/>
                                        <p:tgtEl>
                                          <p:spTgt spid="32"/>
                                        </p:tgtEl>
                                      </p:cBhvr>
                                    </p:animEffect>
                                    <p:set>
                                      <p:cBhvr>
                                        <p:cTn id="28" dur="1" fill="hold">
                                          <p:stCondLst>
                                            <p:cond delay="749"/>
                                          </p:stCondLst>
                                        </p:cTn>
                                        <p:tgtEl>
                                          <p:spTgt spid="32"/>
                                        </p:tgtEl>
                                        <p:attrNameLst>
                                          <p:attrName>style.visibility</p:attrName>
                                        </p:attrNameLst>
                                      </p:cBhvr>
                                      <p:to>
                                        <p:strVal val="hidden"/>
                                      </p:to>
                                    </p:set>
                                  </p:childTnLst>
                                </p:cTn>
                              </p:par>
                              <p:par>
                                <p:cTn id="29" presetID="10" presetClass="entr" presetSubtype="0" fill="hold" grpId="1" nodeType="withEffect">
                                  <p:stCondLst>
                                    <p:cond delay="25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750"/>
                                        <p:tgtEl>
                                          <p:spTgt spid="38"/>
                                        </p:tgtEl>
                                      </p:cBhvr>
                                    </p:animEffect>
                                  </p:childTnLst>
                                </p:cTn>
                              </p:par>
                              <p:par>
                                <p:cTn id="32" presetID="10" presetClass="entr" presetSubtype="0" fill="hold" grpId="1" nodeType="withEffect">
                                  <p:stCondLst>
                                    <p:cond delay="25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750"/>
                                        <p:tgtEl>
                                          <p:spTgt spid="35"/>
                                        </p:tgtEl>
                                      </p:cBhvr>
                                    </p:animEffect>
                                  </p:childTnLst>
                                </p:cTn>
                              </p:par>
                              <p:par>
                                <p:cTn id="35" presetID="42" presetClass="path" presetSubtype="0" accel="50000" decel="50000" fill="hold" grpId="0" nodeType="withEffect">
                                  <p:stCondLst>
                                    <p:cond delay="0"/>
                                  </p:stCondLst>
                                  <p:childTnLst>
                                    <p:animMotion origin="layout" path="M -0.00295 3.7037E-7 L 0.1691 3.7037E-7 " pathEditMode="relative" rAng="0" ptsTypes="AA">
                                      <p:cBhvr>
                                        <p:cTn id="36" dur="1000" fill="hold"/>
                                        <p:tgtEl>
                                          <p:spTgt spid="38"/>
                                        </p:tgtEl>
                                        <p:attrNameLst>
                                          <p:attrName>ppt_x</p:attrName>
                                          <p:attrName>ppt_y</p:attrName>
                                        </p:attrNameLst>
                                      </p:cBhvr>
                                      <p:rCtr x="8594" y="0"/>
                                    </p:animMotion>
                                  </p:childTnLst>
                                </p:cTn>
                              </p:par>
                              <p:par>
                                <p:cTn id="37" presetID="42" presetClass="path" presetSubtype="0" accel="50000" decel="50000" fill="hold" grpId="0" nodeType="withEffect">
                                  <p:stCondLst>
                                    <p:cond delay="0"/>
                                  </p:stCondLst>
                                  <p:childTnLst>
                                    <p:animMotion origin="layout" path="M -0.00295 7.40741E-7 L 0.1691 7.40741E-7 " pathEditMode="relative" rAng="0" ptsTypes="AA">
                                      <p:cBhvr>
                                        <p:cTn id="38" dur="1000" fill="hold"/>
                                        <p:tgtEl>
                                          <p:spTgt spid="35"/>
                                        </p:tgtEl>
                                        <p:attrNameLst>
                                          <p:attrName>ppt_x</p:attrName>
                                          <p:attrName>ppt_y</p:attrName>
                                        </p:attrNameLst>
                                      </p:cBhvr>
                                      <p:rCtr x="8594" y="0"/>
                                    </p:animMotion>
                                  </p:childTnLst>
                                </p:cTn>
                              </p:par>
                              <p:par>
                                <p:cTn id="39" presetID="1" presetClass="exit" presetSubtype="0" fill="hold" nodeType="withEffect">
                                  <p:stCondLst>
                                    <p:cond delay="0"/>
                                  </p:stCondLst>
                                  <p:childTnLst>
                                    <p:set>
                                      <p:cBhvr>
                                        <p:cTn id="40" dur="1" fill="hold">
                                          <p:stCondLst>
                                            <p:cond delay="0"/>
                                          </p:stCondLst>
                                        </p:cTn>
                                        <p:tgtEl>
                                          <p:spTgt spid="44"/>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2" grpId="1"/>
      <p:bldP spid="32" grpId="2"/>
      <p:bldP spid="33" grpId="0"/>
      <p:bldP spid="33" grpId="1"/>
      <p:bldP spid="33" grpId="2"/>
      <p:bldP spid="35" grpId="0"/>
      <p:bldP spid="35" grpId="1"/>
      <p:bldP spid="38" grpId="0"/>
      <p:bldP spid="38" grpId="1"/>
    </p:bld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614</TotalTime>
  <Words>2780</Words>
  <Application>Microsoft Office PowerPoint</Application>
  <PresentationFormat>On-screen Show (4:3)</PresentationFormat>
  <Paragraphs>239</Paragraphs>
  <Slides>16</Slides>
  <Notes>15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Calibri</vt:lpstr>
      <vt:lpstr>Cambria Math</vt:lpstr>
      <vt:lpstr>Verdana</vt:lpstr>
      <vt:lpstr>Wingdings</vt:lpstr>
      <vt:lpstr>Wingdings 2</vt:lpstr>
      <vt:lpstr>Office Theme</vt:lpstr>
      <vt:lpstr>Civic</vt:lpstr>
      <vt:lpstr>Machine Learning with Artificial Neural Networks</vt:lpstr>
      <vt:lpstr>What does it take to make an Artificial Neural Network?</vt:lpstr>
      <vt:lpstr>What is a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Brandon Harrison</cp:lastModifiedBy>
  <cp:revision>42</cp:revision>
  <dcterms:created xsi:type="dcterms:W3CDTF">2015-04-04T08:03:46Z</dcterms:created>
  <dcterms:modified xsi:type="dcterms:W3CDTF">2015-12-13T16:14:23Z</dcterms:modified>
</cp:coreProperties>
</file>