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81" r:id="rId14"/>
    <p:sldId id="277" r:id="rId15"/>
    <p:sldId id="278" r:id="rId16"/>
    <p:sldId id="279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2995-B617-4EB8-8DD8-EE72513BDA7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65DB0-5429-4151-A52D-1926E4CCA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9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65DB0-5429-4151-A52D-1926E4CCAC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36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9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8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C21CBC7-684E-4217-84FB-780827C911D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82CD99-6C04-4C65-BB67-D44C8FF3897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with Artificial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334884" y="2930165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7344" y="4049184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6"/>
            <a:endCxn id="17" idx="2"/>
          </p:cNvCxnSpPr>
          <p:nvPr/>
        </p:nvCxnSpPr>
        <p:spPr>
          <a:xfrm flipV="1">
            <a:off x="3066404" y="2787266"/>
            <a:ext cx="1257586" cy="5086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0" idx="2"/>
          </p:cNvCxnSpPr>
          <p:nvPr/>
        </p:nvCxnSpPr>
        <p:spPr>
          <a:xfrm>
            <a:off x="3048864" y="4414944"/>
            <a:ext cx="1275126" cy="620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87296" y="3556184"/>
            <a:ext cx="731520" cy="73152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solidFill>
              <a:schemeClr val="accent2">
                <a:lumMod val="75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26334" y="1505938"/>
            <a:ext cx="94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6795" y="1505938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Layer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23990" y="2421506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23990" y="3548485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23990" y="4669711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33490" y="1508760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Hidden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Straight Arrow Connector 27"/>
          <p:cNvCxnSpPr>
            <a:stCxn id="7" idx="6"/>
            <a:endCxn id="19" idx="2"/>
          </p:cNvCxnSpPr>
          <p:nvPr/>
        </p:nvCxnSpPr>
        <p:spPr>
          <a:xfrm>
            <a:off x="3066404" y="3295925"/>
            <a:ext cx="1257586" cy="6183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0" idx="2"/>
          </p:cNvCxnSpPr>
          <p:nvPr/>
        </p:nvCxnSpPr>
        <p:spPr>
          <a:xfrm>
            <a:off x="3066404" y="3295925"/>
            <a:ext cx="1257586" cy="17395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7" idx="2"/>
          </p:cNvCxnSpPr>
          <p:nvPr/>
        </p:nvCxnSpPr>
        <p:spPr>
          <a:xfrm flipV="1">
            <a:off x="3048864" y="2787266"/>
            <a:ext cx="1275126" cy="1627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19" idx="2"/>
          </p:cNvCxnSpPr>
          <p:nvPr/>
        </p:nvCxnSpPr>
        <p:spPr>
          <a:xfrm flipV="1">
            <a:off x="3048864" y="3914245"/>
            <a:ext cx="1275126" cy="500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6"/>
            <a:endCxn id="26" idx="2"/>
          </p:cNvCxnSpPr>
          <p:nvPr/>
        </p:nvCxnSpPr>
        <p:spPr>
          <a:xfrm>
            <a:off x="5055510" y="2787266"/>
            <a:ext cx="1131786" cy="1134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6"/>
            <a:endCxn id="26" idx="2"/>
          </p:cNvCxnSpPr>
          <p:nvPr/>
        </p:nvCxnSpPr>
        <p:spPr>
          <a:xfrm>
            <a:off x="5055510" y="3914245"/>
            <a:ext cx="1131786" cy="7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6"/>
            <a:endCxn id="26" idx="2"/>
          </p:cNvCxnSpPr>
          <p:nvPr/>
        </p:nvCxnSpPr>
        <p:spPr>
          <a:xfrm flipV="1">
            <a:off x="5055510" y="3921944"/>
            <a:ext cx="1131786" cy="1113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33697" y="3045430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30036" y="4175485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434244" y="3039228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30583" y="4169283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433435" y="3039374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9774" y="4169429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1020" y="254793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???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51020" y="367490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???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351020" y="4796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???</a:t>
            </a:r>
            <a:endParaRPr lang="en-US" sz="2400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152400" y="152400"/>
            <a:ext cx="883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Multi-layered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Perceptrons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9494" y="1601752"/>
            <a:ext cx="1892779" cy="5232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OR-gate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1.11111E-6 L 0.21232 -0.235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4" y="-117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3.7037E-6 L 0.22014 0.2567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128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4.81481E-6 L 0.22049 -0.0724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63" y="-363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3.7037E-7 L 0.22014 0.0951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47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4.81481E-6 L 0.22066 0.0925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463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1.85185E-6 L 0.22032 -0.0715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63" y="-3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39" grpId="0"/>
      <p:bldP spid="39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7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334884" y="2930165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7344" y="4049184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6"/>
            <a:endCxn id="17" idx="2"/>
          </p:cNvCxnSpPr>
          <p:nvPr/>
        </p:nvCxnSpPr>
        <p:spPr>
          <a:xfrm flipV="1">
            <a:off x="3066404" y="2787266"/>
            <a:ext cx="1257586" cy="5086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0" idx="2"/>
          </p:cNvCxnSpPr>
          <p:nvPr/>
        </p:nvCxnSpPr>
        <p:spPr>
          <a:xfrm>
            <a:off x="3048864" y="4414944"/>
            <a:ext cx="1275126" cy="620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87296" y="3556184"/>
            <a:ext cx="731520" cy="73152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solidFill>
              <a:schemeClr val="accent2">
                <a:lumMod val="75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26334" y="1505938"/>
            <a:ext cx="94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6795" y="1505938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Layer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23990" y="2421506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23990" y="3548485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23990" y="4669711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33490" y="1508760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Hidden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Straight Arrow Connector 27"/>
          <p:cNvCxnSpPr>
            <a:stCxn id="7" idx="6"/>
            <a:endCxn id="19" idx="2"/>
          </p:cNvCxnSpPr>
          <p:nvPr/>
        </p:nvCxnSpPr>
        <p:spPr>
          <a:xfrm>
            <a:off x="3066404" y="3295925"/>
            <a:ext cx="1257586" cy="6183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0" idx="2"/>
          </p:cNvCxnSpPr>
          <p:nvPr/>
        </p:nvCxnSpPr>
        <p:spPr>
          <a:xfrm>
            <a:off x="3066404" y="3295925"/>
            <a:ext cx="1257586" cy="17395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7" idx="2"/>
          </p:cNvCxnSpPr>
          <p:nvPr/>
        </p:nvCxnSpPr>
        <p:spPr>
          <a:xfrm flipV="1">
            <a:off x="3048864" y="2787266"/>
            <a:ext cx="1275126" cy="1627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19" idx="2"/>
          </p:cNvCxnSpPr>
          <p:nvPr/>
        </p:nvCxnSpPr>
        <p:spPr>
          <a:xfrm flipV="1">
            <a:off x="3048864" y="3914245"/>
            <a:ext cx="1275126" cy="500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6"/>
            <a:endCxn id="26" idx="2"/>
          </p:cNvCxnSpPr>
          <p:nvPr/>
        </p:nvCxnSpPr>
        <p:spPr>
          <a:xfrm>
            <a:off x="5055510" y="2787266"/>
            <a:ext cx="1131786" cy="1134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6"/>
            <a:endCxn id="26" idx="2"/>
          </p:cNvCxnSpPr>
          <p:nvPr/>
        </p:nvCxnSpPr>
        <p:spPr>
          <a:xfrm>
            <a:off x="5055510" y="3914245"/>
            <a:ext cx="1131786" cy="7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6"/>
            <a:endCxn id="26" idx="2"/>
          </p:cNvCxnSpPr>
          <p:nvPr/>
        </p:nvCxnSpPr>
        <p:spPr>
          <a:xfrm flipV="1">
            <a:off x="5055510" y="3921944"/>
            <a:ext cx="1131786" cy="1113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51020" y="479730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???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51020" y="2549104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???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351020" y="367440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???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03751" y="3693315"/>
            <a:ext cx="49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152400" y="152400"/>
            <a:ext cx="883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Multi-layered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Perceptrons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9494" y="1601752"/>
            <a:ext cx="1892779" cy="5232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OR-gate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0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2033 0.1666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8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2033 0.0034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2033 -0.1611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-80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35" grpId="0"/>
      <p:bldP spid="35" grpId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334884" y="2930165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7344" y="4049184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6"/>
            <a:endCxn id="17" idx="2"/>
          </p:cNvCxnSpPr>
          <p:nvPr/>
        </p:nvCxnSpPr>
        <p:spPr>
          <a:xfrm flipV="1">
            <a:off x="3066404" y="2787266"/>
            <a:ext cx="1257586" cy="5086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0" idx="2"/>
          </p:cNvCxnSpPr>
          <p:nvPr/>
        </p:nvCxnSpPr>
        <p:spPr>
          <a:xfrm>
            <a:off x="3048864" y="4414944"/>
            <a:ext cx="1275126" cy="620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87296" y="3556184"/>
            <a:ext cx="731520" cy="73152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solidFill>
              <a:schemeClr val="accent2">
                <a:lumMod val="75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26334" y="1505938"/>
            <a:ext cx="94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6795" y="1505938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Layer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13724" y="5070986"/>
            <a:ext cx="918134" cy="93036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23990" y="2421506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23990" y="3548485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23990" y="4669711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33490" y="1508760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Hidden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Straight Arrow Connector 27"/>
          <p:cNvCxnSpPr>
            <a:stCxn id="7" idx="6"/>
            <a:endCxn id="19" idx="2"/>
          </p:cNvCxnSpPr>
          <p:nvPr/>
        </p:nvCxnSpPr>
        <p:spPr>
          <a:xfrm>
            <a:off x="3066404" y="3295925"/>
            <a:ext cx="1257586" cy="6183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0" idx="2"/>
          </p:cNvCxnSpPr>
          <p:nvPr/>
        </p:nvCxnSpPr>
        <p:spPr>
          <a:xfrm>
            <a:off x="3066404" y="3295925"/>
            <a:ext cx="1257586" cy="17395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7" idx="2"/>
          </p:cNvCxnSpPr>
          <p:nvPr/>
        </p:nvCxnSpPr>
        <p:spPr>
          <a:xfrm flipV="1">
            <a:off x="3048864" y="2787266"/>
            <a:ext cx="1275126" cy="1627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19" idx="2"/>
          </p:cNvCxnSpPr>
          <p:nvPr/>
        </p:nvCxnSpPr>
        <p:spPr>
          <a:xfrm flipV="1">
            <a:off x="3048864" y="3914245"/>
            <a:ext cx="1275126" cy="500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6"/>
            <a:endCxn id="26" idx="2"/>
          </p:cNvCxnSpPr>
          <p:nvPr/>
        </p:nvCxnSpPr>
        <p:spPr>
          <a:xfrm>
            <a:off x="5055510" y="2787266"/>
            <a:ext cx="1131786" cy="1134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6"/>
            <a:endCxn id="26" idx="2"/>
          </p:cNvCxnSpPr>
          <p:nvPr/>
        </p:nvCxnSpPr>
        <p:spPr>
          <a:xfrm>
            <a:off x="5055510" y="3914245"/>
            <a:ext cx="1131786" cy="7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6"/>
            <a:endCxn id="26" idx="2"/>
          </p:cNvCxnSpPr>
          <p:nvPr/>
        </p:nvCxnSpPr>
        <p:spPr>
          <a:xfrm flipV="1">
            <a:off x="5055510" y="3921944"/>
            <a:ext cx="1131786" cy="1113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/>
          <p:cNvSpPr txBox="1">
            <a:spLocks/>
          </p:cNvSpPr>
          <p:nvPr/>
        </p:nvSpPr>
        <p:spPr>
          <a:xfrm>
            <a:off x="152400" y="152400"/>
            <a:ext cx="883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Artificial Neural Networks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312954" y="5170408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3990" y="5790937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30683" y="5691516"/>
            <a:ext cx="918134" cy="93036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1" idx="6"/>
            <a:endCxn id="17" idx="2"/>
          </p:cNvCxnSpPr>
          <p:nvPr/>
        </p:nvCxnSpPr>
        <p:spPr>
          <a:xfrm flipV="1">
            <a:off x="3044474" y="2787266"/>
            <a:ext cx="1279516" cy="27489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6"/>
            <a:endCxn id="19" idx="2"/>
          </p:cNvCxnSpPr>
          <p:nvPr/>
        </p:nvCxnSpPr>
        <p:spPr>
          <a:xfrm flipV="1">
            <a:off x="3044474" y="3914245"/>
            <a:ext cx="1279516" cy="16219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6"/>
            <a:endCxn id="20" idx="2"/>
          </p:cNvCxnSpPr>
          <p:nvPr/>
        </p:nvCxnSpPr>
        <p:spPr>
          <a:xfrm flipV="1">
            <a:off x="3044474" y="5035471"/>
            <a:ext cx="1279516" cy="5006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6"/>
            <a:endCxn id="26" idx="2"/>
          </p:cNvCxnSpPr>
          <p:nvPr/>
        </p:nvCxnSpPr>
        <p:spPr>
          <a:xfrm flipV="1">
            <a:off x="5055510" y="3921944"/>
            <a:ext cx="1131786" cy="22347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95600" y="6036868"/>
            <a:ext cx="1152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Bias Nodes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31063" y="5305335"/>
            <a:ext cx="49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442099" y="5925863"/>
            <a:ext cx="49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87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35" grpId="0" animBg="1"/>
      <p:bldP spid="35" grpId="1" animBg="1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334884" y="2930165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7344" y="4049184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6"/>
            <a:endCxn id="17" idx="2"/>
          </p:cNvCxnSpPr>
          <p:nvPr/>
        </p:nvCxnSpPr>
        <p:spPr>
          <a:xfrm flipV="1">
            <a:off x="3066404" y="2787266"/>
            <a:ext cx="1257586" cy="5086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0" idx="2"/>
          </p:cNvCxnSpPr>
          <p:nvPr/>
        </p:nvCxnSpPr>
        <p:spPr>
          <a:xfrm>
            <a:off x="3048864" y="4414944"/>
            <a:ext cx="1275126" cy="620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87296" y="3556184"/>
            <a:ext cx="731520" cy="73152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solidFill>
              <a:schemeClr val="accent2">
                <a:lumMod val="75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26334" y="1505938"/>
            <a:ext cx="94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6795" y="1505938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Layer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23990" y="2421506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23990" y="3548485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23990" y="4669711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33490" y="1508760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Hidden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Straight Arrow Connector 27"/>
          <p:cNvCxnSpPr>
            <a:stCxn id="7" idx="6"/>
            <a:endCxn id="19" idx="2"/>
          </p:cNvCxnSpPr>
          <p:nvPr/>
        </p:nvCxnSpPr>
        <p:spPr>
          <a:xfrm>
            <a:off x="3066404" y="3295925"/>
            <a:ext cx="1257586" cy="6183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0" idx="2"/>
          </p:cNvCxnSpPr>
          <p:nvPr/>
        </p:nvCxnSpPr>
        <p:spPr>
          <a:xfrm>
            <a:off x="3066404" y="3295925"/>
            <a:ext cx="1257586" cy="17395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7" idx="2"/>
          </p:cNvCxnSpPr>
          <p:nvPr/>
        </p:nvCxnSpPr>
        <p:spPr>
          <a:xfrm flipV="1">
            <a:off x="3048864" y="2787266"/>
            <a:ext cx="1275126" cy="1627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19" idx="2"/>
          </p:cNvCxnSpPr>
          <p:nvPr/>
        </p:nvCxnSpPr>
        <p:spPr>
          <a:xfrm flipV="1">
            <a:off x="3048864" y="3914245"/>
            <a:ext cx="1275126" cy="500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6"/>
            <a:endCxn id="26" idx="2"/>
          </p:cNvCxnSpPr>
          <p:nvPr/>
        </p:nvCxnSpPr>
        <p:spPr>
          <a:xfrm>
            <a:off x="5055510" y="2787266"/>
            <a:ext cx="1131786" cy="1134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6"/>
            <a:endCxn id="26" idx="2"/>
          </p:cNvCxnSpPr>
          <p:nvPr/>
        </p:nvCxnSpPr>
        <p:spPr>
          <a:xfrm>
            <a:off x="5055510" y="3914245"/>
            <a:ext cx="1131786" cy="7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6"/>
            <a:endCxn id="26" idx="2"/>
          </p:cNvCxnSpPr>
          <p:nvPr/>
        </p:nvCxnSpPr>
        <p:spPr>
          <a:xfrm flipV="1">
            <a:off x="5055510" y="3921944"/>
            <a:ext cx="1131786" cy="1113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2992" y="3048000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2992" y="4173527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2992" y="3048000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892992" y="4173527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52400" y="152400"/>
            <a:ext cx="883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Artificial Neural Networks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312954" y="5170408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23990" y="5790937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27" idx="6"/>
          </p:cNvCxnSpPr>
          <p:nvPr/>
        </p:nvCxnSpPr>
        <p:spPr>
          <a:xfrm flipV="1">
            <a:off x="3044474" y="2787266"/>
            <a:ext cx="1279516" cy="27489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6"/>
          </p:cNvCxnSpPr>
          <p:nvPr/>
        </p:nvCxnSpPr>
        <p:spPr>
          <a:xfrm flipV="1">
            <a:off x="3044474" y="3914245"/>
            <a:ext cx="1279516" cy="16219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6"/>
          </p:cNvCxnSpPr>
          <p:nvPr/>
        </p:nvCxnSpPr>
        <p:spPr>
          <a:xfrm flipV="1">
            <a:off x="3044474" y="5035471"/>
            <a:ext cx="1279516" cy="5006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6"/>
          </p:cNvCxnSpPr>
          <p:nvPr/>
        </p:nvCxnSpPr>
        <p:spPr>
          <a:xfrm flipV="1">
            <a:off x="5055510" y="3921944"/>
            <a:ext cx="1131786" cy="22347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31063" y="5305335"/>
            <a:ext cx="49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442099" y="5925863"/>
            <a:ext cx="49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89494" y="1601752"/>
            <a:ext cx="1892779" cy="5232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OR-gate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95600" y="6036868"/>
            <a:ext cx="1152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Bias Nodes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429253" y="3263432"/>
            <a:ext cx="838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88134" y="4389640"/>
            <a:ext cx="838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3.7037E-7 L 0.1691 3.7037E-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7.40741E-7 L 0.1691 7.40741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3.7037E-7 L 0.1691 3.7037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7.40741E-7 L 0.1691 7.40741E-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2" grpId="2"/>
      <p:bldP spid="33" grpId="0"/>
      <p:bldP spid="33" grpId="1"/>
      <p:bldP spid="33" grpId="2"/>
      <p:bldP spid="35" grpId="0"/>
      <p:bldP spid="35" grpId="1"/>
      <p:bldP spid="38" grpId="0"/>
      <p:bldP spid="3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334884" y="2930165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7344" y="4049184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6"/>
            <a:endCxn id="17" idx="2"/>
          </p:cNvCxnSpPr>
          <p:nvPr/>
        </p:nvCxnSpPr>
        <p:spPr>
          <a:xfrm flipV="1">
            <a:off x="3066404" y="2787266"/>
            <a:ext cx="1257586" cy="5086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0" idx="2"/>
          </p:cNvCxnSpPr>
          <p:nvPr/>
        </p:nvCxnSpPr>
        <p:spPr>
          <a:xfrm>
            <a:off x="3048864" y="4414944"/>
            <a:ext cx="1275126" cy="620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87296" y="3556184"/>
            <a:ext cx="731520" cy="73152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solidFill>
              <a:schemeClr val="accent2">
                <a:lumMod val="75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26334" y="1505938"/>
            <a:ext cx="94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6795" y="1505938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Layer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23990" y="2421506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23990" y="3548485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23990" y="4669711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33490" y="1508760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Hidden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Straight Arrow Connector 27"/>
          <p:cNvCxnSpPr>
            <a:stCxn id="7" idx="6"/>
            <a:endCxn id="19" idx="2"/>
          </p:cNvCxnSpPr>
          <p:nvPr/>
        </p:nvCxnSpPr>
        <p:spPr>
          <a:xfrm>
            <a:off x="3066404" y="3295925"/>
            <a:ext cx="1257586" cy="6183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0" idx="2"/>
          </p:cNvCxnSpPr>
          <p:nvPr/>
        </p:nvCxnSpPr>
        <p:spPr>
          <a:xfrm>
            <a:off x="3066404" y="3295925"/>
            <a:ext cx="1257586" cy="17395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7" idx="2"/>
          </p:cNvCxnSpPr>
          <p:nvPr/>
        </p:nvCxnSpPr>
        <p:spPr>
          <a:xfrm flipV="1">
            <a:off x="3048864" y="2787266"/>
            <a:ext cx="1275126" cy="1627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19" idx="2"/>
          </p:cNvCxnSpPr>
          <p:nvPr/>
        </p:nvCxnSpPr>
        <p:spPr>
          <a:xfrm flipV="1">
            <a:off x="3048864" y="3914245"/>
            <a:ext cx="1275126" cy="500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6"/>
            <a:endCxn id="26" idx="2"/>
          </p:cNvCxnSpPr>
          <p:nvPr/>
        </p:nvCxnSpPr>
        <p:spPr>
          <a:xfrm>
            <a:off x="5055510" y="2787266"/>
            <a:ext cx="1131786" cy="1134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6"/>
            <a:endCxn id="26" idx="2"/>
          </p:cNvCxnSpPr>
          <p:nvPr/>
        </p:nvCxnSpPr>
        <p:spPr>
          <a:xfrm>
            <a:off x="5055510" y="3914245"/>
            <a:ext cx="1131786" cy="7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6"/>
            <a:endCxn id="26" idx="2"/>
          </p:cNvCxnSpPr>
          <p:nvPr/>
        </p:nvCxnSpPr>
        <p:spPr>
          <a:xfrm flipV="1">
            <a:off x="5055510" y="3921944"/>
            <a:ext cx="1131786" cy="1113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33697" y="3045430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30036" y="4175485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434244" y="3039228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30583" y="4169283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433435" y="3039374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9774" y="4169429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1020" y="254793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???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51020" y="367490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???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351020" y="4796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???</a:t>
            </a:r>
            <a:endParaRPr lang="en-US" sz="2400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152400" y="152400"/>
            <a:ext cx="883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Artificial Neural Networks</a:t>
            </a:r>
          </a:p>
        </p:txBody>
      </p:sp>
      <p:sp>
        <p:nvSpPr>
          <p:cNvPr id="32" name="Oval 31"/>
          <p:cNvSpPr/>
          <p:nvPr/>
        </p:nvSpPr>
        <p:spPr>
          <a:xfrm>
            <a:off x="2312954" y="5170408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23990" y="5790937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2" idx="6"/>
          </p:cNvCxnSpPr>
          <p:nvPr/>
        </p:nvCxnSpPr>
        <p:spPr>
          <a:xfrm flipV="1">
            <a:off x="3044474" y="2787266"/>
            <a:ext cx="1279516" cy="27489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6"/>
          </p:cNvCxnSpPr>
          <p:nvPr/>
        </p:nvCxnSpPr>
        <p:spPr>
          <a:xfrm flipV="1">
            <a:off x="3044474" y="3914245"/>
            <a:ext cx="1279516" cy="16219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6"/>
          </p:cNvCxnSpPr>
          <p:nvPr/>
        </p:nvCxnSpPr>
        <p:spPr>
          <a:xfrm flipV="1">
            <a:off x="3044474" y="5035471"/>
            <a:ext cx="1279516" cy="5006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6"/>
          </p:cNvCxnSpPr>
          <p:nvPr/>
        </p:nvCxnSpPr>
        <p:spPr>
          <a:xfrm flipV="1">
            <a:off x="5055510" y="3921944"/>
            <a:ext cx="1131786" cy="22347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42099" y="5925863"/>
            <a:ext cx="49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189494" y="1601752"/>
            <a:ext cx="1892779" cy="5232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OR-gate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95600" y="6036868"/>
            <a:ext cx="1152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Bias Nodes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01310" y="5305335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00159" y="5305335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96704" y="5299496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774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1.11111E-6 L 0.21232 -0.235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4" y="-117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3.7037E-6 L 0.22014 0.2567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128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4.81481E-6 L 0.22049 -0.0724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63" y="-363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3.7037E-7 L 0.22014 0.0951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47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4.81481E-6 L 0.22066 0.0925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463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1.85185E-6 L 0.22032 -0.0715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63" y="-3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4.07407E-6 L 0.22379 -0.4011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-2006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4.07407E-6 L 0.22396 -0.2351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-1175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 L 0.22431 -0.0740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370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39" grpId="0"/>
      <p:bldP spid="39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7" grpId="0"/>
      <p:bldP spid="48" grpId="0"/>
      <p:bldP spid="49" grpId="0"/>
      <p:bldP spid="57" grpId="0"/>
      <p:bldP spid="57" grpId="1"/>
      <p:bldP spid="58" grpId="0"/>
      <p:bldP spid="58" grpId="1"/>
      <p:bldP spid="59" grpId="0"/>
      <p:bldP spid="5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334884" y="2930165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7344" y="4049184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6"/>
            <a:endCxn id="17" idx="2"/>
          </p:cNvCxnSpPr>
          <p:nvPr/>
        </p:nvCxnSpPr>
        <p:spPr>
          <a:xfrm flipV="1">
            <a:off x="3066404" y="2787266"/>
            <a:ext cx="1257586" cy="5086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0" idx="2"/>
          </p:cNvCxnSpPr>
          <p:nvPr/>
        </p:nvCxnSpPr>
        <p:spPr>
          <a:xfrm>
            <a:off x="3048864" y="4414944"/>
            <a:ext cx="1275126" cy="620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87296" y="3556184"/>
            <a:ext cx="731520" cy="73152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solidFill>
              <a:schemeClr val="accent2">
                <a:lumMod val="75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26334" y="1505938"/>
            <a:ext cx="94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6795" y="1505938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Layer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23990" y="2421506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23990" y="3548485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23990" y="4669711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33490" y="1508760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Hidden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Straight Arrow Connector 27"/>
          <p:cNvCxnSpPr>
            <a:stCxn id="7" idx="6"/>
            <a:endCxn id="19" idx="2"/>
          </p:cNvCxnSpPr>
          <p:nvPr/>
        </p:nvCxnSpPr>
        <p:spPr>
          <a:xfrm>
            <a:off x="3066404" y="3295925"/>
            <a:ext cx="1257586" cy="6183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0" idx="2"/>
          </p:cNvCxnSpPr>
          <p:nvPr/>
        </p:nvCxnSpPr>
        <p:spPr>
          <a:xfrm>
            <a:off x="3066404" y="3295925"/>
            <a:ext cx="1257586" cy="17395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7" idx="2"/>
          </p:cNvCxnSpPr>
          <p:nvPr/>
        </p:nvCxnSpPr>
        <p:spPr>
          <a:xfrm flipV="1">
            <a:off x="3048864" y="2787266"/>
            <a:ext cx="1275126" cy="1627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19" idx="2"/>
          </p:cNvCxnSpPr>
          <p:nvPr/>
        </p:nvCxnSpPr>
        <p:spPr>
          <a:xfrm flipV="1">
            <a:off x="3048864" y="3914245"/>
            <a:ext cx="1275126" cy="500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6"/>
            <a:endCxn id="26" idx="2"/>
          </p:cNvCxnSpPr>
          <p:nvPr/>
        </p:nvCxnSpPr>
        <p:spPr>
          <a:xfrm>
            <a:off x="5055510" y="2787266"/>
            <a:ext cx="1131786" cy="1134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6"/>
            <a:endCxn id="26" idx="2"/>
          </p:cNvCxnSpPr>
          <p:nvPr/>
        </p:nvCxnSpPr>
        <p:spPr>
          <a:xfrm>
            <a:off x="5055510" y="3914245"/>
            <a:ext cx="1131786" cy="7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6"/>
            <a:endCxn id="26" idx="2"/>
          </p:cNvCxnSpPr>
          <p:nvPr/>
        </p:nvCxnSpPr>
        <p:spPr>
          <a:xfrm flipV="1">
            <a:off x="5055510" y="3921944"/>
            <a:ext cx="1131786" cy="1113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51020" y="479730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???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351020" y="367440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???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03751" y="3693315"/>
            <a:ext cx="49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152400" y="152400"/>
            <a:ext cx="883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Artificial Neural Networks</a:t>
            </a:r>
          </a:p>
        </p:txBody>
      </p:sp>
      <p:sp>
        <p:nvSpPr>
          <p:cNvPr id="27" name="Oval 26"/>
          <p:cNvSpPr/>
          <p:nvPr/>
        </p:nvSpPr>
        <p:spPr>
          <a:xfrm>
            <a:off x="2312954" y="5170408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23990" y="5790937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27" idx="6"/>
          </p:cNvCxnSpPr>
          <p:nvPr/>
        </p:nvCxnSpPr>
        <p:spPr>
          <a:xfrm flipV="1">
            <a:off x="3044474" y="2787266"/>
            <a:ext cx="1279516" cy="27489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6"/>
          </p:cNvCxnSpPr>
          <p:nvPr/>
        </p:nvCxnSpPr>
        <p:spPr>
          <a:xfrm flipV="1">
            <a:off x="3044474" y="3914245"/>
            <a:ext cx="1279516" cy="16219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6"/>
          </p:cNvCxnSpPr>
          <p:nvPr/>
        </p:nvCxnSpPr>
        <p:spPr>
          <a:xfrm flipV="1">
            <a:off x="3044474" y="5035471"/>
            <a:ext cx="1279516" cy="5006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6"/>
          </p:cNvCxnSpPr>
          <p:nvPr/>
        </p:nvCxnSpPr>
        <p:spPr>
          <a:xfrm flipV="1">
            <a:off x="5055510" y="3921944"/>
            <a:ext cx="1131786" cy="22347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9494" y="1601752"/>
            <a:ext cx="1892779" cy="5232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OR-gate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95600" y="6036868"/>
            <a:ext cx="1152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Bias Nodes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96320" y="2216503"/>
            <a:ext cx="985999" cy="33460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719655" y="2391127"/>
                <a:ext cx="150893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655" y="2391127"/>
                <a:ext cx="1508939" cy="5250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2" idx="1"/>
          </p:cNvCxnSpPr>
          <p:nvPr/>
        </p:nvCxnSpPr>
        <p:spPr>
          <a:xfrm flipH="1" flipV="1">
            <a:off x="5182319" y="2529539"/>
            <a:ext cx="537336" cy="124096"/>
          </a:xfrm>
          <a:prstGeom prst="straightConnector1">
            <a:avLst/>
          </a:prstGeom>
          <a:ln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21260" y="2295871"/>
            <a:ext cx="169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Sigmoidal Function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51020" y="2549104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???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4411915" y="5929146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58401" y="3418793"/>
            <a:ext cx="985999" cy="10201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2033 0.0034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16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2033 -0.1611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-80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2033 0.1666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833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1.85185E-6 L 0.20382 -0.32523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-1627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2" grpId="2"/>
      <p:bldP spid="35" grpId="0"/>
      <p:bldP spid="35" grpId="1"/>
      <p:bldP spid="35" grpId="2"/>
      <p:bldP spid="38" grpId="0"/>
      <p:bldP spid="38" grpId="1"/>
      <p:bldP spid="52" grpId="0" animBg="1"/>
      <p:bldP spid="52" grpId="1" animBg="1"/>
      <p:bldP spid="2" grpId="0"/>
      <p:bldP spid="2" grpId="1"/>
      <p:bldP spid="55" grpId="0"/>
      <p:bldP spid="55" grpId="1"/>
      <p:bldP spid="56" grpId="0"/>
      <p:bldP spid="56" grpId="1"/>
      <p:bldP spid="56" grpId="2"/>
      <p:bldP spid="57" grpId="0"/>
      <p:bldP spid="57" grpId="1"/>
      <p:bldP spid="58" grpId="0" animBg="1"/>
      <p:bldP spid="5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>
            <a:off x="152400" y="152400"/>
            <a:ext cx="883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Types of Neural Networks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52400" y="1524000"/>
            <a:ext cx="8839200" cy="51816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General Regression Neutral Network</a:t>
            </a:r>
          </a:p>
          <a:p>
            <a:pPr marL="800100" lvl="1" indent="-342900" algn="just">
              <a:buFont typeface="Verdana" panose="020B0604030504040204" pitchFamily="34" charset="0"/>
              <a:buChar char="–"/>
            </a:pP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Only a single output node which represents a continuum of possible results. E.g., a network which accepts weather data as input and outputs the expected rainfall in inches.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Probabilistic Neural Network</a:t>
            </a:r>
          </a:p>
          <a:p>
            <a:pPr marL="800100" lvl="1" indent="-342900" algn="just">
              <a:buFont typeface="Verdana" panose="020B0604030504040204" pitchFamily="34" charset="0"/>
              <a:buChar char="–"/>
            </a:pP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Multiple output nodes which represent the possible resultant states. The node with the highest value represents the most probable answer. E.g., a network which accepts weather data as input and outputs to two nodes, one that indicates the chance of sun and one that indicates the chance of rain.</a:t>
            </a:r>
          </a:p>
        </p:txBody>
      </p:sp>
    </p:spTree>
    <p:extLst>
      <p:ext uri="{BB962C8B-B14F-4D97-AF65-F5344CB8AC3E}">
        <p14:creationId xmlns:p14="http://schemas.microsoft.com/office/powerpoint/2010/main" val="33592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192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What does it take to make an Artificial Neural Network?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52400" y="1524000"/>
            <a:ext cx="8839200" cy="5181600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l">
              <a:buSzPct val="75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Setting up the network structure.</a:t>
            </a:r>
          </a:p>
          <a:p>
            <a:pPr marL="342900" indent="-342900" algn="l">
              <a:buSzPct val="75000"/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l">
              <a:buSzPct val="75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Training the network to “learn” how to perform its task.</a:t>
            </a:r>
          </a:p>
          <a:p>
            <a:pPr marL="342900" indent="-342900" algn="l">
              <a:buSzPct val="75000"/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l">
              <a:buSzPct val="75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Testing the network on new data.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a function?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67840" y="3283789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68440" y="3283789"/>
            <a:ext cx="731520" cy="73152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solidFill>
              <a:schemeClr val="accent2">
                <a:lumMod val="75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4168140" y="3299460"/>
            <a:ext cx="731520" cy="6858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6"/>
            <a:endCxn id="7" idx="3"/>
          </p:cNvCxnSpPr>
          <p:nvPr/>
        </p:nvCxnSpPr>
        <p:spPr>
          <a:xfrm flipV="1">
            <a:off x="2499360" y="3642360"/>
            <a:ext cx="1691640" cy="71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76800" y="3635171"/>
            <a:ext cx="1691640" cy="71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1160" y="2500744"/>
            <a:ext cx="94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3810" y="2500744"/>
            <a:ext cx="144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4110" y="2500744"/>
            <a:ext cx="144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0687" y="3449494"/>
            <a:ext cx="456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1000" y="3435116"/>
            <a:ext cx="456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1600" y="5194656"/>
            <a:ext cx="6431280" cy="39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artificial neural network is just a function!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52400" y="152400"/>
            <a:ext cx="883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What is a function?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25052 4.07407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-2.59259E-6 L 0.275 -2.59259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/>
      <p:bldP spid="15" grpId="1"/>
      <p:bldP spid="15" grpId="2"/>
      <p:bldP spid="16" grpId="0"/>
      <p:bldP spid="16" grpId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77641382"/>
              </p:ext>
            </p:extLst>
          </p:nvPr>
        </p:nvGraphicFramePr>
        <p:xfrm>
          <a:off x="2094421" y="1533525"/>
          <a:ext cx="127635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450"/>
                <a:gridCol w="425450"/>
                <a:gridCol w="425450"/>
              </a:tblGrid>
              <a:tr h="42545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43675914"/>
              </p:ext>
            </p:extLst>
          </p:nvPr>
        </p:nvGraphicFramePr>
        <p:xfrm>
          <a:off x="2104485" y="3405187"/>
          <a:ext cx="127635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450"/>
                <a:gridCol w="425450"/>
                <a:gridCol w="425450"/>
              </a:tblGrid>
              <a:tr h="42545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86950445"/>
              </p:ext>
            </p:extLst>
          </p:nvPr>
        </p:nvGraphicFramePr>
        <p:xfrm>
          <a:off x="2104485" y="5276850"/>
          <a:ext cx="127635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450"/>
                <a:gridCol w="425450"/>
                <a:gridCol w="425450"/>
              </a:tblGrid>
              <a:tr h="42545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55762" y="197164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AND-gate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5762" y="390525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OR-gate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5762" y="583885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XOR-gate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736244" y="2164511"/>
            <a:ext cx="1691640" cy="71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22425036"/>
              </p:ext>
            </p:extLst>
          </p:nvPr>
        </p:nvGraphicFramePr>
        <p:xfrm>
          <a:off x="5773229" y="1533525"/>
          <a:ext cx="127635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450"/>
                <a:gridCol w="425450"/>
                <a:gridCol w="425450"/>
              </a:tblGrid>
              <a:tr h="42545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0372993"/>
              </p:ext>
            </p:extLst>
          </p:nvPr>
        </p:nvGraphicFramePr>
        <p:xfrm>
          <a:off x="5783293" y="3405187"/>
          <a:ext cx="127635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450"/>
                <a:gridCol w="425450"/>
                <a:gridCol w="425450"/>
              </a:tblGrid>
              <a:tr h="42545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59214745"/>
              </p:ext>
            </p:extLst>
          </p:nvPr>
        </p:nvGraphicFramePr>
        <p:xfrm>
          <a:off x="5783293" y="5276850"/>
          <a:ext cx="127635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450"/>
                <a:gridCol w="425450"/>
                <a:gridCol w="425450"/>
              </a:tblGrid>
              <a:tr h="42545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5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 flipV="1">
            <a:off x="3736244" y="4090927"/>
            <a:ext cx="1691640" cy="71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736244" y="6031721"/>
            <a:ext cx="1691640" cy="71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 txBox="1">
            <a:spLocks/>
          </p:cNvSpPr>
          <p:nvPr/>
        </p:nvSpPr>
        <p:spPr>
          <a:xfrm>
            <a:off x="152400" y="152400"/>
            <a:ext cx="883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Perceptrons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9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976401" y="3148181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58861" y="4267200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26" idx="2"/>
          </p:cNvCxnSpPr>
          <p:nvPr/>
        </p:nvCxnSpPr>
        <p:spPr>
          <a:xfrm>
            <a:off x="3707921" y="3551542"/>
            <a:ext cx="2083279" cy="5192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6" idx="2"/>
          </p:cNvCxnSpPr>
          <p:nvPr/>
        </p:nvCxnSpPr>
        <p:spPr>
          <a:xfrm flipV="1">
            <a:off x="3690381" y="4070763"/>
            <a:ext cx="2100819" cy="5621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791200" y="3705003"/>
            <a:ext cx="731520" cy="73152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solidFill>
              <a:schemeClr val="accent2">
                <a:lumMod val="75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95600" y="2185313"/>
            <a:ext cx="94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00700" y="2180094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Layer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45855" y="2887980"/>
            <a:ext cx="985999" cy="23698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63960" y="3276600"/>
            <a:ext cx="985999" cy="15871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21281" y="2180094"/>
            <a:ext cx="1546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Statistical Weights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64081" y="3442502"/>
            <a:ext cx="2461260" cy="125555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52400" y="152400"/>
            <a:ext cx="883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Perceptrons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1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1" grpId="0" animBg="1"/>
      <p:bldP spid="41" grpId="1" animBg="1"/>
      <p:bldP spid="42" grpId="0" animBg="1"/>
      <p:bldP spid="43" grpId="0"/>
      <p:bldP spid="44" grpId="0" animBg="1"/>
      <p:bldP spid="4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057400" y="3506752"/>
            <a:ext cx="838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016281" y="4632960"/>
            <a:ext cx="838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76401" y="3148181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58861" y="4267200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26" idx="2"/>
          </p:cNvCxnSpPr>
          <p:nvPr/>
        </p:nvCxnSpPr>
        <p:spPr>
          <a:xfrm>
            <a:off x="3707921" y="3551542"/>
            <a:ext cx="2083279" cy="5192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6" idx="2"/>
          </p:cNvCxnSpPr>
          <p:nvPr/>
        </p:nvCxnSpPr>
        <p:spPr>
          <a:xfrm flipV="1">
            <a:off x="3690381" y="4070763"/>
            <a:ext cx="2100819" cy="5621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791200" y="3705003"/>
            <a:ext cx="731520" cy="73152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solidFill>
              <a:schemeClr val="accent2">
                <a:lumMod val="75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95600" y="2185313"/>
            <a:ext cx="94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00700" y="2180094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Layer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02592" y="3276600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02592" y="4402127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21281" y="2180094"/>
            <a:ext cx="1546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Statistical Weights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494" y="1601752"/>
            <a:ext cx="1892779" cy="5232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OR-gate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02592" y="3276600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02592" y="4402127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152400"/>
            <a:ext cx="883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Perceptrons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2.96296E-6 L 0.1691 -2.96296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2.59259E-6 L 0.1691 -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2.96296E-6 L 0.1691 -2.96296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2.59259E-6 L 0.1691 -2.59259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9" grpId="2"/>
      <p:bldP spid="40" grpId="0"/>
      <p:bldP spid="40" grpId="1"/>
      <p:bldP spid="40" grpId="2"/>
      <p:bldP spid="20" grpId="1"/>
      <p:bldP spid="20" grpId="2"/>
      <p:bldP spid="21" grpId="1"/>
      <p:bldP spid="2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976401" y="3148181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58861" y="4267200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26" idx="2"/>
          </p:cNvCxnSpPr>
          <p:nvPr/>
        </p:nvCxnSpPr>
        <p:spPr>
          <a:xfrm>
            <a:off x="3707921" y="3551542"/>
            <a:ext cx="2083279" cy="5192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6" idx="2"/>
          </p:cNvCxnSpPr>
          <p:nvPr/>
        </p:nvCxnSpPr>
        <p:spPr>
          <a:xfrm flipV="1">
            <a:off x="3690381" y="4070763"/>
            <a:ext cx="2100819" cy="5621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791200" y="3705003"/>
            <a:ext cx="731520" cy="73152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solidFill>
              <a:schemeClr val="accent2">
                <a:lumMod val="75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95600" y="2185313"/>
            <a:ext cx="94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00700" y="2180094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Layer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56131" y="3272072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52470" y="4402127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921281" y="2180094"/>
            <a:ext cx="1546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Statistical Weights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74303" y="3828308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152400"/>
            <a:ext cx="883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Perceptrons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9494" y="1601752"/>
            <a:ext cx="1892779" cy="5232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OR-gate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2.96296E-6 L 0.31094 -0.081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4" y="-40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1.85185E-6 L 0.31042 0.0828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0" y="41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/>
      <p:bldP spid="39" grpId="2"/>
      <p:bldP spid="40" grpId="1"/>
      <p:bldP spid="40" grpId="2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334884" y="2930165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7344" y="4049184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6"/>
            <a:endCxn id="17" idx="2"/>
          </p:cNvCxnSpPr>
          <p:nvPr/>
        </p:nvCxnSpPr>
        <p:spPr>
          <a:xfrm flipV="1">
            <a:off x="3066404" y="2787266"/>
            <a:ext cx="1257586" cy="5086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0" idx="2"/>
          </p:cNvCxnSpPr>
          <p:nvPr/>
        </p:nvCxnSpPr>
        <p:spPr>
          <a:xfrm>
            <a:off x="3048864" y="4414944"/>
            <a:ext cx="1275126" cy="620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87296" y="3556184"/>
            <a:ext cx="731520" cy="73152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solidFill>
              <a:schemeClr val="accent2">
                <a:lumMod val="75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26334" y="1505938"/>
            <a:ext cx="94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6795" y="1505938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Layer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05775" y="2669964"/>
            <a:ext cx="985999" cy="23698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60056" y="3127781"/>
            <a:ext cx="985999" cy="15871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23990" y="2421506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23990" y="3548485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23990" y="4669711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33490" y="1508760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Hidden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96320" y="2216503"/>
            <a:ext cx="985999" cy="334609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7" idx="6"/>
            <a:endCxn id="19" idx="2"/>
          </p:cNvCxnSpPr>
          <p:nvPr/>
        </p:nvCxnSpPr>
        <p:spPr>
          <a:xfrm>
            <a:off x="3066404" y="3295925"/>
            <a:ext cx="1257586" cy="6183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0" idx="2"/>
          </p:cNvCxnSpPr>
          <p:nvPr/>
        </p:nvCxnSpPr>
        <p:spPr>
          <a:xfrm>
            <a:off x="3066404" y="3295925"/>
            <a:ext cx="1257586" cy="17395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7" idx="2"/>
          </p:cNvCxnSpPr>
          <p:nvPr/>
        </p:nvCxnSpPr>
        <p:spPr>
          <a:xfrm flipV="1">
            <a:off x="3048864" y="2787266"/>
            <a:ext cx="1275126" cy="1627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19" idx="2"/>
          </p:cNvCxnSpPr>
          <p:nvPr/>
        </p:nvCxnSpPr>
        <p:spPr>
          <a:xfrm flipV="1">
            <a:off x="3048864" y="3914245"/>
            <a:ext cx="1275126" cy="500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6"/>
            <a:endCxn id="26" idx="2"/>
          </p:cNvCxnSpPr>
          <p:nvPr/>
        </p:nvCxnSpPr>
        <p:spPr>
          <a:xfrm>
            <a:off x="5055510" y="2787266"/>
            <a:ext cx="1131786" cy="1134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6"/>
            <a:endCxn id="26" idx="2"/>
          </p:cNvCxnSpPr>
          <p:nvPr/>
        </p:nvCxnSpPr>
        <p:spPr>
          <a:xfrm>
            <a:off x="5055510" y="3914245"/>
            <a:ext cx="1131786" cy="7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6"/>
            <a:endCxn id="26" idx="2"/>
          </p:cNvCxnSpPr>
          <p:nvPr/>
        </p:nvCxnSpPr>
        <p:spPr>
          <a:xfrm flipV="1">
            <a:off x="5055510" y="3921944"/>
            <a:ext cx="1131786" cy="1113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912277" y="2630970"/>
            <a:ext cx="1507323" cy="25506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54371" y="2638930"/>
            <a:ext cx="1507323" cy="25506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921767" y="5540514"/>
            <a:ext cx="1546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Statistical Weights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76800" y="5531715"/>
            <a:ext cx="1546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Statistical Weights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152400" y="152400"/>
            <a:ext cx="883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Multi-layered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Perceptrons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9494" y="1601752"/>
            <a:ext cx="1892779" cy="5232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OR-gate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6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1" grpId="0" animBg="1"/>
      <p:bldP spid="41" grpId="1" animBg="1"/>
      <p:bldP spid="42" grpId="0" animBg="1"/>
      <p:bldP spid="42" grpId="1" animBg="1"/>
      <p:bldP spid="21" grpId="0"/>
      <p:bldP spid="27" grpId="0" animBg="1"/>
      <p:bldP spid="27" grpId="1" animBg="1"/>
      <p:bldP spid="49" grpId="0" animBg="1"/>
      <p:bldP spid="49" grpId="1" animBg="1"/>
      <p:bldP spid="50" grpId="0" animBg="1"/>
      <p:bldP spid="50" grpId="1" animBg="1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334884" y="2930165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7344" y="4049184"/>
            <a:ext cx="731520" cy="731520"/>
          </a:xfrm>
          <a:prstGeom prst="ellipse">
            <a:avLst/>
          </a:prstGeom>
          <a:solidFill>
            <a:schemeClr val="accent1">
              <a:lumMod val="75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6"/>
            <a:endCxn id="17" idx="2"/>
          </p:cNvCxnSpPr>
          <p:nvPr/>
        </p:nvCxnSpPr>
        <p:spPr>
          <a:xfrm flipV="1">
            <a:off x="3066404" y="2787266"/>
            <a:ext cx="1257586" cy="5086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20" idx="2"/>
          </p:cNvCxnSpPr>
          <p:nvPr/>
        </p:nvCxnSpPr>
        <p:spPr>
          <a:xfrm>
            <a:off x="3048864" y="4414944"/>
            <a:ext cx="1275126" cy="620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87296" y="3556184"/>
            <a:ext cx="731520" cy="73152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solidFill>
              <a:schemeClr val="accent2">
                <a:lumMod val="75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26334" y="1505938"/>
            <a:ext cx="94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6795" y="1505938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Layer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23990" y="2421506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23990" y="3548485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23990" y="4669711"/>
            <a:ext cx="731520" cy="731520"/>
          </a:xfrm>
          <a:prstGeom prst="ellipse">
            <a:avLst/>
          </a:prstGeom>
          <a:solidFill>
            <a:schemeClr val="accent3">
              <a:lumMod val="75000"/>
              <a:alpha val="34000"/>
            </a:schemeClr>
          </a:solidFill>
          <a:ln>
            <a:solidFill>
              <a:schemeClr val="accent3">
                <a:lumMod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33490" y="1508760"/>
            <a:ext cx="111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Hidden Layer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Straight Arrow Connector 27"/>
          <p:cNvCxnSpPr>
            <a:stCxn id="7" idx="6"/>
            <a:endCxn id="19" idx="2"/>
          </p:cNvCxnSpPr>
          <p:nvPr/>
        </p:nvCxnSpPr>
        <p:spPr>
          <a:xfrm>
            <a:off x="3066404" y="3295925"/>
            <a:ext cx="1257586" cy="6183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0" idx="2"/>
          </p:cNvCxnSpPr>
          <p:nvPr/>
        </p:nvCxnSpPr>
        <p:spPr>
          <a:xfrm>
            <a:off x="3066404" y="3295925"/>
            <a:ext cx="1257586" cy="17395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7" idx="2"/>
          </p:cNvCxnSpPr>
          <p:nvPr/>
        </p:nvCxnSpPr>
        <p:spPr>
          <a:xfrm flipV="1">
            <a:off x="3048864" y="2787266"/>
            <a:ext cx="1275126" cy="1627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19" idx="2"/>
          </p:cNvCxnSpPr>
          <p:nvPr/>
        </p:nvCxnSpPr>
        <p:spPr>
          <a:xfrm flipV="1">
            <a:off x="3048864" y="3914245"/>
            <a:ext cx="1275126" cy="500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6"/>
            <a:endCxn id="26" idx="2"/>
          </p:cNvCxnSpPr>
          <p:nvPr/>
        </p:nvCxnSpPr>
        <p:spPr>
          <a:xfrm>
            <a:off x="5055510" y="2787266"/>
            <a:ext cx="1131786" cy="11346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6"/>
            <a:endCxn id="26" idx="2"/>
          </p:cNvCxnSpPr>
          <p:nvPr/>
        </p:nvCxnSpPr>
        <p:spPr>
          <a:xfrm>
            <a:off x="5055510" y="3914245"/>
            <a:ext cx="1131786" cy="76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6"/>
            <a:endCxn id="26" idx="2"/>
          </p:cNvCxnSpPr>
          <p:nvPr/>
        </p:nvCxnSpPr>
        <p:spPr>
          <a:xfrm flipV="1">
            <a:off x="5055510" y="3921944"/>
            <a:ext cx="1131786" cy="1113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2992" y="3048000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2992" y="4173527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2992" y="3048000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892992" y="4173527"/>
            <a:ext cx="5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52400" y="152400"/>
            <a:ext cx="8839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Multi-layered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Perceptrons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9494" y="1601752"/>
            <a:ext cx="1892779" cy="5232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OR-gate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29253" y="3263432"/>
            <a:ext cx="838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388134" y="4389640"/>
            <a:ext cx="838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2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3.7037E-7 L 0.1691 3.7037E-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7.40741E-7 L 0.1691 7.40741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3.7037E-7 L 0.1691 3.7037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7.40741E-7 L 0.1691 7.40741E-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2" grpId="2"/>
      <p:bldP spid="33" grpId="0"/>
      <p:bldP spid="33" grpId="1"/>
      <p:bldP spid="33" grpId="2"/>
      <p:bldP spid="35" grpId="0"/>
      <p:bldP spid="35" grpId="1"/>
      <p:bldP spid="38" grpId="0"/>
      <p:bldP spid="38" grpId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401</Words>
  <Application>Microsoft Office PowerPoint</Application>
  <PresentationFormat>On-screen Show (4:3)</PresentationFormat>
  <Paragraphs>187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Verdana</vt:lpstr>
      <vt:lpstr>Wingdings</vt:lpstr>
      <vt:lpstr>Wingdings 2</vt:lpstr>
      <vt:lpstr>Office Theme</vt:lpstr>
      <vt:lpstr>Civic</vt:lpstr>
      <vt:lpstr>Machine Learning with Artificial Neural Networks</vt:lpstr>
      <vt:lpstr>What does it take to make an Artificial Neural Network?</vt:lpstr>
      <vt:lpstr>What is a function?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Brandon Harrison</cp:lastModifiedBy>
  <cp:revision>36</cp:revision>
  <dcterms:created xsi:type="dcterms:W3CDTF">2015-04-04T08:03:46Z</dcterms:created>
  <dcterms:modified xsi:type="dcterms:W3CDTF">2015-12-13T00:53:21Z</dcterms:modified>
</cp:coreProperties>
</file>