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69AC84-1104-48E0-A9C3-B12235418FF7}">
  <a:tblStyle styleId="{BC69AC84-1104-48E0-A9C3-B12235418F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Oswald-regular.fntdata"/><Relationship Id="rId10" Type="http://schemas.openxmlformats.org/officeDocument/2006/relationships/slide" Target="slides/slide4.xml"/><Relationship Id="rId21" Type="http://schemas.openxmlformats.org/officeDocument/2006/relationships/font" Target="fonts/Averag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06ca7c0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06ca7c0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087bd485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087bd485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cf1200b0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cf1200b0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087bd485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087bd485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cf1200b0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cf1200b0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06ca7c03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06ca7c03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06ca7c03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06ca7c03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3117f97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3117f97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07129893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07129893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06ca7c03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06ca7c03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06ca7c03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06ca7c03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5140c101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5140c101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06ca7c03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06ca7c03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mattgilgo/stock-related-tweet-sentiment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Market and Social Media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 Gilgo, George Padavick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131650" y="1152475"/>
            <a:ext cx="459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Stocks used for investigation: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DLPN - (Digital Media &amp; NFTs)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EEENF - (Australian Oil Driller)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GYST - (Precious Metal Mining Developer)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Tweepy (Twitter API) used for pulling tweets tagged with specified stock tickers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Yahoo Finance API used for pulling interval stock price/volume data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700" y="2795625"/>
            <a:ext cx="2624450" cy="21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4700" y="507325"/>
            <a:ext cx="2624449" cy="21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</a:t>
            </a:r>
            <a:r>
              <a:rPr lang="en"/>
              <a:t>Data Collection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31650" y="1194175"/>
            <a:ext cx="459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Stocks used for investigation: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DLPN - (Digital Media &amp; NFTs)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EEENF - (Australian Oil Driller)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GYST - (Precious Metal Mining Developer)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Tweepy (Twitter API) used for pulling tweets tagged with specified stock tickers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Yahoo Finance API used for pulling interval stock price/volume data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614" y="767474"/>
            <a:ext cx="3583650" cy="13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3625" y="2342729"/>
            <a:ext cx="3583650" cy="2513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Progression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68838" y="131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Performed investigation into relationship between available data using $DLPN as an example case</a:t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125650" y="2810775"/>
            <a:ext cx="1194325" cy="732500"/>
          </a:xfrm>
          <a:prstGeom prst="flowChartMagneticDisk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Tweepy</a:t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5968375" y="3995375"/>
            <a:ext cx="1194325" cy="732500"/>
          </a:xfrm>
          <a:prstGeom prst="flowChartMagneticDisk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yFinance</a:t>
            </a:r>
            <a:endParaRPr>
              <a:solidFill>
                <a:srgbClr val="351C75"/>
              </a:solidFill>
            </a:endParaRPr>
          </a:p>
        </p:txBody>
      </p:sp>
      <p:cxnSp>
        <p:nvCxnSpPr>
          <p:cNvPr id="143" name="Google Shape;143;p24"/>
          <p:cNvCxnSpPr>
            <a:stCxn id="141" idx="4"/>
            <a:endCxn id="144" idx="2"/>
          </p:cNvCxnSpPr>
          <p:nvPr/>
        </p:nvCxnSpPr>
        <p:spPr>
          <a:xfrm>
            <a:off x="1319975" y="3177025"/>
            <a:ext cx="33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4"/>
          <p:cNvCxnSpPr>
            <a:stCxn id="144" idx="4"/>
            <a:endCxn id="146" idx="1"/>
          </p:cNvCxnSpPr>
          <p:nvPr/>
        </p:nvCxnSpPr>
        <p:spPr>
          <a:xfrm>
            <a:off x="2333150" y="3177025"/>
            <a:ext cx="25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4"/>
          <p:cNvSpPr/>
          <p:nvPr/>
        </p:nvSpPr>
        <p:spPr>
          <a:xfrm>
            <a:off x="1650650" y="2970025"/>
            <a:ext cx="682500" cy="414000"/>
          </a:xfrm>
          <a:prstGeom prst="flowChartMagneticDisk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</a:t>
            </a:r>
            <a:endParaRPr/>
          </a:p>
        </p:txBody>
      </p:sp>
      <p:cxnSp>
        <p:nvCxnSpPr>
          <p:cNvPr id="147" name="Google Shape;147;p24"/>
          <p:cNvCxnSpPr>
            <a:stCxn id="146" idx="3"/>
            <a:endCxn id="148" idx="1"/>
          </p:cNvCxnSpPr>
          <p:nvPr/>
        </p:nvCxnSpPr>
        <p:spPr>
          <a:xfrm>
            <a:off x="3394390" y="3177023"/>
            <a:ext cx="36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4"/>
          <p:cNvCxnSpPr>
            <a:stCxn id="150" idx="3"/>
          </p:cNvCxnSpPr>
          <p:nvPr/>
        </p:nvCxnSpPr>
        <p:spPr>
          <a:xfrm>
            <a:off x="5674100" y="3177025"/>
            <a:ext cx="486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4"/>
          <p:cNvSpPr/>
          <p:nvPr/>
        </p:nvSpPr>
        <p:spPr>
          <a:xfrm>
            <a:off x="4988000" y="2906275"/>
            <a:ext cx="686100" cy="541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Predicted</a:t>
            </a:r>
            <a:r>
              <a:rPr lang="en" sz="800"/>
              <a:t> Sentiment Tweets</a:t>
            </a:r>
            <a:endParaRPr sz="700"/>
          </a:p>
        </p:txBody>
      </p:sp>
      <p:sp>
        <p:nvSpPr>
          <p:cNvPr id="148" name="Google Shape;148;p24"/>
          <p:cNvSpPr/>
          <p:nvPr/>
        </p:nvSpPr>
        <p:spPr>
          <a:xfrm>
            <a:off x="3758750" y="2869975"/>
            <a:ext cx="864900" cy="6141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Sentiment</a:t>
            </a:r>
            <a:r>
              <a:rPr lang="en" sz="1000"/>
              <a:t> Model</a:t>
            </a:r>
            <a:endParaRPr sz="1000"/>
          </a:p>
        </p:txBody>
      </p:sp>
      <p:cxnSp>
        <p:nvCxnSpPr>
          <p:cNvPr id="151" name="Google Shape;151;p24"/>
          <p:cNvCxnSpPr>
            <a:stCxn id="148" idx="3"/>
            <a:endCxn id="150" idx="1"/>
          </p:cNvCxnSpPr>
          <p:nvPr/>
        </p:nvCxnSpPr>
        <p:spPr>
          <a:xfrm>
            <a:off x="4623650" y="3177025"/>
            <a:ext cx="36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328" y="2890673"/>
            <a:ext cx="809063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4"/>
          <p:cNvCxnSpPr>
            <a:stCxn id="142" idx="1"/>
            <a:endCxn id="153" idx="2"/>
          </p:cNvCxnSpPr>
          <p:nvPr/>
        </p:nvCxnSpPr>
        <p:spPr>
          <a:xfrm rot="10800000">
            <a:off x="6565538" y="3466775"/>
            <a:ext cx="0" cy="5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003" y="2894123"/>
            <a:ext cx="80906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/>
          <p:nvPr/>
        </p:nvSpPr>
        <p:spPr>
          <a:xfrm>
            <a:off x="7608775" y="2840425"/>
            <a:ext cx="1194300" cy="673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Correlating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Stock Price to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Tweet Sentiment </a:t>
            </a:r>
            <a:endParaRPr sz="900"/>
          </a:p>
        </p:txBody>
      </p:sp>
      <p:cxnSp>
        <p:nvCxnSpPr>
          <p:cNvPr id="155" name="Google Shape;155;p24"/>
          <p:cNvCxnSpPr>
            <a:stCxn id="153" idx="3"/>
            <a:endCxn id="154" idx="1"/>
          </p:cNvCxnSpPr>
          <p:nvPr/>
        </p:nvCxnSpPr>
        <p:spPr>
          <a:xfrm flipH="1" rot="10800000">
            <a:off x="6970065" y="3177173"/>
            <a:ext cx="6387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Progression/Cleaning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scripts for pulling data using Tweepy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Performed investigation into relationship between available data using $DLPN as an example case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825" y="2511625"/>
            <a:ext cx="6716625" cy="22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30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75" y="1798200"/>
            <a:ext cx="2679408" cy="24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7350" y="1798212"/>
            <a:ext cx="2655875" cy="24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4250" y="1798200"/>
            <a:ext cx="2715499" cy="24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/>
        </p:nvSpPr>
        <p:spPr>
          <a:xfrm>
            <a:off x="518975" y="917375"/>
            <a:ext cx="763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Example below: Seeking various methods of capturing change in market behavior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390675" y="4323600"/>
            <a:ext cx="236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Fig 1: Total Volume vs Time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3390900" y="4323600"/>
            <a:ext cx="236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Fig 2: Total Volume Rate EWMA vs Time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6354188" y="4323600"/>
            <a:ext cx="236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Fig 3: Total Volume EWMA vs Time</a:t>
            </a:r>
            <a:endParaRPr sz="5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Motivation/Goals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54900" y="2940725"/>
            <a:ext cx="9034200" cy="21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COVID driven market downturn and lack of activities to spend money on turned many new investors to the market (2020: 500%+ transactional value in Robinhood YoY)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Major increase in new/unskilled investors has led to a surge in predatory market manipulation through means of social media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Goals were to map potential pump and dumps amongst social media influencers and quantify impact to those falling into the scheme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209825" y="1563575"/>
            <a:ext cx="1351200" cy="831300"/>
          </a:xfrm>
          <a:prstGeom prst="rect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Picture of a tweet from a known pumper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960950" y="1671425"/>
            <a:ext cx="1351200" cy="615600"/>
          </a:xfrm>
          <a:prstGeom prst="rect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Graph of a known pump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399975" y="1563575"/>
            <a:ext cx="8316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4088"/>
            <a:ext cx="3957737" cy="14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3011" y="546600"/>
            <a:ext cx="3389289" cy="237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27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Results/Analysis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51050" y="847875"/>
            <a:ext cx="8241900" cy="331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30"/>
              <a:buChar char="●"/>
            </a:pPr>
            <a:r>
              <a:rPr lang="en" sz="1829">
                <a:solidFill>
                  <a:srgbClr val="F3F3F3"/>
                </a:solidFill>
              </a:rPr>
              <a:t>10000+ Tweets scored for Sentiment, Known Pumper Profiles, Buy/Sell Region, and Price Inflection Point across 10+ examples of known pumps</a:t>
            </a:r>
            <a:endParaRPr sz="1829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915">
              <a:solidFill>
                <a:srgbClr val="FFFFFF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2634" l="4924" r="4708" t="4290"/>
          <a:stretch/>
        </p:blipFill>
        <p:spPr>
          <a:xfrm>
            <a:off x="1233600" y="1635700"/>
            <a:ext cx="6839852" cy="28180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564425" y="4614750"/>
            <a:ext cx="6178200" cy="4317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134F5C"/>
                </a:solidFill>
              </a:rPr>
              <a:t>Correlation between price and sentiment found in labeled data</a:t>
            </a:r>
            <a:endParaRPr b="1"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Results/Analysis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93300" y="965175"/>
            <a:ext cx="8957400" cy="25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1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30"/>
              <a:buFont typeface="Average"/>
              <a:buChar char="●"/>
            </a:pPr>
            <a:r>
              <a:rPr lang="en" sz="1929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Determined high use words for each sentiment classification</a:t>
            </a:r>
            <a:endParaRPr sz="1929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11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30"/>
              <a:buFont typeface="Average"/>
              <a:buChar char="○"/>
            </a:pPr>
            <a:r>
              <a:rPr lang="en" sz="1929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Positive sentiment: </a:t>
            </a:r>
            <a:r>
              <a:rPr lang="en" sz="2100">
                <a:solidFill>
                  <a:schemeClr val="dk1"/>
                </a:solidFill>
              </a:rPr>
              <a:t>🚀,</a:t>
            </a:r>
            <a:r>
              <a:rPr lang="en" sz="2100">
                <a:solidFill>
                  <a:schemeClr val="dk1"/>
                </a:solidFill>
              </a:rPr>
              <a:t>🔥, 💰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○"/>
            </a:pPr>
            <a:r>
              <a:rPr lang="en" sz="1929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Neutral sentiment: “news”, “today”, “highest”</a:t>
            </a:r>
            <a:endParaRPr sz="1929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○"/>
            </a:pPr>
            <a:r>
              <a:rPr lang="en" sz="1929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Negative sentiment: “dump”, “offering”, “sell”</a:t>
            </a:r>
            <a:endParaRPr sz="1929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11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30"/>
              <a:buFont typeface="Average"/>
              <a:buChar char="●"/>
            </a:pPr>
            <a:r>
              <a:rPr lang="en" sz="1929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Incorporated top words into vocabulary for Countvectorizer and TF-IDF</a:t>
            </a:r>
            <a:endParaRPr sz="1929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15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15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125" y="2716875"/>
            <a:ext cx="4097741" cy="228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Results/Analysis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133950" y="903850"/>
            <a:ext cx="8520600" cy="20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1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30"/>
              <a:buFont typeface="Average"/>
              <a:buChar char="●"/>
            </a:pPr>
            <a:r>
              <a:rPr lang="en" sz="1929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Generated sentiment classification models based on TF-IDF features - test results provided below</a:t>
            </a:r>
            <a:endParaRPr sz="1929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11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30"/>
              <a:buFont typeface="Average"/>
              <a:buChar char="●"/>
            </a:pPr>
            <a:r>
              <a:rPr lang="en" sz="1929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Applied classification model to remaining unscored tweets </a:t>
            </a:r>
            <a:endParaRPr sz="1929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11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930"/>
              <a:buFont typeface="Average"/>
              <a:buChar char="●"/>
            </a:pPr>
            <a:r>
              <a:rPr lang="en" sz="1929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Initial price model does not show predictive capability but demonstrates importance of sentiment in price prediction </a:t>
            </a:r>
            <a:endParaRPr sz="2015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15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3901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{BC69AC84-1104-48E0-A9C3-B12235418FF7}</a:tableStyleId>
              </a:tblPr>
              <a:tblGrid>
                <a:gridCol w="874800"/>
                <a:gridCol w="763350"/>
                <a:gridCol w="966475"/>
              </a:tblGrid>
              <a:tr h="51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Accuracy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Cross Validation Accuracy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1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87%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88%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1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87%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88%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KNN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75%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87%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87%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87%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301" y="2705925"/>
            <a:ext cx="5810940" cy="20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46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972450"/>
            <a:ext cx="7961700" cy="32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Char char="●"/>
            </a:pPr>
            <a:r>
              <a:rPr lang="en" sz="1700">
                <a:solidFill>
                  <a:srgbClr val="F3F3F3"/>
                </a:solidFill>
              </a:rPr>
              <a:t>Tweepy API rates and tweet limit hindered </a:t>
            </a:r>
            <a:r>
              <a:rPr lang="en" sz="1700">
                <a:solidFill>
                  <a:srgbClr val="F3F3F3"/>
                </a:solidFill>
              </a:rPr>
              <a:t>collection of tweets</a:t>
            </a:r>
            <a:endParaRPr sz="1700">
              <a:solidFill>
                <a:srgbClr val="F3F3F3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○"/>
            </a:pPr>
            <a:r>
              <a:rPr lang="en" sz="1700">
                <a:solidFill>
                  <a:srgbClr val="F3F3F3"/>
                </a:solidFill>
              </a:rPr>
              <a:t>Determined pulling trailing 7 days on a weekly basis would be most effective strategy</a:t>
            </a:r>
            <a:endParaRPr sz="1700">
              <a:solidFill>
                <a:srgbClr val="F3F3F3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Char char="●"/>
            </a:pPr>
            <a:r>
              <a:rPr lang="en" sz="1700">
                <a:solidFill>
                  <a:srgbClr val="F3F3F3"/>
                </a:solidFill>
              </a:rPr>
              <a:t>Stocks like GME, AMC, and KODK off the table due to not being recent enough</a:t>
            </a:r>
            <a:endParaRPr sz="1700">
              <a:solidFill>
                <a:srgbClr val="F3F3F3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○"/>
            </a:pPr>
            <a:r>
              <a:rPr lang="en" sz="1700">
                <a:solidFill>
                  <a:srgbClr val="F3F3F3"/>
                </a:solidFill>
              </a:rPr>
              <a:t>Found recent, short term pump and dumps like GYST, EEENF, etc. to pull tweets from</a:t>
            </a:r>
            <a:endParaRPr sz="1700">
              <a:solidFill>
                <a:srgbClr val="F3F3F3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Char char="●"/>
            </a:pPr>
            <a:r>
              <a:rPr lang="en" sz="1700">
                <a:solidFill>
                  <a:srgbClr val="F3F3F3"/>
                </a:solidFill>
              </a:rPr>
              <a:t>“Fintwit” lingo is different then the lingo used in traditional sentiment analysis</a:t>
            </a:r>
            <a:endParaRPr sz="1700">
              <a:solidFill>
                <a:srgbClr val="F3F3F3"/>
              </a:solidFill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Char char="○"/>
            </a:pPr>
            <a:r>
              <a:rPr lang="en" sz="1700">
                <a:solidFill>
                  <a:srgbClr val="F3F3F3"/>
                </a:solidFill>
              </a:rPr>
              <a:t>Supervised Learning through manually scored tweets to ensure sentiment scored correctly</a:t>
            </a:r>
            <a:endParaRPr sz="1700">
              <a:solidFill>
                <a:srgbClr val="F3F3F3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Char char="●"/>
            </a:pPr>
            <a:r>
              <a:rPr lang="en" sz="1700">
                <a:solidFill>
                  <a:srgbClr val="F3F3F3"/>
                </a:solidFill>
              </a:rPr>
              <a:t>Majority of tweets about stocks are positive, limiting negative sentiment examples</a:t>
            </a:r>
            <a:endParaRPr sz="1700">
              <a:solidFill>
                <a:srgbClr val="F3F3F3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Char char="○"/>
            </a:pPr>
            <a:r>
              <a:rPr lang="en" sz="1700">
                <a:solidFill>
                  <a:srgbClr val="F3F3F3"/>
                </a:solidFill>
              </a:rPr>
              <a:t>Even split between positive, neutral, and negative tweets when developing models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Limitations/Nexts Steps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124150" y="1025488"/>
            <a:ext cx="429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Char char="●"/>
            </a:pPr>
            <a:r>
              <a:rPr lang="en" sz="1700">
                <a:solidFill>
                  <a:srgbClr val="F3F3F3"/>
                </a:solidFill>
              </a:rPr>
              <a:t>Limited datasets and time prevented long term studies on sentiment as well as price models</a:t>
            </a:r>
            <a:endParaRPr sz="1700">
              <a:solidFill>
                <a:srgbClr val="F3F3F3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Char char="●"/>
            </a:pPr>
            <a:r>
              <a:rPr lang="en" sz="1700">
                <a:solidFill>
                  <a:srgbClr val="F3F3F3"/>
                </a:solidFill>
              </a:rPr>
              <a:t>Next steps would be further data collection, feature extraction (example to right), and development of price based models</a:t>
            </a:r>
            <a:endParaRPr sz="1700">
              <a:solidFill>
                <a:srgbClr val="F3F3F3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Char char="●"/>
            </a:pPr>
            <a:r>
              <a:rPr lang="en" sz="1700">
                <a:solidFill>
                  <a:srgbClr val="F3F3F3"/>
                </a:solidFill>
              </a:rPr>
              <a:t>For further research, the dataset used in our sentiment analysis as been uploaded to Kaggle for others in the community to do studies with</a:t>
            </a:r>
            <a:endParaRPr sz="1729"/>
          </a:p>
          <a:p>
            <a:pPr indent="-3384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Char char="○"/>
            </a:pPr>
            <a:r>
              <a:rPr lang="en" sz="1729" u="sng">
                <a:solidFill>
                  <a:schemeClr val="hlink"/>
                </a:solidFill>
                <a:hlinkClick r:id="rId3"/>
              </a:rPr>
              <a:t>https://www.kaggle.com/mattgilgo/stock-related-tweet-sentiment</a:t>
            </a:r>
            <a:endParaRPr sz="17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729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400" y="961575"/>
            <a:ext cx="4165925" cy="24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8400" y="3658025"/>
            <a:ext cx="4165925" cy="1116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Appendix/Backup Slides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