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Oswald"/>
      <p:regular r:id="rId33"/>
      <p:bold r:id="rId34"/>
    </p:embeddedFont>
    <p:embeddedFont>
      <p:font typeface="Source Sans Pr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SourceSansPro-regular.fntdata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37" Type="http://schemas.openxmlformats.org/officeDocument/2006/relationships/font" Target="fonts/SourceSansPro-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ourceSansPr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d4764b59cf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d4764b59cf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d527f03d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d527f03d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d527f03d2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d527f03d2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527f03d2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527f03d2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527f03d2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527f03d2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527f03d2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d527f03d2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527f03d2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d527f03d2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527f03d2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527f03d2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d527f03d2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d527f03d2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d527f03d2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d527f03d2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d527f03d2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d527f03d2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d527f03d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d527f03d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527f03d2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527f03d2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d527f03d2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d527f03d2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d4764b59cf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d4764b59cf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d527f03d2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d527f03d2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d527f03d2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d527f03d2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d527f03d2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d527f03d2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527f03d2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527f03d2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527f03d2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d527f03d2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527f03d2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527f03d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527f03d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527f03d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d4764b59cf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d4764b59cf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d527f03d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d527f03d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527f03d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527f03d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527f03d2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d527f03d2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d527f03d2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d527f03d2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8"/>
            <a:chOff x="-42837" y="4443488"/>
            <a:chExt cx="9229575" cy="642788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2" name="Google Shape;46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3" name="Google Shape;4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5" name="Google Shape;205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6" name="Google Shape;206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0" name="Google Shape;250;p7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1" name="Google Shape;251;p7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36" name="Google Shape;336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4" name="Google Shape;344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5" name="Google Shape;345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6" name="Google Shape;346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4"/>
          <p:cNvSpPr txBox="1"/>
          <p:nvPr>
            <p:ph type="ctrTitle"/>
          </p:nvPr>
        </p:nvSpPr>
        <p:spPr>
          <a:xfrm>
            <a:off x="205525" y="2938200"/>
            <a:ext cx="8801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Predicting COVID-19 Diagnosis from Clinical Data</a:t>
            </a:r>
            <a:endParaRPr sz="4000"/>
          </a:p>
        </p:txBody>
      </p:sp>
      <p:sp>
        <p:nvSpPr>
          <p:cNvPr id="469" name="Google Shape;469;p14"/>
          <p:cNvSpPr txBox="1"/>
          <p:nvPr/>
        </p:nvSpPr>
        <p:spPr>
          <a:xfrm>
            <a:off x="6105925" y="4219450"/>
            <a:ext cx="290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Runsheng Wang, Jinqi Lu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523" name="Google Shape;523;p23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High Dimensionality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Why not </a:t>
            </a:r>
            <a:r>
              <a:rPr lang="en" strike="sngStrike"/>
              <a:t>PCA</a:t>
            </a:r>
            <a:r>
              <a:rPr lang="en"/>
              <a:t>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Chi-Squared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Mutual Information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925" y="1706075"/>
            <a:ext cx="3860150" cy="12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950" y="3393575"/>
            <a:ext cx="3246100" cy="8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13" y="1746975"/>
            <a:ext cx="38766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5"/>
          <p:cNvSpPr txBox="1"/>
          <p:nvPr>
            <p:ph idx="4294967295" type="body"/>
          </p:nvPr>
        </p:nvSpPr>
        <p:spPr>
          <a:xfrm>
            <a:off x="5113800" y="2138625"/>
            <a:ext cx="3339900" cy="20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Feature 9: Cough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Feature 10: Fever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Feature 14: Headache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Feature 15: Loss of Smell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Feature 16: Loss of Taste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Feature 18: Muscle Sore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49" y="1619100"/>
            <a:ext cx="7709700" cy="12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75" y="3295425"/>
            <a:ext cx="3749850" cy="9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7"/>
          <p:cNvSpPr txBox="1"/>
          <p:nvPr>
            <p:ph idx="4294967295" type="body"/>
          </p:nvPr>
        </p:nvSpPr>
        <p:spPr>
          <a:xfrm>
            <a:off x="4770075" y="1942725"/>
            <a:ext cx="3716400" cy="24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More sensitive to weak features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Sklearn entropy estimation based on kNN, randomness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Repeated MI 10 times, decrementing boundary</a:t>
            </a:r>
            <a:endParaRPr/>
          </a:p>
        </p:txBody>
      </p:sp>
      <p:pic>
        <p:nvPicPr>
          <p:cNvPr id="547" name="Google Shape;5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75" y="1746975"/>
            <a:ext cx="39528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Resampling</a:t>
            </a:r>
            <a:endParaRPr/>
          </a:p>
        </p:txBody>
      </p:sp>
      <p:sp>
        <p:nvSpPr>
          <p:cNvPr id="553" name="Google Shape;553;p28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Severe Imbalance (99:1), majority swamp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Why Random resampling is bad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Oversampling via SMOTE-N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Undersampling via One-Sided-Selection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SMOTE-N???</a:t>
            </a:r>
            <a:endParaRPr/>
          </a:p>
        </p:txBody>
      </p:sp>
      <p:sp>
        <p:nvSpPr>
          <p:cNvPr id="559" name="Google Shape;559;p29"/>
          <p:cNvSpPr txBox="1"/>
          <p:nvPr>
            <p:ph idx="1" type="body"/>
          </p:nvPr>
        </p:nvSpPr>
        <p:spPr>
          <a:xfrm>
            <a:off x="1073700" y="1458400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Use VDM instead of Euclidean Distance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a new sample is generated where each feature value corresponds to the most common category seen in the </a:t>
            </a:r>
            <a:r>
              <a:rPr lang="en"/>
              <a:t>neighbors samples belonging to the same class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Obtained 5:1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2031000"/>
            <a:ext cx="50101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One-Sided-Selection</a:t>
            </a:r>
            <a:endParaRPr/>
          </a:p>
        </p:txBody>
      </p:sp>
      <p:sp>
        <p:nvSpPr>
          <p:cNvPr id="570" name="Google Shape;570;p31"/>
          <p:cNvSpPr txBox="1"/>
          <p:nvPr>
            <p:ph idx="1" type="body"/>
          </p:nvPr>
        </p:nvSpPr>
        <p:spPr>
          <a:xfrm>
            <a:off x="321650" y="1552950"/>
            <a:ext cx="414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Tomek Links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pairs of examples of opposite classes in close vicinity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Better decision boundary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Condensed Nearest Neighbors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A subset of examples </a:t>
            </a:r>
            <a:r>
              <a:rPr lang="en"/>
              <a:t>which correctly classify the original set using 1-NN</a:t>
            </a:r>
            <a:endParaRPr/>
          </a:p>
        </p:txBody>
      </p:sp>
      <p:pic>
        <p:nvPicPr>
          <p:cNvPr id="571" name="Google Shape;5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575" y="1507213"/>
            <a:ext cx="3161350" cy="27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 Checking</a:t>
            </a:r>
            <a:endParaRPr/>
          </a:p>
        </p:txBody>
      </p:sp>
      <p:sp>
        <p:nvSpPr>
          <p:cNvPr id="577" name="Google Shape;577;p32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2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9" name="Google Shape;5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75" y="1342600"/>
            <a:ext cx="4115325" cy="3086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575" y="1349926"/>
            <a:ext cx="4115325" cy="3086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Data?</a:t>
            </a:r>
            <a:endParaRPr/>
          </a:p>
        </p:txBody>
      </p:sp>
      <p:sp>
        <p:nvSpPr>
          <p:cNvPr id="475" name="Google Shape;475;p1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Covid-19 Clinical Data from Carbon Health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93995 observations, </a:t>
            </a:r>
            <a:r>
              <a:rPr lang="en"/>
              <a:t>46 Features (Symptoms, Comorbidities, Vitals, Radiological Findings, etc.)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 Checking</a:t>
            </a:r>
            <a:endParaRPr/>
          </a:p>
        </p:txBody>
      </p:sp>
      <p:sp>
        <p:nvSpPr>
          <p:cNvPr id="586" name="Google Shape;586;p33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3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8" name="Google Shape;5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50" y="1337894"/>
            <a:ext cx="4127950" cy="309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575" y="1337888"/>
            <a:ext cx="4127899" cy="309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 Checking</a:t>
            </a:r>
            <a:endParaRPr/>
          </a:p>
        </p:txBody>
      </p:sp>
      <p:sp>
        <p:nvSpPr>
          <p:cNvPr id="595" name="Google Shape;595;p34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4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7" name="Google Shape;5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75" y="1337900"/>
            <a:ext cx="4082026" cy="30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575" y="1337900"/>
            <a:ext cx="4212808" cy="31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575" y="391600"/>
            <a:ext cx="5636850" cy="390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212" y="1390050"/>
            <a:ext cx="6207576" cy="3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25" y="1526175"/>
            <a:ext cx="4108026" cy="30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75" y="1526175"/>
            <a:ext cx="4108034" cy="30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37"/>
          <p:cNvSpPr txBox="1"/>
          <p:nvPr>
            <p:ph idx="4294967295" type="title"/>
          </p:nvPr>
        </p:nvSpPr>
        <p:spPr>
          <a:xfrm>
            <a:off x="818775" y="442770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F1_Macro ~ 0.6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Limitations</a:t>
            </a:r>
            <a:endParaRPr/>
          </a:p>
        </p:txBody>
      </p:sp>
      <p:sp>
        <p:nvSpPr>
          <p:cNvPr id="621" name="Google Shape;621;p38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Data collection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Class imbalance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Processing power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Novel methods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627" name="Google Shape;627;p3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Obtain restricted Data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Obtain mortality data in combination with testing data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Attempt to tune anomaly detection algorithm such as Isolation Forest on the original (non-resampled) dataset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6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r>
              <a:rPr lang="en"/>
              <a:t>?</a:t>
            </a:r>
            <a:endParaRPr/>
          </a:p>
        </p:txBody>
      </p:sp>
      <p:sp>
        <p:nvSpPr>
          <p:cNvPr id="481" name="Google Shape;481;p16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Classification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Predict Covid-19 test result based on categorical input features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Low false positive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487" name="Google Shape;487;p1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Prioritize testing when test kits are scarce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Aid </a:t>
            </a:r>
            <a:r>
              <a:rPr lang="en"/>
              <a:t>diagnosis</a:t>
            </a:r>
            <a:r>
              <a:rPr lang="en"/>
              <a:t> in ambiguous cases and provide further recommendations</a:t>
            </a:r>
            <a:endParaRPr/>
          </a:p>
        </p:txBody>
      </p:sp>
      <p:pic>
        <p:nvPicPr>
          <p:cNvPr id="488" name="Google Shape;4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900" y="2716050"/>
            <a:ext cx="6330201" cy="14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50" y="1569374"/>
            <a:ext cx="7565501" cy="32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499" name="Google Shape;499;p1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HIPAA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CDC Restricted Data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Israeli Ministry of Health De-Identified Patient Data (Partial)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Carbon Health De-Identified Patient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638"/>
            <a:ext cx="9143999" cy="4733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510" name="Google Shape;510;p2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Binary to 0 &amp; 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“Age” to binary→ Age above 60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RF → threshold; NB → quartiles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Train-Test Split</a:t>
            </a:r>
            <a:endParaRPr/>
          </a:p>
        </p:txBody>
      </p:sp>
      <p:sp>
        <p:nvSpPr>
          <p:cNvPr id="516" name="Google Shape;516;p22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Stratified not Randomized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Severe class imbalance (99:1)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Resembles raw data for resampling techniques to be applied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80:20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CV instead of Validation Set</a:t>
            </a:r>
            <a:endParaRPr/>
          </a:p>
        </p:txBody>
      </p:sp>
      <p:pic>
        <p:nvPicPr>
          <p:cNvPr id="517" name="Google Shape;5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575" y="1668263"/>
            <a:ext cx="3371775" cy="243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468BC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