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Maha Alrashed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04-04T22:28:55.578">
    <p:pos x="1588" y="1438"/>
    <p:text>this may be an inappropriate picture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e39787db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e39787db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e39787d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e39787d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e39787dbe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e39787dbe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e7a01f598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e7a01f598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e7a01f598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e7a01f598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e34d591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e34d591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e34d5914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e34d5914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 hi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e34d5914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e34d5914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43800" y="4588669"/>
            <a:ext cx="726281" cy="326231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0" y="-57150"/>
            <a:ext cx="9144000" cy="2171700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609600" y="4629150"/>
            <a:ext cx="46641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Boston University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College of Arts and Sciences</a:t>
            </a:r>
            <a:endParaRPr/>
          </a:p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685800" y="2400300"/>
            <a:ext cx="77724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None/>
              <a:defRPr sz="1800">
                <a:solidFill>
                  <a:srgbClr val="CCCCCC"/>
                </a:solidFill>
              </a:defRPr>
            </a:lvl1pPr>
            <a:lvl2pPr lvl="1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type="ctrTitle"/>
          </p:nvPr>
        </p:nvSpPr>
        <p:spPr>
          <a:xfrm>
            <a:off x="685800" y="120015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/>
        </p:nvSpPr>
        <p:spPr>
          <a:xfrm>
            <a:off x="6477000" y="547688"/>
            <a:ext cx="2303400" cy="3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to edit Master title style</a:t>
            </a:r>
            <a:endParaRPr/>
          </a:p>
        </p:txBody>
      </p:sp>
      <p:sp>
        <p:nvSpPr>
          <p:cNvPr id="65" name="Google Shape;65;p11"/>
          <p:cNvSpPr txBox="1"/>
          <p:nvPr>
            <p:ph idx="1" type="body"/>
          </p:nvPr>
        </p:nvSpPr>
        <p:spPr>
          <a:xfrm>
            <a:off x="609599" y="547134"/>
            <a:ext cx="5638800" cy="3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609600" y="-32147"/>
            <a:ext cx="53340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0" type="dt"/>
          </p:nvPr>
        </p:nvSpPr>
        <p:spPr>
          <a:xfrm>
            <a:off x="8001000" y="57150"/>
            <a:ext cx="10668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>
              <a:spcBef>
                <a:spcPts val="480"/>
              </a:spcBef>
              <a:spcAft>
                <a:spcPts val="0"/>
              </a:spcAft>
              <a:buSzPts val="2400"/>
              <a:buChar char="▪"/>
              <a:defRPr/>
            </a:lvl1pPr>
            <a:lvl2pPr indent="-342900" lvl="1" marL="914400" rtl="0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rtl="0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rtl="0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rtl="0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609600" y="571500"/>
            <a:ext cx="7924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609600" y="1371600"/>
            <a:ext cx="7924800" cy="29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609600" y="0"/>
            <a:ext cx="5334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001000" y="57150"/>
            <a:ext cx="10668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609600" y="-32147"/>
            <a:ext cx="53340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8001000" y="57150"/>
            <a:ext cx="10668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609600" y="571500"/>
            <a:ext cx="7924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609600" y="1371600"/>
            <a:ext cx="3886200" cy="29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648200" y="1371600"/>
            <a:ext cx="3886200" cy="29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609600" y="-32147"/>
            <a:ext cx="53340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001000" y="57150"/>
            <a:ext cx="10668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30238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30238" y="1260872"/>
            <a:ext cx="38688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30238" y="1878806"/>
            <a:ext cx="38688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29150" y="1260872"/>
            <a:ext cx="3887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29150" y="1878806"/>
            <a:ext cx="38877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609600" y="-32147"/>
            <a:ext cx="53340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8001000" y="57150"/>
            <a:ext cx="10668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609600" y="571500"/>
            <a:ext cx="7924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609600" y="-32147"/>
            <a:ext cx="53340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001000" y="57150"/>
            <a:ext cx="10668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idx="11" type="ftr"/>
          </p:nvPr>
        </p:nvSpPr>
        <p:spPr>
          <a:xfrm>
            <a:off x="609600" y="-32147"/>
            <a:ext cx="53340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0" type="dt"/>
          </p:nvPr>
        </p:nvSpPr>
        <p:spPr>
          <a:xfrm>
            <a:off x="8001000" y="57150"/>
            <a:ext cx="10668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title"/>
          </p:nvPr>
        </p:nvSpPr>
        <p:spPr>
          <a:xfrm>
            <a:off x="630238" y="342900"/>
            <a:ext cx="29496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" type="body"/>
          </p:nvPr>
        </p:nvSpPr>
        <p:spPr>
          <a:xfrm>
            <a:off x="3887788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▪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4" name="Google Shape;54;p9"/>
          <p:cNvSpPr txBox="1"/>
          <p:nvPr>
            <p:ph idx="2" type="body"/>
          </p:nvPr>
        </p:nvSpPr>
        <p:spPr>
          <a:xfrm>
            <a:off x="630238" y="1543050"/>
            <a:ext cx="29496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rtl="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rtl="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rtl="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5" name="Google Shape;55;p9"/>
          <p:cNvSpPr txBox="1"/>
          <p:nvPr>
            <p:ph idx="11" type="ftr"/>
          </p:nvPr>
        </p:nvSpPr>
        <p:spPr>
          <a:xfrm>
            <a:off x="609600" y="-32147"/>
            <a:ext cx="53340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0" type="dt"/>
          </p:nvPr>
        </p:nvSpPr>
        <p:spPr>
          <a:xfrm>
            <a:off x="8001000" y="57150"/>
            <a:ext cx="10668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630238" y="342900"/>
            <a:ext cx="29496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/>
          <p:nvPr>
            <p:ph idx="2" type="pic"/>
          </p:nvPr>
        </p:nvSpPr>
        <p:spPr>
          <a:xfrm>
            <a:off x="3887788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2675B4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630238" y="1543050"/>
            <a:ext cx="29496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rtl="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rtl="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rtl="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p10"/>
          <p:cNvSpPr txBox="1"/>
          <p:nvPr>
            <p:ph idx="11" type="ftr"/>
          </p:nvPr>
        </p:nvSpPr>
        <p:spPr>
          <a:xfrm>
            <a:off x="609600" y="-32147"/>
            <a:ext cx="53340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8001000" y="57150"/>
            <a:ext cx="10668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-32147"/>
            <a:ext cx="9144000" cy="260700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609600" y="571500"/>
            <a:ext cx="7924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09600" y="1371600"/>
            <a:ext cx="7924800" cy="29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609600" y="-32147"/>
            <a:ext cx="53340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/>
        </p:nvSpPr>
        <p:spPr>
          <a:xfrm>
            <a:off x="609600" y="1143000"/>
            <a:ext cx="7924800" cy="2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Boston University</a:t>
            </a: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Slideshow Title Goes Here</a:t>
            </a:r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543800" y="4588669"/>
            <a:ext cx="726281" cy="32623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idx="10" type="dt"/>
          </p:nvPr>
        </p:nvSpPr>
        <p:spPr>
          <a:xfrm>
            <a:off x="8001000" y="57150"/>
            <a:ext cx="10668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baseline="30000" i="0" sz="12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/>
          <p:nvPr/>
        </p:nvSpPr>
        <p:spPr>
          <a:xfrm>
            <a:off x="609600" y="4629150"/>
            <a:ext cx="4664100" cy="2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Boston University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College of Arts and Sciences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8.png"/><Relationship Id="rId8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ctrTitle"/>
          </p:nvPr>
        </p:nvSpPr>
        <p:spPr>
          <a:xfrm>
            <a:off x="200183" y="0"/>
            <a:ext cx="8520600" cy="2052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Analyzing </a:t>
            </a:r>
            <a:r>
              <a:rPr lang="en"/>
              <a:t>children’s</a:t>
            </a:r>
            <a:r>
              <a:rPr lang="en"/>
              <a:t> interactions in 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Repeated Prisoner’s Dilemma Game</a:t>
            </a:r>
            <a:endParaRPr/>
          </a:p>
        </p:txBody>
      </p:sp>
      <p:sp>
        <p:nvSpPr>
          <p:cNvPr id="77" name="Google Shape;77;p13"/>
          <p:cNvSpPr txBox="1"/>
          <p:nvPr>
            <p:ph idx="1" type="subTitle"/>
          </p:nvPr>
        </p:nvSpPr>
        <p:spPr>
          <a:xfrm>
            <a:off x="4838625" y="2985800"/>
            <a:ext cx="2340900" cy="175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chemeClr val="dk1"/>
                </a:solidFill>
              </a:rPr>
              <a:t>Team 1 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Maha Alrashed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Jessica Chen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Andrew Coughlan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Brendan Leap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Abhishek Samal</a:t>
            </a:r>
            <a:endParaRPr b="1"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Our o</a:t>
            </a:r>
            <a:r>
              <a:rPr b="1" lang="en"/>
              <a:t>bjective</a:t>
            </a:r>
            <a:r>
              <a:rPr b="1" lang="en"/>
              <a:t> </a:t>
            </a:r>
            <a:endParaRPr b="1"/>
          </a:p>
        </p:txBody>
      </p:sp>
      <p:sp>
        <p:nvSpPr>
          <p:cNvPr id="83" name="Google Shape;83;p14"/>
          <p:cNvSpPr txBox="1"/>
          <p:nvPr>
            <p:ph idx="1" type="body"/>
          </p:nvPr>
        </p:nvSpPr>
        <p:spPr>
          <a:xfrm>
            <a:off x="167625" y="1340738"/>
            <a:ext cx="8520600" cy="78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/>
              <a:t>To study children's social interactions and understand what cognitive and social factors affect children's aggressive versus forgiving responses. </a:t>
            </a:r>
            <a:endParaRPr b="1" sz="3000"/>
          </a:p>
        </p:txBody>
      </p:sp>
      <p:pic>
        <p:nvPicPr>
          <p:cNvPr id="84" name="Google Shape;8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2188" y="2284100"/>
            <a:ext cx="3811479" cy="208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Repeated prisoner’s dilemma game </a:t>
            </a:r>
            <a:endParaRPr/>
          </a:p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311700" y="102632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10 round game </a:t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3 types of pre-programmed partners: </a:t>
            </a:r>
            <a:endParaRPr/>
          </a:p>
          <a:p>
            <a:pPr indent="-342900" lvl="1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Cooperative</a:t>
            </a:r>
            <a:endParaRPr/>
          </a:p>
          <a:p>
            <a:pPr indent="-342900" lvl="2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Defects on rounds 3 and 7</a:t>
            </a:r>
            <a:endParaRPr/>
          </a:p>
          <a:p>
            <a:pPr indent="-342900" lvl="1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Tit-for-tat</a:t>
            </a:r>
            <a:endParaRPr/>
          </a:p>
          <a:p>
            <a:pPr indent="-342900" lvl="2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Cooperates in the 1st round and</a:t>
            </a:r>
            <a:endParaRPr/>
          </a:p>
          <a:p>
            <a:pPr indent="0" lvl="0" marL="18288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t</a:t>
            </a:r>
            <a:r>
              <a:rPr lang="en" sz="1800"/>
              <a:t>hen just copies what the</a:t>
            </a:r>
            <a:r>
              <a:rPr lang="en"/>
              <a:t> </a:t>
            </a:r>
            <a:r>
              <a:rPr lang="en" sz="1800"/>
              <a:t>child </a:t>
            </a:r>
            <a:endParaRPr sz="1800"/>
          </a:p>
          <a:p>
            <a:pPr indent="0" lvl="0" marL="18288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d</a:t>
            </a:r>
            <a:r>
              <a:rPr lang="en" sz="1800"/>
              <a:t>id in the previous round.</a:t>
            </a:r>
            <a:endParaRPr sz="1800"/>
          </a:p>
          <a:p>
            <a:pPr indent="-342900" lvl="1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Defecting </a:t>
            </a:r>
            <a:endParaRPr/>
          </a:p>
          <a:p>
            <a:pPr indent="-342900" lvl="2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Cooperates on round 3 and 7</a:t>
            </a:r>
            <a:endParaRPr/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4670" y="1152475"/>
            <a:ext cx="2638775" cy="316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</a:t>
            </a:r>
            <a:r>
              <a:rPr lang="en"/>
              <a:t> Analysis Graphs</a:t>
            </a:r>
            <a:endParaRPr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69994"/>
            <a:ext cx="2983675" cy="2259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3675" y="1504100"/>
            <a:ext cx="2938601" cy="222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0872" y="1394463"/>
            <a:ext cx="3183125" cy="241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Reaction Time Graphs</a:t>
            </a:r>
            <a:endParaRPr/>
          </a:p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4" y="1017719"/>
            <a:ext cx="2344650" cy="160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793144"/>
            <a:ext cx="2344650" cy="1632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4811" y="1020987"/>
            <a:ext cx="2344650" cy="1602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97250" y="1006075"/>
            <a:ext cx="2349511" cy="163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94825" y="2784638"/>
            <a:ext cx="2349500" cy="1649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82808" y="2808051"/>
            <a:ext cx="2168666" cy="160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Drift Diffusion Model 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7138" y="1164563"/>
            <a:ext cx="4609725" cy="28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Away from Drift Diffusion Model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" sz="1900"/>
              <a:t>Reaction times are much longer than 1000-1500 ms, which is the ideal range for the DDM </a:t>
            </a:r>
            <a:endParaRPr sz="19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" sz="1900"/>
              <a:t>The decisions made in this experiment are not one-step intuitive decisions but rather a process that requires reasoning and strategy planning</a:t>
            </a:r>
            <a:endParaRPr sz="3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252300" y="302500"/>
            <a:ext cx="8520600" cy="57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Models Tested to predict Aggression Levels:</a:t>
            </a:r>
            <a:endParaRPr b="1" sz="2200"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192900" y="875200"/>
            <a:ext cx="8520600" cy="331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480"/>
              </a:spcBef>
              <a:spcAft>
                <a:spcPts val="0"/>
              </a:spcAft>
              <a:buSzPts val="2200"/>
              <a:buChar char="▪"/>
            </a:pPr>
            <a:r>
              <a:rPr lang="en" sz="2200"/>
              <a:t>Logistic Regression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" sz="2200"/>
              <a:t>Linear Regression, Support Vector Regression and Random Forest Regression</a:t>
            </a:r>
            <a:endParaRPr sz="22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/>
              <a:t>Current Results on Models tested: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Given the limited size of the data set and lack of variability in player choices, our predictions are not accurate so far. </a:t>
            </a:r>
            <a:endParaRPr sz="35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181000" y="5466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Next Steps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Long Short Term Memory (LSTM) neural network 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Bayesian statistical model (eg. using libraries such as PyMC3).</a:t>
            </a:r>
            <a:r>
              <a:rPr lang="en" sz="1600"/>
              <a:t> 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Limitations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Very small dataset          Difficult to train accurate models using the available</a:t>
            </a:r>
            <a:endParaRPr sz="1900"/>
          </a:p>
          <a:p>
            <a:pPr indent="45720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data.</a:t>
            </a:r>
            <a:endParaRPr sz="3200"/>
          </a:p>
        </p:txBody>
      </p:sp>
      <p:sp>
        <p:nvSpPr>
          <p:cNvPr id="135" name="Google Shape;135;p21"/>
          <p:cNvSpPr/>
          <p:nvPr/>
        </p:nvSpPr>
        <p:spPr>
          <a:xfrm>
            <a:off x="2406775" y="3311825"/>
            <a:ext cx="285000" cy="17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