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OpenSans-regular.fntdata"/><Relationship Id="rId27" Type="http://schemas.openxmlformats.org/officeDocument/2006/relationships/font" Target="fonts/Maven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a130ed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a130ed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20000"/>
              </a:lnSpc>
              <a:spcBef>
                <a:spcPts val="600"/>
              </a:spcBef>
              <a:spcAft>
                <a:spcPts val="0"/>
              </a:spcAft>
              <a:buNone/>
            </a:pPr>
            <a:r>
              <a:rPr lang="en">
                <a:solidFill>
                  <a:srgbClr val="695D46"/>
                </a:solidFill>
                <a:latin typeface="Open Sans"/>
                <a:ea typeface="Open Sans"/>
                <a:cs typeface="Open Sans"/>
                <a:sym typeface="Open Sans"/>
              </a:rPr>
              <a:t>We, Team 1 of this project, will be specifically focused on mapping out the digital divide across municipalities in Massachusetts to analyze discrepancies between the resident's needs and existing service from current providers. We will accomplish this by analyzing FCC data, in addition to the MAPC's existing features.</a:t>
            </a:r>
            <a:endParaRPr>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rPr lang="en">
                <a:solidFill>
                  <a:srgbClr val="695D46"/>
                </a:solidFill>
                <a:latin typeface="Open Sans"/>
                <a:ea typeface="Open Sans"/>
                <a:cs typeface="Open Sans"/>
                <a:sym typeface="Open Sans"/>
              </a:rPr>
              <a:t>While we are aware that finding answers to all the following questions may not be possible through the provided FCC dataset, they drive our approach to the problem and are ones we have kept in mind throughout the process:</a:t>
            </a:r>
            <a:endParaRPr>
              <a:solidFill>
                <a:srgbClr val="695D46"/>
              </a:solidFill>
              <a:latin typeface="Open Sans"/>
              <a:ea typeface="Open Sans"/>
              <a:cs typeface="Open Sans"/>
              <a:sym typeface="Open Sans"/>
            </a:endParaRPr>
          </a:p>
          <a:p>
            <a:pPr indent="-298450" lvl="0" marL="457200" rtl="0" algn="just">
              <a:lnSpc>
                <a:spcPct val="120000"/>
              </a:lnSpc>
              <a:spcBef>
                <a:spcPts val="600"/>
              </a:spcBef>
              <a:spcAft>
                <a:spcPts val="0"/>
              </a:spcAft>
              <a:buClr>
                <a:srgbClr val="695D46"/>
              </a:buClr>
              <a:buSzPts val="1100"/>
              <a:buFont typeface="Open Sans"/>
              <a:buChar char="●"/>
            </a:pPr>
            <a:r>
              <a:rPr lang="en">
                <a:solidFill>
                  <a:srgbClr val="695D46"/>
                </a:solidFill>
                <a:latin typeface="Open Sans"/>
                <a:ea typeface="Open Sans"/>
                <a:cs typeface="Open Sans"/>
                <a:sym typeface="Open Sans"/>
              </a:rPr>
              <a:t>What are discrepancies in coverage and speeds among MA municipalities? </a:t>
            </a:r>
            <a:endParaRPr>
              <a:solidFill>
                <a:srgbClr val="695D46"/>
              </a:solidFill>
              <a:latin typeface="Open Sans"/>
              <a:ea typeface="Open Sans"/>
              <a:cs typeface="Open Sans"/>
              <a:sym typeface="Open Sans"/>
            </a:endParaRPr>
          </a:p>
          <a:p>
            <a:pPr indent="-298450" lvl="0" marL="457200" rtl="0" algn="just">
              <a:lnSpc>
                <a:spcPct val="120000"/>
              </a:lnSpc>
              <a:spcBef>
                <a:spcPts val="600"/>
              </a:spcBef>
              <a:spcAft>
                <a:spcPts val="0"/>
              </a:spcAft>
              <a:buClr>
                <a:srgbClr val="695D46"/>
              </a:buClr>
              <a:buSzPts val="1100"/>
              <a:buFont typeface="Open Sans"/>
              <a:buChar char="●"/>
            </a:pPr>
            <a:r>
              <a:rPr lang="en">
                <a:solidFill>
                  <a:srgbClr val="695D46"/>
                </a:solidFill>
                <a:latin typeface="Open Sans"/>
                <a:ea typeface="Open Sans"/>
                <a:cs typeface="Open Sans"/>
                <a:sym typeface="Open Sans"/>
              </a:rPr>
              <a:t>Is there any evidence of digital redlining? For example, do municipalities with a high percentage of underrepresented groups receive poor coverage relative to the rest of the population? </a:t>
            </a:r>
            <a:endParaRPr>
              <a:solidFill>
                <a:srgbClr val="695D46"/>
              </a:solidFill>
              <a:latin typeface="Open Sans"/>
              <a:ea typeface="Open Sans"/>
              <a:cs typeface="Open Sans"/>
              <a:sym typeface="Open Sans"/>
            </a:endParaRPr>
          </a:p>
          <a:p>
            <a:pPr indent="-298450" lvl="0" marL="457200" rtl="0" algn="just">
              <a:lnSpc>
                <a:spcPct val="120000"/>
              </a:lnSpc>
              <a:spcBef>
                <a:spcPts val="600"/>
              </a:spcBef>
              <a:spcAft>
                <a:spcPts val="0"/>
              </a:spcAft>
              <a:buClr>
                <a:srgbClr val="695D46"/>
              </a:buClr>
              <a:buSzPts val="1100"/>
              <a:buFont typeface="Open Sans"/>
              <a:buChar char="●"/>
            </a:pPr>
            <a:r>
              <a:rPr lang="en">
                <a:solidFill>
                  <a:srgbClr val="695D46"/>
                </a:solidFill>
                <a:latin typeface="Open Sans"/>
                <a:ea typeface="Open Sans"/>
                <a:cs typeface="Open Sans"/>
                <a:sym typeface="Open Sans"/>
              </a:rPr>
              <a:t>How do broadband providers vary in the three gateway cities, Revere, Everett, and Quincy, that the MAPC has asked us to focus on? </a:t>
            </a:r>
            <a:endParaRPr>
              <a:solidFill>
                <a:srgbClr val="695D46"/>
              </a:solidFill>
              <a:latin typeface="Open Sans"/>
              <a:ea typeface="Open Sans"/>
              <a:cs typeface="Open Sans"/>
              <a:sym typeface="Open Sans"/>
            </a:endParaRPr>
          </a:p>
          <a:p>
            <a:pPr indent="-298450" lvl="0" marL="457200" rtl="0" algn="just">
              <a:lnSpc>
                <a:spcPct val="120000"/>
              </a:lnSpc>
              <a:spcBef>
                <a:spcPts val="600"/>
              </a:spcBef>
              <a:spcAft>
                <a:spcPts val="0"/>
              </a:spcAft>
              <a:buClr>
                <a:srgbClr val="695D46"/>
              </a:buClr>
              <a:buSzPts val="1100"/>
              <a:buFont typeface="Open Sans"/>
              <a:buChar char="●"/>
            </a:pPr>
            <a:r>
              <a:rPr lang="en">
                <a:solidFill>
                  <a:srgbClr val="695D46"/>
                </a:solidFill>
                <a:latin typeface="Open Sans"/>
                <a:ea typeface="Open Sans"/>
                <a:cs typeface="Open Sans"/>
                <a:sym typeface="Open Sans"/>
              </a:rPr>
              <a:t>What are the leading predictors for higher broadband speeds in MA? </a:t>
            </a:r>
            <a:endParaRPr>
              <a:solidFill>
                <a:srgbClr val="695D46"/>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a130ed6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a130ed6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11cf8306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11cf8306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With the concept that providers serve as mutual competitors, we had anticipated for higher advertised speeds in areas with more providers. In other words, we had expected to see an upwards trend, perhaps a linear one; as the number of providers increases, so too will the maximum advertised speeds. However, this notion was ultimately incorrect. As touched upon in the previous section, ISPs do not seem to entirely be competing with one another.</a:t>
            </a:r>
            <a:endParaRPr>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11cf83067_1_2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11cf83067_1_2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focus on the right graph compared to the one on the left, which shows us the correlation between unemployment and advertised speeds, we see that there is a huge gap between the advertised upload speeds. We hypothesize that this could be due to technologies that offer gig speed internet such as fiber, but since FCC doesn’t collect specific plan data, we can currently not tell.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11cf83067_1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11cf83067_1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focus on the right graph compared to the one on the left, which shows us the correlation between unemployment and advertised speeds, we see that there is a huge gap between the advertised upload speeds. We hypothesize that this could be due to technologies that offer gig speed internet such as fiber, but since FCC doesn’t collect specific plan data, we can currently not tell.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a130ed6e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a130ed6e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 data -&gt; Max and Min available, required advertised price for each speed given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11cf83067_1_2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11cf83067_1_2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a130ed6e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a130ed6e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63" name="Shape 63"/>
        <p:cNvGrpSpPr/>
        <p:nvPr/>
      </p:nvGrpSpPr>
      <p:grpSpPr>
        <a:xfrm>
          <a:off x="0" y="0"/>
          <a:ext cx="0" cy="0"/>
          <a:chOff x="0" y="0"/>
          <a:chExt cx="0" cy="0"/>
        </a:xfrm>
      </p:grpSpPr>
      <p:grpSp>
        <p:nvGrpSpPr>
          <p:cNvPr id="64" name="Google Shape;64;p14"/>
          <p:cNvGrpSpPr/>
          <p:nvPr/>
        </p:nvGrpSpPr>
        <p:grpSpPr>
          <a:xfrm>
            <a:off x="7343003" y="3409675"/>
            <a:ext cx="1691422" cy="1732548"/>
            <a:chOff x="7343003" y="3409675"/>
            <a:chExt cx="1691422" cy="1732548"/>
          </a:xfrm>
        </p:grpSpPr>
        <p:grpSp>
          <p:nvGrpSpPr>
            <p:cNvPr id="65" name="Google Shape;65;p14"/>
            <p:cNvGrpSpPr/>
            <p:nvPr/>
          </p:nvGrpSpPr>
          <p:grpSpPr>
            <a:xfrm>
              <a:off x="7343003" y="4453711"/>
              <a:ext cx="316800" cy="688513"/>
              <a:chOff x="7343003" y="4453711"/>
              <a:chExt cx="316800" cy="688513"/>
            </a:xfrm>
          </p:grpSpPr>
          <p:sp>
            <p:nvSpPr>
              <p:cNvPr id="66" name="Google Shape;66;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7801210" y="4105700"/>
              <a:ext cx="316800" cy="1036523"/>
              <a:chOff x="7801210" y="4105700"/>
              <a:chExt cx="316800" cy="1036523"/>
            </a:xfrm>
          </p:grpSpPr>
          <p:sp>
            <p:nvSpPr>
              <p:cNvPr id="69" name="Google Shape;69;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4"/>
            <p:cNvGrpSpPr/>
            <p:nvPr/>
          </p:nvGrpSpPr>
          <p:grpSpPr>
            <a:xfrm>
              <a:off x="8259418" y="3757688"/>
              <a:ext cx="316800" cy="1384535"/>
              <a:chOff x="8259418" y="3757688"/>
              <a:chExt cx="316800" cy="1384535"/>
            </a:xfrm>
          </p:grpSpPr>
          <p:sp>
            <p:nvSpPr>
              <p:cNvPr id="73" name="Google Shape;73;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4"/>
            <p:cNvGrpSpPr/>
            <p:nvPr/>
          </p:nvGrpSpPr>
          <p:grpSpPr>
            <a:xfrm>
              <a:off x="8717625" y="3409675"/>
              <a:ext cx="316800" cy="1732548"/>
              <a:chOff x="8717625" y="3409675"/>
              <a:chExt cx="316800" cy="1732548"/>
            </a:xfrm>
          </p:grpSpPr>
          <p:sp>
            <p:nvSpPr>
              <p:cNvPr id="78" name="Google Shape;78;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 name="Google Shape;83;p14"/>
          <p:cNvGrpSpPr/>
          <p:nvPr/>
        </p:nvGrpSpPr>
        <p:grpSpPr>
          <a:xfrm>
            <a:off x="5043503" y="0"/>
            <a:ext cx="3814072" cy="3839102"/>
            <a:chOff x="5043503" y="0"/>
            <a:chExt cx="3814072" cy="3839102"/>
          </a:xfrm>
        </p:grpSpPr>
        <p:sp>
          <p:nvSpPr>
            <p:cNvPr id="84" name="Google Shape;84;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7647812" y="2704283"/>
              <a:ext cx="635219" cy="635219"/>
              <a:chOff x="6725724" y="2701260"/>
              <a:chExt cx="1208101" cy="1208100"/>
            </a:xfrm>
          </p:grpSpPr>
          <p:sp>
            <p:nvSpPr>
              <p:cNvPr id="87" name="Google Shape;87;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7952720" y="179238"/>
              <a:ext cx="873165" cy="873003"/>
              <a:chOff x="7754428" y="208725"/>
              <a:chExt cx="541800" cy="541800"/>
            </a:xfrm>
          </p:grpSpPr>
          <p:sp>
            <p:nvSpPr>
              <p:cNvPr id="92" name="Google Shape;92;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1" name="Google Shape;101;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3" name="Shape 103"/>
        <p:cNvGrpSpPr/>
        <p:nvPr/>
      </p:nvGrpSpPr>
      <p:grpSpPr>
        <a:xfrm>
          <a:off x="0" y="0"/>
          <a:ext cx="0" cy="0"/>
          <a:chOff x="0" y="0"/>
          <a:chExt cx="0" cy="0"/>
        </a:xfrm>
      </p:grpSpPr>
      <p:grpSp>
        <p:nvGrpSpPr>
          <p:cNvPr id="104" name="Google Shape;104;p15"/>
          <p:cNvGrpSpPr/>
          <p:nvPr/>
        </p:nvGrpSpPr>
        <p:grpSpPr>
          <a:xfrm>
            <a:off x="146769" y="3406"/>
            <a:ext cx="1233215" cy="1384535"/>
            <a:chOff x="146769" y="3406"/>
            <a:chExt cx="1233215" cy="1384535"/>
          </a:xfrm>
        </p:grpSpPr>
        <p:grpSp>
          <p:nvGrpSpPr>
            <p:cNvPr id="105" name="Google Shape;105;p15"/>
            <p:cNvGrpSpPr/>
            <p:nvPr/>
          </p:nvGrpSpPr>
          <p:grpSpPr>
            <a:xfrm>
              <a:off x="1063183" y="3406"/>
              <a:ext cx="316800" cy="688513"/>
              <a:chOff x="1063183" y="3406"/>
              <a:chExt cx="316800" cy="688513"/>
            </a:xfrm>
          </p:grpSpPr>
          <p:sp>
            <p:nvSpPr>
              <p:cNvPr id="106" name="Google Shape;106;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a:off x="604976" y="3406"/>
              <a:ext cx="316800" cy="1036524"/>
              <a:chOff x="604976" y="3406"/>
              <a:chExt cx="316800" cy="1036524"/>
            </a:xfrm>
          </p:grpSpPr>
          <p:sp>
            <p:nvSpPr>
              <p:cNvPr id="109" name="Google Shape;109;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146769" y="3406"/>
              <a:ext cx="316800" cy="1384535"/>
              <a:chOff x="146769" y="3406"/>
              <a:chExt cx="316800" cy="1384535"/>
            </a:xfrm>
          </p:grpSpPr>
          <p:sp>
            <p:nvSpPr>
              <p:cNvPr id="113" name="Google Shape;113;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 name="Google Shape;117;p15"/>
          <p:cNvGrpSpPr/>
          <p:nvPr/>
        </p:nvGrpSpPr>
        <p:grpSpPr>
          <a:xfrm>
            <a:off x="6775084" y="2904008"/>
            <a:ext cx="2186148" cy="2239500"/>
            <a:chOff x="6775084" y="2904008"/>
            <a:chExt cx="2186148" cy="2239500"/>
          </a:xfrm>
        </p:grpSpPr>
        <p:grpSp>
          <p:nvGrpSpPr>
            <p:cNvPr id="118" name="Google Shape;118;p15"/>
            <p:cNvGrpSpPr/>
            <p:nvPr/>
          </p:nvGrpSpPr>
          <p:grpSpPr>
            <a:xfrm>
              <a:off x="6775084" y="4253708"/>
              <a:ext cx="409500" cy="889800"/>
              <a:chOff x="6775084" y="4253708"/>
              <a:chExt cx="409500" cy="889800"/>
            </a:xfrm>
          </p:grpSpPr>
          <p:sp>
            <p:nvSpPr>
              <p:cNvPr id="119" name="Google Shape;119;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7367299" y="3804008"/>
              <a:ext cx="409500" cy="1339500"/>
              <a:chOff x="7367299" y="3804008"/>
              <a:chExt cx="409500" cy="1339500"/>
            </a:xfrm>
          </p:grpSpPr>
          <p:sp>
            <p:nvSpPr>
              <p:cNvPr id="122" name="Google Shape;122;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5"/>
            <p:cNvGrpSpPr/>
            <p:nvPr/>
          </p:nvGrpSpPr>
          <p:grpSpPr>
            <a:xfrm>
              <a:off x="7959516" y="3354008"/>
              <a:ext cx="409500" cy="1789500"/>
              <a:chOff x="7959516" y="3354008"/>
              <a:chExt cx="409500" cy="1789500"/>
            </a:xfrm>
          </p:grpSpPr>
          <p:sp>
            <p:nvSpPr>
              <p:cNvPr id="126" name="Google Shape;126;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5"/>
            <p:cNvGrpSpPr/>
            <p:nvPr/>
          </p:nvGrpSpPr>
          <p:grpSpPr>
            <a:xfrm>
              <a:off x="8551731" y="2904008"/>
              <a:ext cx="409500" cy="2239500"/>
              <a:chOff x="8551731" y="2904008"/>
              <a:chExt cx="409500" cy="2239500"/>
            </a:xfrm>
          </p:grpSpPr>
          <p:sp>
            <p:nvSpPr>
              <p:cNvPr id="131" name="Google Shape;131;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grpSp>
        <p:nvGrpSpPr>
          <p:cNvPr id="139" name="Google Shape;139;p16"/>
          <p:cNvGrpSpPr/>
          <p:nvPr/>
        </p:nvGrpSpPr>
        <p:grpSpPr>
          <a:xfrm>
            <a:off x="625966" y="299376"/>
            <a:ext cx="999312" cy="999312"/>
            <a:chOff x="348199" y="179450"/>
            <a:chExt cx="1116300" cy="1116300"/>
          </a:xfrm>
        </p:grpSpPr>
        <p:sp>
          <p:nvSpPr>
            <p:cNvPr id="140" name="Google Shape;140;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 name="Google Shape;143;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4" name="Google Shape;144;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grpSp>
        <p:nvGrpSpPr>
          <p:cNvPr id="146" name="Google Shape;146;p17"/>
          <p:cNvGrpSpPr/>
          <p:nvPr/>
        </p:nvGrpSpPr>
        <p:grpSpPr>
          <a:xfrm>
            <a:off x="625966" y="299376"/>
            <a:ext cx="999312" cy="999312"/>
            <a:chOff x="348199" y="179450"/>
            <a:chExt cx="1116300" cy="1116300"/>
          </a:xfrm>
        </p:grpSpPr>
        <p:sp>
          <p:nvSpPr>
            <p:cNvPr id="147" name="Google Shape;147;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 name="Google Shape;150;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1" name="Google Shape;151;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2" name="Google Shape;152;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grpSp>
        <p:nvGrpSpPr>
          <p:cNvPr id="154" name="Google Shape;154;p18"/>
          <p:cNvGrpSpPr/>
          <p:nvPr/>
        </p:nvGrpSpPr>
        <p:grpSpPr>
          <a:xfrm>
            <a:off x="625966" y="299376"/>
            <a:ext cx="999312" cy="999312"/>
            <a:chOff x="348199" y="179450"/>
            <a:chExt cx="1116300" cy="1116300"/>
          </a:xfrm>
        </p:grpSpPr>
        <p:sp>
          <p:nvSpPr>
            <p:cNvPr id="155" name="Google Shape;155;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8" name="Google Shape;158;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grpSp>
        <p:nvGrpSpPr>
          <p:cNvPr id="160" name="Google Shape;160;p19"/>
          <p:cNvGrpSpPr/>
          <p:nvPr/>
        </p:nvGrpSpPr>
        <p:grpSpPr>
          <a:xfrm>
            <a:off x="625966" y="299376"/>
            <a:ext cx="999312" cy="999312"/>
            <a:chOff x="348199" y="179450"/>
            <a:chExt cx="1116300" cy="1116300"/>
          </a:xfrm>
        </p:grpSpPr>
        <p:sp>
          <p:nvSpPr>
            <p:cNvPr id="161" name="Google Shape;161;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 name="Google Shape;164;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5" name="Google Shape;165;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66" name="Shape 166"/>
        <p:cNvGrpSpPr/>
        <p:nvPr/>
      </p:nvGrpSpPr>
      <p:grpSpPr>
        <a:xfrm>
          <a:off x="0" y="0"/>
          <a:ext cx="0" cy="0"/>
          <a:chOff x="0" y="0"/>
          <a:chExt cx="0" cy="0"/>
        </a:xfrm>
      </p:grpSpPr>
      <p:grpSp>
        <p:nvGrpSpPr>
          <p:cNvPr id="167" name="Google Shape;167;p20"/>
          <p:cNvGrpSpPr/>
          <p:nvPr/>
        </p:nvGrpSpPr>
        <p:grpSpPr>
          <a:xfrm>
            <a:off x="6866714" y="1306"/>
            <a:ext cx="2267451" cy="2601690"/>
            <a:chOff x="6790514" y="1306"/>
            <a:chExt cx="2267451" cy="2601690"/>
          </a:xfrm>
        </p:grpSpPr>
        <p:grpSp>
          <p:nvGrpSpPr>
            <p:cNvPr id="168" name="Google Shape;168;p20"/>
            <p:cNvGrpSpPr/>
            <p:nvPr/>
          </p:nvGrpSpPr>
          <p:grpSpPr>
            <a:xfrm>
              <a:off x="7067465" y="1306"/>
              <a:ext cx="1990500" cy="1990200"/>
              <a:chOff x="7067465" y="1306"/>
              <a:chExt cx="1990500" cy="1990200"/>
            </a:xfrm>
          </p:grpSpPr>
          <p:sp>
            <p:nvSpPr>
              <p:cNvPr id="169" name="Google Shape;169;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0"/>
            <p:cNvGrpSpPr/>
            <p:nvPr/>
          </p:nvGrpSpPr>
          <p:grpSpPr>
            <a:xfrm>
              <a:off x="8207126" y="1807996"/>
              <a:ext cx="795000" cy="795000"/>
              <a:chOff x="8207126" y="1807996"/>
              <a:chExt cx="795000" cy="795000"/>
            </a:xfrm>
          </p:grpSpPr>
          <p:sp>
            <p:nvSpPr>
              <p:cNvPr id="173" name="Google Shape;173;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20"/>
            <p:cNvGrpSpPr/>
            <p:nvPr/>
          </p:nvGrpSpPr>
          <p:grpSpPr>
            <a:xfrm>
              <a:off x="6790514" y="118857"/>
              <a:ext cx="548700" cy="548700"/>
              <a:chOff x="6790514" y="118857"/>
              <a:chExt cx="548700" cy="548700"/>
            </a:xfrm>
          </p:grpSpPr>
          <p:sp>
            <p:nvSpPr>
              <p:cNvPr id="177" name="Google Shape;177;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0" name="Google Shape;180;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1" name="Shape 181"/>
        <p:cNvGrpSpPr/>
        <p:nvPr/>
      </p:nvGrpSpPr>
      <p:grpSpPr>
        <a:xfrm>
          <a:off x="0" y="0"/>
          <a:ext cx="0" cy="0"/>
          <a:chOff x="0" y="0"/>
          <a:chExt cx="0" cy="0"/>
        </a:xfrm>
      </p:grpSpPr>
      <p:grpSp>
        <p:nvGrpSpPr>
          <p:cNvPr id="182" name="Google Shape;182;p21"/>
          <p:cNvGrpSpPr/>
          <p:nvPr/>
        </p:nvGrpSpPr>
        <p:grpSpPr>
          <a:xfrm>
            <a:off x="625966" y="299376"/>
            <a:ext cx="999312" cy="999312"/>
            <a:chOff x="348199" y="179450"/>
            <a:chExt cx="1116300" cy="1116300"/>
          </a:xfrm>
        </p:grpSpPr>
        <p:sp>
          <p:nvSpPr>
            <p:cNvPr id="183" name="Google Shape;183;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6" name="Google Shape;186;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7" name="Google Shape;187;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8" name="Google Shape;188;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9" name="Shape 189"/>
        <p:cNvGrpSpPr/>
        <p:nvPr/>
      </p:nvGrpSpPr>
      <p:grpSpPr>
        <a:xfrm>
          <a:off x="0" y="0"/>
          <a:ext cx="0" cy="0"/>
          <a:chOff x="0" y="0"/>
          <a:chExt cx="0" cy="0"/>
        </a:xfrm>
      </p:grpSpPr>
      <p:grpSp>
        <p:nvGrpSpPr>
          <p:cNvPr id="190" name="Google Shape;190;p22"/>
          <p:cNvGrpSpPr/>
          <p:nvPr/>
        </p:nvGrpSpPr>
        <p:grpSpPr>
          <a:xfrm>
            <a:off x="713373" y="3847119"/>
            <a:ext cx="825392" cy="825392"/>
            <a:chOff x="348199" y="179450"/>
            <a:chExt cx="1116300" cy="1116300"/>
          </a:xfrm>
        </p:grpSpPr>
        <p:sp>
          <p:nvSpPr>
            <p:cNvPr id="191" name="Google Shape;191;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94" name="Google Shape;194;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95" name="Shape 195"/>
        <p:cNvGrpSpPr/>
        <p:nvPr/>
      </p:nvGrpSpPr>
      <p:grpSpPr>
        <a:xfrm>
          <a:off x="0" y="0"/>
          <a:ext cx="0" cy="0"/>
          <a:chOff x="0" y="0"/>
          <a:chExt cx="0" cy="0"/>
        </a:xfrm>
      </p:grpSpPr>
      <p:grpSp>
        <p:nvGrpSpPr>
          <p:cNvPr id="196" name="Google Shape;196;p23"/>
          <p:cNvGrpSpPr/>
          <p:nvPr/>
        </p:nvGrpSpPr>
        <p:grpSpPr>
          <a:xfrm>
            <a:off x="52" y="4099200"/>
            <a:ext cx="9144036" cy="1044300"/>
            <a:chOff x="52" y="4099200"/>
            <a:chExt cx="9144036" cy="1044300"/>
          </a:xfrm>
        </p:grpSpPr>
        <p:grpSp>
          <p:nvGrpSpPr>
            <p:cNvPr id="197" name="Google Shape;197;p23"/>
            <p:cNvGrpSpPr/>
            <p:nvPr/>
          </p:nvGrpSpPr>
          <p:grpSpPr>
            <a:xfrm>
              <a:off x="52" y="4309200"/>
              <a:ext cx="231622" cy="834300"/>
              <a:chOff x="2688737" y="4301380"/>
              <a:chExt cx="231900" cy="834300"/>
            </a:xfrm>
          </p:grpSpPr>
          <p:sp>
            <p:nvSpPr>
              <p:cNvPr id="198" name="Google Shape;198;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3"/>
            <p:cNvGrpSpPr/>
            <p:nvPr/>
          </p:nvGrpSpPr>
          <p:grpSpPr>
            <a:xfrm>
              <a:off x="371406" y="4099200"/>
              <a:ext cx="231622" cy="1044300"/>
              <a:chOff x="2688737" y="4091380"/>
              <a:chExt cx="231900" cy="1044300"/>
            </a:xfrm>
          </p:grpSpPr>
          <p:sp>
            <p:nvSpPr>
              <p:cNvPr id="203" name="Google Shape;203;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742761" y="4309200"/>
              <a:ext cx="231622" cy="834300"/>
              <a:chOff x="2688737" y="4301380"/>
              <a:chExt cx="231900" cy="834300"/>
            </a:xfrm>
          </p:grpSpPr>
          <p:sp>
            <p:nvSpPr>
              <p:cNvPr id="209" name="Google Shape;20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3"/>
            <p:cNvGrpSpPr/>
            <p:nvPr/>
          </p:nvGrpSpPr>
          <p:grpSpPr>
            <a:xfrm>
              <a:off x="1114115" y="4518900"/>
              <a:ext cx="231622" cy="624600"/>
              <a:chOff x="2688737" y="4511080"/>
              <a:chExt cx="231900" cy="624600"/>
            </a:xfrm>
          </p:grpSpPr>
          <p:sp>
            <p:nvSpPr>
              <p:cNvPr id="214" name="Google Shape;21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3"/>
            <p:cNvGrpSpPr/>
            <p:nvPr/>
          </p:nvGrpSpPr>
          <p:grpSpPr>
            <a:xfrm>
              <a:off x="1856753" y="4099200"/>
              <a:ext cx="231600" cy="1044300"/>
              <a:chOff x="1856753" y="4099200"/>
              <a:chExt cx="231600" cy="1044300"/>
            </a:xfrm>
          </p:grpSpPr>
          <p:sp>
            <p:nvSpPr>
              <p:cNvPr id="218" name="Google Shape;218;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2228107" y="4309200"/>
              <a:ext cx="231600" cy="834300"/>
              <a:chOff x="2228107" y="4309200"/>
              <a:chExt cx="231600" cy="834300"/>
            </a:xfrm>
          </p:grpSpPr>
          <p:sp>
            <p:nvSpPr>
              <p:cNvPr id="224" name="Google Shape;224;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3"/>
            <p:cNvGrpSpPr/>
            <p:nvPr/>
          </p:nvGrpSpPr>
          <p:grpSpPr>
            <a:xfrm>
              <a:off x="2599462" y="4518900"/>
              <a:ext cx="231600" cy="624600"/>
              <a:chOff x="2599462" y="4518900"/>
              <a:chExt cx="231600" cy="624600"/>
            </a:xfrm>
          </p:grpSpPr>
          <p:sp>
            <p:nvSpPr>
              <p:cNvPr id="229" name="Google Shape;229;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3"/>
            <p:cNvGrpSpPr/>
            <p:nvPr/>
          </p:nvGrpSpPr>
          <p:grpSpPr>
            <a:xfrm>
              <a:off x="3342171" y="4099200"/>
              <a:ext cx="231600" cy="1044300"/>
              <a:chOff x="3342171" y="4099200"/>
              <a:chExt cx="231600" cy="1044300"/>
            </a:xfrm>
          </p:grpSpPr>
          <p:sp>
            <p:nvSpPr>
              <p:cNvPr id="233" name="Google Shape;233;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3"/>
            <p:cNvGrpSpPr/>
            <p:nvPr/>
          </p:nvGrpSpPr>
          <p:grpSpPr>
            <a:xfrm>
              <a:off x="3713525" y="4309200"/>
              <a:ext cx="231600" cy="834300"/>
              <a:chOff x="3713525" y="4309200"/>
              <a:chExt cx="231600" cy="834300"/>
            </a:xfrm>
          </p:grpSpPr>
          <p:sp>
            <p:nvSpPr>
              <p:cNvPr id="239" name="Google Shape;239;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1485398" y="4309200"/>
              <a:ext cx="231600" cy="834300"/>
              <a:chOff x="1485398" y="4309200"/>
              <a:chExt cx="231600" cy="834300"/>
            </a:xfrm>
          </p:grpSpPr>
          <p:sp>
            <p:nvSpPr>
              <p:cNvPr id="244" name="Google Shape;244;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084879" y="4518900"/>
              <a:ext cx="231600" cy="624600"/>
              <a:chOff x="4084879" y="4518900"/>
              <a:chExt cx="231600" cy="624600"/>
            </a:xfrm>
          </p:grpSpPr>
          <p:sp>
            <p:nvSpPr>
              <p:cNvPr id="249" name="Google Shape;249;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3"/>
            <p:cNvGrpSpPr/>
            <p:nvPr/>
          </p:nvGrpSpPr>
          <p:grpSpPr>
            <a:xfrm>
              <a:off x="2970816" y="4309200"/>
              <a:ext cx="231600" cy="834300"/>
              <a:chOff x="2970816" y="4309200"/>
              <a:chExt cx="231600" cy="834300"/>
            </a:xfrm>
          </p:grpSpPr>
          <p:sp>
            <p:nvSpPr>
              <p:cNvPr id="253" name="Google Shape;253;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3"/>
            <p:cNvGrpSpPr/>
            <p:nvPr/>
          </p:nvGrpSpPr>
          <p:grpSpPr>
            <a:xfrm>
              <a:off x="4456234" y="4309200"/>
              <a:ext cx="231600" cy="834300"/>
              <a:chOff x="4456234" y="4309200"/>
              <a:chExt cx="231600" cy="834300"/>
            </a:xfrm>
          </p:grpSpPr>
          <p:sp>
            <p:nvSpPr>
              <p:cNvPr id="258" name="Google Shape;258;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3"/>
            <p:cNvGrpSpPr/>
            <p:nvPr/>
          </p:nvGrpSpPr>
          <p:grpSpPr>
            <a:xfrm>
              <a:off x="4827588" y="4099200"/>
              <a:ext cx="231600" cy="1044300"/>
              <a:chOff x="4827588" y="4099200"/>
              <a:chExt cx="231600" cy="1044300"/>
            </a:xfrm>
          </p:grpSpPr>
          <p:sp>
            <p:nvSpPr>
              <p:cNvPr id="263" name="Google Shape;263;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198943" y="4309200"/>
              <a:ext cx="231600" cy="834300"/>
              <a:chOff x="5198943" y="4309200"/>
              <a:chExt cx="231600" cy="834300"/>
            </a:xfrm>
          </p:grpSpPr>
          <p:sp>
            <p:nvSpPr>
              <p:cNvPr id="269" name="Google Shape;269;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5570297" y="4518900"/>
              <a:ext cx="231600" cy="624600"/>
              <a:chOff x="5570297" y="4518900"/>
              <a:chExt cx="231600" cy="624600"/>
            </a:xfrm>
          </p:grpSpPr>
          <p:sp>
            <p:nvSpPr>
              <p:cNvPr id="274" name="Google Shape;274;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3"/>
            <p:cNvGrpSpPr/>
            <p:nvPr/>
          </p:nvGrpSpPr>
          <p:grpSpPr>
            <a:xfrm>
              <a:off x="5941652" y="4309200"/>
              <a:ext cx="231600" cy="834300"/>
              <a:chOff x="5941652" y="4309200"/>
              <a:chExt cx="231600" cy="834300"/>
            </a:xfrm>
          </p:grpSpPr>
          <p:sp>
            <p:nvSpPr>
              <p:cNvPr id="278" name="Google Shape;278;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3"/>
            <p:cNvGrpSpPr/>
            <p:nvPr/>
          </p:nvGrpSpPr>
          <p:grpSpPr>
            <a:xfrm>
              <a:off x="6313006" y="4099200"/>
              <a:ext cx="231600" cy="1044300"/>
              <a:chOff x="6313006" y="4099200"/>
              <a:chExt cx="231600" cy="1044300"/>
            </a:xfrm>
          </p:grpSpPr>
          <p:sp>
            <p:nvSpPr>
              <p:cNvPr id="283" name="Google Shape;283;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6684361" y="4309200"/>
              <a:ext cx="231600" cy="834300"/>
              <a:chOff x="6684361" y="4309200"/>
              <a:chExt cx="231600" cy="834300"/>
            </a:xfrm>
          </p:grpSpPr>
          <p:sp>
            <p:nvSpPr>
              <p:cNvPr id="289" name="Google Shape;289;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3"/>
            <p:cNvGrpSpPr/>
            <p:nvPr/>
          </p:nvGrpSpPr>
          <p:grpSpPr>
            <a:xfrm>
              <a:off x="7055715" y="4518900"/>
              <a:ext cx="231600" cy="624600"/>
              <a:chOff x="7055715" y="4518900"/>
              <a:chExt cx="231600" cy="624600"/>
            </a:xfrm>
          </p:grpSpPr>
          <p:sp>
            <p:nvSpPr>
              <p:cNvPr id="294" name="Google Shape;294;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3"/>
            <p:cNvGrpSpPr/>
            <p:nvPr/>
          </p:nvGrpSpPr>
          <p:grpSpPr>
            <a:xfrm>
              <a:off x="7798424" y="4099200"/>
              <a:ext cx="231600" cy="1044300"/>
              <a:chOff x="7798424" y="4099200"/>
              <a:chExt cx="231600" cy="1044300"/>
            </a:xfrm>
          </p:grpSpPr>
          <p:sp>
            <p:nvSpPr>
              <p:cNvPr id="298" name="Google Shape;298;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a:off x="8169779" y="4309200"/>
              <a:ext cx="231600" cy="834300"/>
              <a:chOff x="8169779" y="4309200"/>
              <a:chExt cx="231600" cy="834300"/>
            </a:xfrm>
          </p:grpSpPr>
          <p:sp>
            <p:nvSpPr>
              <p:cNvPr id="304" name="Google Shape;304;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7427070" y="4309200"/>
              <a:ext cx="231600" cy="834300"/>
              <a:chOff x="7427070" y="4309200"/>
              <a:chExt cx="231600" cy="834300"/>
            </a:xfrm>
          </p:grpSpPr>
          <p:sp>
            <p:nvSpPr>
              <p:cNvPr id="309" name="Google Shape;309;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3"/>
            <p:cNvGrpSpPr/>
            <p:nvPr/>
          </p:nvGrpSpPr>
          <p:grpSpPr>
            <a:xfrm>
              <a:off x="8541133" y="4518900"/>
              <a:ext cx="231600" cy="624600"/>
              <a:chOff x="8541133" y="4518900"/>
              <a:chExt cx="231600" cy="624600"/>
            </a:xfrm>
          </p:grpSpPr>
          <p:sp>
            <p:nvSpPr>
              <p:cNvPr id="314" name="Google Shape;314;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3"/>
            <p:cNvGrpSpPr/>
            <p:nvPr/>
          </p:nvGrpSpPr>
          <p:grpSpPr>
            <a:xfrm>
              <a:off x="8912488" y="4309200"/>
              <a:ext cx="231600" cy="834300"/>
              <a:chOff x="8912488" y="4309200"/>
              <a:chExt cx="231600" cy="834300"/>
            </a:xfrm>
          </p:grpSpPr>
          <p:sp>
            <p:nvSpPr>
              <p:cNvPr id="318" name="Google Shape;318;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2" name="Google Shape;322;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323" name="Google Shape;323;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324" name="Google Shape;324;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61" name="Google Shape;6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62" name="Google Shape;62;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ph type="ctrTitle"/>
          </p:nvPr>
        </p:nvSpPr>
        <p:spPr>
          <a:xfrm>
            <a:off x="287550" y="125556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MAPC Team 1 </a:t>
            </a:r>
            <a:endParaRPr/>
          </a:p>
          <a:p>
            <a:pPr indent="0" lvl="0" marL="0" rtl="0" algn="l">
              <a:spcBef>
                <a:spcPts val="0"/>
              </a:spcBef>
              <a:spcAft>
                <a:spcPts val="0"/>
              </a:spcAft>
              <a:buNone/>
            </a:pPr>
            <a:r>
              <a:rPr lang="en"/>
              <a:t>Broadband Digital Equity</a:t>
            </a:r>
            <a:endParaRPr/>
          </a:p>
        </p:txBody>
      </p:sp>
      <p:sp>
        <p:nvSpPr>
          <p:cNvPr id="332" name="Google Shape;332;p25"/>
          <p:cNvSpPr txBox="1"/>
          <p:nvPr>
            <p:ph idx="1" type="subTitle"/>
          </p:nvPr>
        </p:nvSpPr>
        <p:spPr>
          <a:xfrm>
            <a:off x="287550" y="3486728"/>
            <a:ext cx="8568900" cy="172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Richard Andreas</a:t>
            </a:r>
            <a:endParaRPr b="1"/>
          </a:p>
          <a:p>
            <a:pPr indent="0" lvl="0" marL="0" rtl="0" algn="l">
              <a:spcBef>
                <a:spcPts val="0"/>
              </a:spcBef>
              <a:spcAft>
                <a:spcPts val="0"/>
              </a:spcAft>
              <a:buNone/>
            </a:pPr>
            <a:r>
              <a:rPr b="1" lang="en"/>
              <a:t>Ben Sui</a:t>
            </a:r>
            <a:endParaRPr b="1"/>
          </a:p>
          <a:p>
            <a:pPr indent="0" lvl="0" marL="0" rtl="0" algn="l">
              <a:spcBef>
                <a:spcPts val="0"/>
              </a:spcBef>
              <a:spcAft>
                <a:spcPts val="0"/>
              </a:spcAft>
              <a:buNone/>
            </a:pPr>
            <a:r>
              <a:rPr b="1" lang="en"/>
              <a:t>Gonzalo Rosales</a:t>
            </a:r>
            <a:endParaRPr b="1"/>
          </a:p>
          <a:p>
            <a:pPr indent="0" lvl="0" marL="0" rtl="0" algn="l">
              <a:spcBef>
                <a:spcPts val="0"/>
              </a:spcBef>
              <a:spcAft>
                <a:spcPts val="0"/>
              </a:spcAft>
              <a:buNone/>
            </a:pPr>
            <a:r>
              <a:rPr b="1" lang="en"/>
              <a:t>Jake Lee</a:t>
            </a:r>
            <a:endParaRPr b="1"/>
          </a:p>
          <a:p>
            <a:pPr indent="0" lvl="0" marL="0" rtl="0" algn="l">
              <a:spcBef>
                <a:spcPts val="0"/>
              </a:spcBef>
              <a:spcAft>
                <a:spcPts val="0"/>
              </a:spcAft>
              <a:buNone/>
            </a:pPr>
            <a:r>
              <a:rPr b="1" lang="en"/>
              <a:t>Jeffrey Li</a:t>
            </a:r>
            <a:endParaRPr b="1"/>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and Motivation</a:t>
            </a:r>
            <a:endParaRPr/>
          </a:p>
        </p:txBody>
      </p:sp>
      <p:sp>
        <p:nvSpPr>
          <p:cNvPr id="338" name="Google Shape;338;p2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Metropolitan Area Planning Council (MAPC) would like to advocate for funding towards increasing broadband access across the state of Massachusetts</a:t>
            </a:r>
            <a:endParaRPr sz="1600"/>
          </a:p>
          <a:p>
            <a:pPr indent="-330200" lvl="0" marL="457200" rtl="0" algn="l">
              <a:spcBef>
                <a:spcPts val="0"/>
              </a:spcBef>
              <a:spcAft>
                <a:spcPts val="0"/>
              </a:spcAft>
              <a:buSzPts val="1600"/>
              <a:buChar char="●"/>
            </a:pPr>
            <a:r>
              <a:rPr lang="en" sz="1600"/>
              <a:t>Assist with analysis of which municipalities </a:t>
            </a:r>
            <a:r>
              <a:rPr lang="en" sz="1600"/>
              <a:t>should</a:t>
            </a:r>
            <a:r>
              <a:rPr lang="en" sz="1600"/>
              <a:t> be prioritized for broadband funding based on census datasets with </a:t>
            </a:r>
            <a:r>
              <a:rPr lang="en" sz="1600"/>
              <a:t>features such as income, ethnicity, unemployment, and income</a:t>
            </a:r>
            <a:endParaRPr sz="1600"/>
          </a:p>
          <a:p>
            <a:pPr indent="-330200" lvl="0" marL="457200" rtl="0" algn="l">
              <a:spcBef>
                <a:spcPts val="0"/>
              </a:spcBef>
              <a:spcAft>
                <a:spcPts val="0"/>
              </a:spcAft>
              <a:buSzPts val="1600"/>
              <a:buChar char="●"/>
            </a:pPr>
            <a:r>
              <a:rPr lang="en" sz="1600"/>
              <a:t>Special focus on using the FCC’s broadband speed data, which it collects through its mandatory Form 477 reporting process, in which it requires internet service providers (ISPs), to report their maximum upload and download speeds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Procedure</a:t>
            </a:r>
            <a:endParaRPr/>
          </a:p>
        </p:txBody>
      </p:sp>
      <p:sp>
        <p:nvSpPr>
          <p:cNvPr id="344" name="Google Shape;344;p27"/>
          <p:cNvSpPr txBox="1"/>
          <p:nvPr>
            <p:ph idx="1" type="body"/>
          </p:nvPr>
        </p:nvSpPr>
        <p:spPr>
          <a:xfrm>
            <a:off x="1266725" y="1154275"/>
            <a:ext cx="4073100" cy="2782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Collected data on the municipalities located around Massachusetts and preprocessed them for data analysis, mapping census block codes to their corresponding areas.</a:t>
            </a:r>
            <a:endParaRPr sz="1400"/>
          </a:p>
          <a:p>
            <a:pPr indent="-317500" lvl="0" marL="457200" rtl="0" algn="l">
              <a:lnSpc>
                <a:spcPct val="95000"/>
              </a:lnSpc>
              <a:spcBef>
                <a:spcPts val="0"/>
              </a:spcBef>
              <a:spcAft>
                <a:spcPts val="0"/>
              </a:spcAft>
              <a:buSzPts val="1400"/>
              <a:buChar char="●"/>
            </a:pPr>
            <a:r>
              <a:rPr lang="en" sz="1400"/>
              <a:t>Analyzed this data to find potential</a:t>
            </a:r>
            <a:r>
              <a:rPr lang="en" sz="1400"/>
              <a:t> relationships between broadband speeds and several variables </a:t>
            </a:r>
            <a:r>
              <a:rPr lang="en" sz="1400"/>
              <a:t>via scatter plots and bar graphs, alongside comparing top and bottom plots per relationship</a:t>
            </a:r>
            <a:r>
              <a:rPr lang="en" sz="1400"/>
              <a:t>:</a:t>
            </a:r>
            <a:endParaRPr sz="1400"/>
          </a:p>
          <a:p>
            <a:pPr indent="-304800" lvl="1" marL="914400" rtl="0" algn="l">
              <a:lnSpc>
                <a:spcPct val="95000"/>
              </a:lnSpc>
              <a:spcBef>
                <a:spcPts val="0"/>
              </a:spcBef>
              <a:spcAft>
                <a:spcPts val="0"/>
              </a:spcAft>
              <a:buSzPts val="1200"/>
              <a:buChar char="○"/>
            </a:pPr>
            <a:r>
              <a:rPr lang="en" sz="1200"/>
              <a:t>Number of Providers</a:t>
            </a:r>
            <a:endParaRPr sz="1200"/>
          </a:p>
          <a:p>
            <a:pPr indent="-304800" lvl="1" marL="914400" rtl="0" algn="l">
              <a:lnSpc>
                <a:spcPct val="95000"/>
              </a:lnSpc>
              <a:spcBef>
                <a:spcPts val="0"/>
              </a:spcBef>
              <a:spcAft>
                <a:spcPts val="0"/>
              </a:spcAft>
              <a:buSzPts val="1200"/>
              <a:buChar char="○"/>
            </a:pPr>
            <a:r>
              <a:rPr lang="en" sz="1200"/>
              <a:t>Median Income</a:t>
            </a:r>
            <a:endParaRPr sz="1200"/>
          </a:p>
          <a:p>
            <a:pPr indent="-304800" lvl="1" marL="914400" rtl="0" algn="l">
              <a:lnSpc>
                <a:spcPct val="95000"/>
              </a:lnSpc>
              <a:spcBef>
                <a:spcPts val="0"/>
              </a:spcBef>
              <a:spcAft>
                <a:spcPts val="0"/>
              </a:spcAft>
              <a:buSzPts val="1200"/>
              <a:buChar char="○"/>
            </a:pPr>
            <a:r>
              <a:rPr lang="en" sz="1200"/>
              <a:t>Maximum advertised upload speeds</a:t>
            </a:r>
            <a:endParaRPr sz="1200"/>
          </a:p>
          <a:p>
            <a:pPr indent="-304800" lvl="1" marL="914400" rtl="0" algn="l">
              <a:lnSpc>
                <a:spcPct val="95000"/>
              </a:lnSpc>
              <a:spcBef>
                <a:spcPts val="0"/>
              </a:spcBef>
              <a:spcAft>
                <a:spcPts val="0"/>
              </a:spcAft>
              <a:buSzPts val="1200"/>
              <a:buChar char="○"/>
            </a:pPr>
            <a:r>
              <a:rPr lang="en" sz="1200"/>
              <a:t>Maximum advertised </a:t>
            </a:r>
            <a:r>
              <a:rPr lang="en" sz="1200"/>
              <a:t>download speeds</a:t>
            </a:r>
            <a:endParaRPr sz="1200"/>
          </a:p>
          <a:p>
            <a:pPr indent="-304800" lvl="1" marL="914400" rtl="0" algn="l">
              <a:lnSpc>
                <a:spcPct val="95000"/>
              </a:lnSpc>
              <a:spcBef>
                <a:spcPts val="0"/>
              </a:spcBef>
              <a:spcAft>
                <a:spcPts val="0"/>
              </a:spcAft>
              <a:buSzPts val="1200"/>
              <a:buChar char="○"/>
            </a:pPr>
            <a:r>
              <a:rPr lang="en" sz="1200"/>
              <a:t>Race</a:t>
            </a:r>
            <a:endParaRPr sz="1200"/>
          </a:p>
        </p:txBody>
      </p:sp>
      <p:pic>
        <p:nvPicPr>
          <p:cNvPr id="345" name="Google Shape;345;p27"/>
          <p:cNvPicPr preferRelativeResize="0"/>
          <p:nvPr/>
        </p:nvPicPr>
        <p:blipFill>
          <a:blip r:embed="rId3">
            <a:alphaModFix/>
          </a:blip>
          <a:stretch>
            <a:fillRect/>
          </a:stretch>
        </p:blipFill>
        <p:spPr>
          <a:xfrm>
            <a:off x="5376900" y="681575"/>
            <a:ext cx="2598995" cy="2136950"/>
          </a:xfrm>
          <a:prstGeom prst="rect">
            <a:avLst/>
          </a:prstGeom>
          <a:noFill/>
          <a:ln>
            <a:noFill/>
          </a:ln>
        </p:spPr>
      </p:pic>
      <p:pic>
        <p:nvPicPr>
          <p:cNvPr id="346" name="Google Shape;346;p27"/>
          <p:cNvPicPr preferRelativeResize="0"/>
          <p:nvPr/>
        </p:nvPicPr>
        <p:blipFill>
          <a:blip r:embed="rId4">
            <a:alphaModFix/>
          </a:blip>
          <a:stretch>
            <a:fillRect/>
          </a:stretch>
        </p:blipFill>
        <p:spPr>
          <a:xfrm>
            <a:off x="5376888" y="2860138"/>
            <a:ext cx="3609975" cy="1228725"/>
          </a:xfrm>
          <a:prstGeom prst="rect">
            <a:avLst/>
          </a:prstGeom>
          <a:noFill/>
          <a:ln>
            <a:noFill/>
          </a:ln>
        </p:spPr>
      </p:pic>
      <p:sp>
        <p:nvSpPr>
          <p:cNvPr id="347" name="Google Shape;347;p27"/>
          <p:cNvSpPr txBox="1"/>
          <p:nvPr/>
        </p:nvSpPr>
        <p:spPr>
          <a:xfrm>
            <a:off x="1303800" y="4130500"/>
            <a:ext cx="7030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Created heatmaps to visualize areas throughout Massachusetts with the varying concentrations of data points for each of the aforementioned variables.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53" name="Google Shape;353;p28"/>
          <p:cNvSpPr txBox="1"/>
          <p:nvPr>
            <p:ph idx="1" type="body"/>
          </p:nvPr>
        </p:nvSpPr>
        <p:spPr>
          <a:xfrm>
            <a:off x="1303800" y="1269450"/>
            <a:ext cx="4225200" cy="260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Plotted several scatter plots and bar graphs with demographics as a metric and internet speeds as another:</a:t>
            </a:r>
            <a:endParaRPr/>
          </a:p>
          <a:p>
            <a:pPr indent="-298450" lvl="1" marL="914400" rtl="0" algn="l">
              <a:spcBef>
                <a:spcPts val="0"/>
              </a:spcBef>
              <a:spcAft>
                <a:spcPts val="0"/>
              </a:spcAft>
              <a:buSzPts val="1100"/>
              <a:buChar char="○"/>
            </a:pPr>
            <a:r>
              <a:rPr lang="en"/>
              <a:t>Median Income vs Advertised Max Speeds</a:t>
            </a:r>
            <a:endParaRPr/>
          </a:p>
          <a:p>
            <a:pPr indent="-298450" lvl="1" marL="914400" rtl="0" algn="l">
              <a:spcBef>
                <a:spcPts val="0"/>
              </a:spcBef>
              <a:spcAft>
                <a:spcPts val="0"/>
              </a:spcAft>
              <a:buSzPts val="1100"/>
              <a:buChar char="○"/>
            </a:pPr>
            <a:r>
              <a:rPr lang="en"/>
              <a:t>Number of Providers vs Advertised Max Speeds</a:t>
            </a:r>
            <a:endParaRPr/>
          </a:p>
          <a:p>
            <a:pPr indent="-298450" lvl="1" marL="914400" rtl="0" algn="l">
              <a:spcBef>
                <a:spcPts val="0"/>
              </a:spcBef>
              <a:spcAft>
                <a:spcPts val="0"/>
              </a:spcAft>
              <a:buSzPts val="1100"/>
              <a:buChar char="○"/>
            </a:pPr>
            <a:r>
              <a:rPr lang="en"/>
              <a:t>Unemployment vs Advertised Max Speeds</a:t>
            </a:r>
            <a:endParaRPr/>
          </a:p>
        </p:txBody>
      </p:sp>
      <p:pic>
        <p:nvPicPr>
          <p:cNvPr id="354" name="Google Shape;354;p28"/>
          <p:cNvPicPr preferRelativeResize="0"/>
          <p:nvPr/>
        </p:nvPicPr>
        <p:blipFill>
          <a:blip r:embed="rId3">
            <a:alphaModFix/>
          </a:blip>
          <a:stretch>
            <a:fillRect/>
          </a:stretch>
        </p:blipFill>
        <p:spPr>
          <a:xfrm>
            <a:off x="5591950" y="320550"/>
            <a:ext cx="3043250" cy="2173750"/>
          </a:xfrm>
          <a:prstGeom prst="rect">
            <a:avLst/>
          </a:prstGeom>
          <a:noFill/>
          <a:ln>
            <a:noFill/>
          </a:ln>
        </p:spPr>
      </p:pic>
      <p:pic>
        <p:nvPicPr>
          <p:cNvPr id="355" name="Google Shape;355;p28"/>
          <p:cNvPicPr preferRelativeResize="0"/>
          <p:nvPr/>
        </p:nvPicPr>
        <p:blipFill rotWithShape="1">
          <a:blip r:embed="rId4">
            <a:alphaModFix/>
          </a:blip>
          <a:srcRect b="0" l="0" r="24000" t="0"/>
          <a:stretch/>
        </p:blipFill>
        <p:spPr>
          <a:xfrm>
            <a:off x="6018525" y="2494300"/>
            <a:ext cx="1912856" cy="2604600"/>
          </a:xfrm>
          <a:prstGeom prst="rect">
            <a:avLst/>
          </a:prstGeom>
          <a:noFill/>
          <a:ln>
            <a:noFill/>
          </a:ln>
        </p:spPr>
      </p:pic>
      <p:pic>
        <p:nvPicPr>
          <p:cNvPr id="356" name="Google Shape;356;p28"/>
          <p:cNvPicPr preferRelativeResize="0"/>
          <p:nvPr/>
        </p:nvPicPr>
        <p:blipFill>
          <a:blip r:embed="rId5">
            <a:alphaModFix/>
          </a:blip>
          <a:stretch>
            <a:fillRect/>
          </a:stretch>
        </p:blipFill>
        <p:spPr>
          <a:xfrm>
            <a:off x="1240838" y="2677050"/>
            <a:ext cx="4351125" cy="241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and Need for Representative Data</a:t>
            </a:r>
            <a:endParaRPr/>
          </a:p>
        </p:txBody>
      </p:sp>
      <p:sp>
        <p:nvSpPr>
          <p:cNvPr id="362" name="Google Shape;362;p29"/>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Huge disparity between advertised download and upload speeds. Need for clear distinction between available plans and broadband technologies in municipalities</a:t>
            </a:r>
            <a:endParaRPr/>
          </a:p>
        </p:txBody>
      </p:sp>
      <p:pic>
        <p:nvPicPr>
          <p:cNvPr id="363" name="Google Shape;363;p29"/>
          <p:cNvPicPr preferRelativeResize="0"/>
          <p:nvPr/>
        </p:nvPicPr>
        <p:blipFill>
          <a:blip r:embed="rId3">
            <a:alphaModFix/>
          </a:blip>
          <a:stretch>
            <a:fillRect/>
          </a:stretch>
        </p:blipFill>
        <p:spPr>
          <a:xfrm>
            <a:off x="4746149" y="2109025"/>
            <a:ext cx="3588151" cy="2541600"/>
          </a:xfrm>
          <a:prstGeom prst="rect">
            <a:avLst/>
          </a:prstGeom>
          <a:noFill/>
          <a:ln>
            <a:noFill/>
          </a:ln>
        </p:spPr>
      </p:pic>
      <p:pic>
        <p:nvPicPr>
          <p:cNvPr id="364" name="Google Shape;364;p29"/>
          <p:cNvPicPr preferRelativeResize="0"/>
          <p:nvPr/>
        </p:nvPicPr>
        <p:blipFill>
          <a:blip r:embed="rId4">
            <a:alphaModFix/>
          </a:blip>
          <a:stretch>
            <a:fillRect/>
          </a:stretch>
        </p:blipFill>
        <p:spPr>
          <a:xfrm>
            <a:off x="645750" y="2109025"/>
            <a:ext cx="3588150" cy="25064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and Need for Representative Data</a:t>
            </a:r>
            <a:endParaRPr/>
          </a:p>
        </p:txBody>
      </p:sp>
      <p:pic>
        <p:nvPicPr>
          <p:cNvPr id="370" name="Google Shape;370;p30"/>
          <p:cNvPicPr preferRelativeResize="0"/>
          <p:nvPr/>
        </p:nvPicPr>
        <p:blipFill>
          <a:blip r:embed="rId3">
            <a:alphaModFix/>
          </a:blip>
          <a:stretch>
            <a:fillRect/>
          </a:stretch>
        </p:blipFill>
        <p:spPr>
          <a:xfrm>
            <a:off x="152400" y="1463926"/>
            <a:ext cx="4329175" cy="2991449"/>
          </a:xfrm>
          <a:prstGeom prst="rect">
            <a:avLst/>
          </a:prstGeom>
          <a:noFill/>
          <a:ln>
            <a:noFill/>
          </a:ln>
        </p:spPr>
      </p:pic>
      <p:pic>
        <p:nvPicPr>
          <p:cNvPr id="371" name="Google Shape;371;p30"/>
          <p:cNvPicPr preferRelativeResize="0"/>
          <p:nvPr/>
        </p:nvPicPr>
        <p:blipFill>
          <a:blip r:embed="rId4">
            <a:alphaModFix/>
          </a:blip>
          <a:stretch>
            <a:fillRect/>
          </a:stretch>
        </p:blipFill>
        <p:spPr>
          <a:xfrm>
            <a:off x="4219575" y="1462925"/>
            <a:ext cx="4329175" cy="300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&amp; Challenges</a:t>
            </a:r>
            <a:endParaRPr/>
          </a:p>
        </p:txBody>
      </p:sp>
      <p:sp>
        <p:nvSpPr>
          <p:cNvPr id="377" name="Google Shape;377;p31"/>
          <p:cNvSpPr txBox="1"/>
          <p:nvPr>
            <p:ph idx="1" type="body"/>
          </p:nvPr>
        </p:nvSpPr>
        <p:spPr>
          <a:xfrm>
            <a:off x="1184025" y="1200800"/>
            <a:ext cx="4426200" cy="334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Since ISPs self-report data, and they're only required to report maximum advertised upload and download speeds, the FCC dataset is very flat. </a:t>
            </a:r>
            <a:endParaRPr sz="1600"/>
          </a:p>
          <a:p>
            <a:pPr indent="-330200" lvl="0" marL="457200" rtl="0" algn="l">
              <a:spcBef>
                <a:spcPts val="0"/>
              </a:spcBef>
              <a:spcAft>
                <a:spcPts val="0"/>
              </a:spcAft>
              <a:buSzPts val="1600"/>
              <a:buChar char="●"/>
            </a:pPr>
            <a:r>
              <a:rPr lang="en" sz="1600"/>
              <a:t>Census tracts to zip codes is not a 1:1 mapping</a:t>
            </a:r>
            <a:endParaRPr sz="1600"/>
          </a:p>
          <a:p>
            <a:pPr indent="-330200" lvl="0" marL="457200" rtl="0" algn="l">
              <a:spcBef>
                <a:spcPts val="0"/>
              </a:spcBef>
              <a:spcAft>
                <a:spcPts val="0"/>
              </a:spcAft>
              <a:buSzPts val="1600"/>
              <a:buChar char="●"/>
            </a:pPr>
            <a:r>
              <a:rPr lang="en" sz="1600"/>
              <a:t>Difficult to distinguish between municipalities that own their own broadband infrastructure </a:t>
            </a:r>
            <a:endParaRPr sz="1600"/>
          </a:p>
          <a:p>
            <a:pPr indent="-330200" lvl="0" marL="457200" rtl="0" algn="l">
              <a:spcBef>
                <a:spcPts val="0"/>
              </a:spcBef>
              <a:spcAft>
                <a:spcPts val="0"/>
              </a:spcAft>
              <a:buSzPts val="1600"/>
              <a:buChar char="●"/>
            </a:pPr>
            <a:r>
              <a:rPr lang="en" sz="1600"/>
              <a:t>Lots of variables may contribute to broadband speed and access, requiring lots of trial and error</a:t>
            </a:r>
            <a:endParaRPr sz="1600"/>
          </a:p>
        </p:txBody>
      </p:sp>
      <p:pic>
        <p:nvPicPr>
          <p:cNvPr id="378" name="Google Shape;378;p31"/>
          <p:cNvPicPr preferRelativeResize="0"/>
          <p:nvPr/>
        </p:nvPicPr>
        <p:blipFill>
          <a:blip r:embed="rId3">
            <a:alphaModFix/>
          </a:blip>
          <a:stretch>
            <a:fillRect/>
          </a:stretch>
        </p:blipFill>
        <p:spPr>
          <a:xfrm>
            <a:off x="5684350" y="1413950"/>
            <a:ext cx="3238025" cy="223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Thoughts and Next Steps</a:t>
            </a:r>
            <a:endParaRPr/>
          </a:p>
        </p:txBody>
      </p:sp>
      <p:sp>
        <p:nvSpPr>
          <p:cNvPr id="384" name="Google Shape;384;p32"/>
          <p:cNvSpPr txBox="1"/>
          <p:nvPr>
            <p:ph idx="1" type="body"/>
          </p:nvPr>
        </p:nvSpPr>
        <p:spPr>
          <a:xfrm>
            <a:off x="1303800" y="1243900"/>
            <a:ext cx="7030500" cy="293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lot of our findings further justified the need for the FCC to change the data they require ISPs to report beyond just advertised speeds. There is a need for the FCC to require companies to report actual real world speed and plan data</a:t>
            </a:r>
            <a:endParaRPr sz="1600"/>
          </a:p>
          <a:p>
            <a:pPr indent="-330200" lvl="0" marL="457200" rtl="0" algn="l">
              <a:spcBef>
                <a:spcPts val="0"/>
              </a:spcBef>
              <a:spcAft>
                <a:spcPts val="0"/>
              </a:spcAft>
              <a:buSzPts val="1600"/>
              <a:buChar char="●"/>
            </a:pPr>
            <a:r>
              <a:rPr lang="en" sz="1600"/>
              <a:t>The FCC announced in January new rules for broadband data mapping, such as requiring companies to have speeds be verified by a third party </a:t>
            </a:r>
            <a:endParaRPr sz="1600"/>
          </a:p>
          <a:p>
            <a:pPr indent="-317500" lvl="1" marL="914400" rtl="0" algn="l">
              <a:spcBef>
                <a:spcPts val="0"/>
              </a:spcBef>
              <a:spcAft>
                <a:spcPts val="0"/>
              </a:spcAft>
              <a:buSzPts val="1400"/>
              <a:buChar char="○"/>
            </a:pPr>
            <a:r>
              <a:rPr lang="en" sz="1400"/>
              <a:t>While step in the right direction, unclear whether this will require companies to distinguish between plans</a:t>
            </a:r>
            <a:endParaRPr sz="1400"/>
          </a:p>
          <a:p>
            <a:pPr indent="-317500" lvl="1" marL="914400" rtl="0" algn="l">
              <a:spcBef>
                <a:spcPts val="0"/>
              </a:spcBef>
              <a:spcAft>
                <a:spcPts val="0"/>
              </a:spcAft>
              <a:buSzPts val="1400"/>
              <a:buChar char="○"/>
            </a:pPr>
            <a:r>
              <a:rPr lang="en" sz="1400"/>
              <a:t>No specified date for implementation in Form 477 reporting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ctrTitle"/>
          </p:nvPr>
        </p:nvSpPr>
        <p:spPr>
          <a:xfrm>
            <a:off x="311700" y="16871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90" name="Google Shape;390;p33"/>
          <p:cNvSpPr txBox="1"/>
          <p:nvPr>
            <p:ph idx="1" type="subTitle"/>
          </p:nvPr>
        </p:nvSpPr>
        <p:spPr>
          <a:xfrm>
            <a:off x="311700" y="3165828"/>
            <a:ext cx="8568900" cy="17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