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PT Sans Narrow"/>
      <p:regular r:id="rId10"/>
      <p:bold r:id="rId11"/>
    </p:embeddedFont>
    <p:embeddedFont>
      <p:font typeface="Open Sans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TSansNarrow-bold.fntdata"/><Relationship Id="rId10" Type="http://schemas.openxmlformats.org/officeDocument/2006/relationships/font" Target="fonts/PTSansNarrow-regular.fntdata"/><Relationship Id="rId13" Type="http://schemas.openxmlformats.org/officeDocument/2006/relationships/font" Target="fonts/OpenSans-bold.fntdata"/><Relationship Id="rId12" Type="http://schemas.openxmlformats.org/officeDocument/2006/relationships/font" Target="fonts/OpenSans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penSans-boldItalic.fntdata"/><Relationship Id="rId14" Type="http://schemas.openxmlformats.org/officeDocument/2006/relationships/font" Target="fonts/Open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e7925d29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e7925d29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goals of project is to determine and </a:t>
            </a:r>
            <a:r>
              <a:rPr lang="en"/>
              <a:t>analyze</a:t>
            </a:r>
            <a:r>
              <a:rPr lang="en"/>
              <a:t> if there is any significant difference between voting patterns in LatinX  population  from 2014 to 2020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Also to understand how these changes in LatinX voting pattern may impact the election result for cities with majority LatinX and non-latinX </a:t>
            </a:r>
            <a:r>
              <a:rPr lang="en"/>
              <a:t>population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the motivation of this project: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Client ( Yawu) wanted to know understand the </a:t>
            </a:r>
            <a:r>
              <a:rPr lang="en"/>
              <a:t>component</a:t>
            </a:r>
            <a:r>
              <a:rPr lang="en"/>
              <a:t> for support of Replublican votes  in MA over the past 6 years . Because of this, we want to know if towns with a significant LatinX population tend to favor one political party over </a:t>
            </a:r>
            <a:r>
              <a:rPr lang="en"/>
              <a:t>another</a:t>
            </a:r>
            <a:r>
              <a:rPr lang="en"/>
              <a:t>. Has there been any changes to the latinX voting pattern over the past 4 years?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ce7925d29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ce7925d29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Changes in LatinX demographics do not seem to affect Democratic or Republican voting patterns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However, this is only for 6 cities in MA so we cannot make conclusions based on this data alone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 65% support -&gt; Dark Red or Dark Blue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50%-65% support -&gt; Light Red or Light Blue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Else -&gt; Grey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ce7925d29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ce7925d29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Baystate Banner LatinX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622450" y="3030125"/>
            <a:ext cx="3899100" cy="38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Ngozi Omatu, Song Xie, Matan Ziegel, Gil Lotzky, Anna Xie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18910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940"/>
              <a:t>How have LatinX voting patterns changed from 2016 to 2020?</a:t>
            </a:r>
            <a:endParaRPr sz="2940"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46625"/>
            <a:ext cx="4260300" cy="371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0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/>
              <a:t>Project Goals:</a:t>
            </a:r>
            <a:endParaRPr b="1" sz="3500"/>
          </a:p>
          <a:p>
            <a:pPr indent="-3048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3000"/>
              <a:t>Analyzing whether there was a significant difference in LatinX voting patterns </a:t>
            </a:r>
            <a:endParaRPr sz="3000"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3000"/>
              <a:t>Understanding how changes in LatinX demographics may impact election results for each city (based on correlation)</a:t>
            </a:r>
            <a:endParaRPr sz="3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3500"/>
              <a:t>Motivations:</a:t>
            </a:r>
            <a:endParaRPr sz="3500"/>
          </a:p>
          <a:p>
            <a:pPr indent="-3048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3000"/>
              <a:t>Do towns with a significant LatinX population tend to favor one political party over another?</a:t>
            </a:r>
            <a:endParaRPr sz="3000"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3000"/>
              <a:t>Given what has happened over the past 4 years, was there a change in the LatinX voting patterns?</a:t>
            </a:r>
            <a:endParaRPr sz="30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3175" y="1840212"/>
            <a:ext cx="4169750" cy="219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Preliminary Analysis</a:t>
            </a:r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 rotWithShape="1">
          <a:blip r:embed="rId3">
            <a:alphaModFix/>
          </a:blip>
          <a:srcRect b="-9" l="0" r="0" t="3148"/>
          <a:stretch/>
        </p:blipFill>
        <p:spPr>
          <a:xfrm>
            <a:off x="282225" y="1829825"/>
            <a:ext cx="4319349" cy="272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5" title="Chart"/>
          <p:cNvPicPr preferRelativeResize="0"/>
          <p:nvPr/>
        </p:nvPicPr>
        <p:blipFill rotWithShape="1">
          <a:blip r:embed="rId4">
            <a:alphaModFix/>
          </a:blip>
          <a:srcRect b="4025" l="2927" r="3255" t="10145"/>
          <a:stretch/>
        </p:blipFill>
        <p:spPr>
          <a:xfrm>
            <a:off x="4601575" y="1854763"/>
            <a:ext cx="4418325" cy="267555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5"/>
          <p:cNvSpPr txBox="1"/>
          <p:nvPr/>
        </p:nvSpPr>
        <p:spPr>
          <a:xfrm>
            <a:off x="311750" y="1273750"/>
            <a:ext cx="4206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Geospatial Analysis of 2016 Presidential Election </a:t>
            </a:r>
            <a:endParaRPr b="1" sz="13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3" name="Google Shape;83;p15"/>
          <p:cNvSpPr txBox="1"/>
          <p:nvPr/>
        </p:nvSpPr>
        <p:spPr>
          <a:xfrm>
            <a:off x="4770550" y="1281550"/>
            <a:ext cx="4319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LatinX Population vs Election Results (by year per city)</a:t>
            </a:r>
            <a:endParaRPr b="1" sz="12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Limitations and Next Steps </a:t>
            </a:r>
            <a:endParaRPr/>
          </a:p>
        </p:txBody>
      </p:sp>
      <p:sp>
        <p:nvSpPr>
          <p:cNvPr id="89" name="Google Shape;89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Limitations:</a:t>
            </a:r>
            <a:endParaRPr b="1" sz="1300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No objective means to merge tract data with precinct data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Lack of explicit data that highlights which LatinX communities and subgroups voted for which candidate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Can only make indirect inferences on voting patterns based on changes in LatinX demographics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Correlation does not imply causation!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00"/>
              <a:t>Next Steps:</a:t>
            </a:r>
            <a:endParaRPr b="1" sz="1300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Merge tract data with precinct data for all cities within Massachusetts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Perform analysis as done for our first 6 cities for all cities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Apply classification methods to find potential patterns between demographics and voting results</a:t>
            </a:r>
            <a:endParaRPr sz="13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