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7B3DE6-EA2E-480D-8248-D2CC832AADE8}">
  <a:tblStyle styleId="{0C7B3DE6-EA2E-480D-8248-D2CC832AA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e51b739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e51b739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e51b73d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e51b73d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e51b739d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e51b739d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51b739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51b739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51b739d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51b739d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51b739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51b739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51b73d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51b73d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506 Spark! Project: Police Disciplinary Action - Mijente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Shelli Gorokhovsky, Rachel Peng, Tina Wang, Maya Webb, Daniel Delijani</a:t>
            </a:r>
            <a:endParaRPr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Background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Mijente is a political home for Latinx and Chicanx people who seek racial, economic, gender and climate justice.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413" y="2571749"/>
            <a:ext cx="4103175" cy="22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Motivation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We w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ant to understand how Boston Police Department officers under disciplinary investigation contribute politically to the Boston city council and Mayor.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are they attempting to influence the internal investigations process through political contributions?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done?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63925"/>
            <a:ext cx="83682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 1. </a:t>
            </a:r>
            <a:r>
              <a:rPr lang="en" sz="1700" u="sng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Scraped</a:t>
            </a:r>
            <a:r>
              <a:rPr lang="en" sz="1700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Boston Globe database to retrieve police disciplinary action data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 2. </a:t>
            </a:r>
            <a:r>
              <a:rPr lang="en" sz="1700" u="sng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Cleaned, preprocessed, and filtered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 our data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 3. </a:t>
            </a:r>
            <a:r>
              <a:rPr lang="en" sz="1700" u="sng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Merged</a:t>
            </a:r>
            <a:r>
              <a:rPr lang="en" sz="1700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police disciplinary action information with data regarding recent officer contributions to political campaigns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 4. </a:t>
            </a:r>
            <a:r>
              <a:rPr lang="en" sz="1700" u="sng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Overlayed</a:t>
            </a:r>
            <a:r>
              <a:rPr lang="en" sz="1700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final dataset with LEAD blacklist data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 5. </a:t>
            </a:r>
            <a:r>
              <a:rPr lang="en" sz="1700" u="sng">
                <a:solidFill>
                  <a:srgbClr val="FFE599"/>
                </a:solidFill>
                <a:latin typeface="Roboto Slab"/>
                <a:ea typeface="Roboto Slab"/>
                <a:cs typeface="Roboto Slab"/>
                <a:sym typeface="Roboto Slab"/>
              </a:rPr>
              <a:t>Preliminary analysis</a:t>
            </a: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: total contributions vs. indicted officer contributions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found?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145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{0C7B3DE6-EA2E-480D-8248-D2CC832AADE8}</a:tableStyleId>
              </a:tblPr>
              <a:tblGrid>
                <a:gridCol w="3619500"/>
                <a:gridCol w="3619500"/>
              </a:tblGrid>
              <a:tr h="87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All BPD Officers</a:t>
                      </a:r>
                      <a:endParaRPr sz="30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Indicted Officers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06325"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E599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$823,368.20</a:t>
                      </a:r>
                      <a:endParaRPr b="1" sz="3000">
                        <a:solidFill>
                          <a:srgbClr val="FFE599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</a:t>
                      </a: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rom </a:t>
                      </a:r>
                      <a:r>
                        <a:rPr b="1" lang="en" sz="3000">
                          <a:solidFill>
                            <a:srgbClr val="FFE599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3276 </a:t>
                      </a: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officers</a:t>
                      </a:r>
                      <a:endParaRPr sz="30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01600" marR="101600" rtl="0" algn="ctr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FFE599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$240,390</a:t>
                      </a:r>
                      <a:endParaRPr b="1" sz="3000">
                        <a:solidFill>
                          <a:srgbClr val="FFE599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101600" marR="101600" rtl="0" algn="ctr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</a:t>
                      </a: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rom </a:t>
                      </a:r>
                      <a:r>
                        <a:rPr b="1" lang="en" sz="3000">
                          <a:solidFill>
                            <a:srgbClr val="FFE599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1439 </a:t>
                      </a:r>
                      <a:r>
                        <a:rPr lang="en" sz="30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officers</a:t>
                      </a:r>
                      <a:endParaRPr sz="30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101600" marR="101600" rtl="0" algn="ctr">
                        <a:lnSpc>
                          <a:spcPct val="12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86550" y="3004925"/>
            <a:ext cx="3282900" cy="165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Police Contributions Dataset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some challenges?</a:t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1121500" y="3477075"/>
            <a:ext cx="2013000" cy="1022400"/>
            <a:chOff x="873700" y="3144150"/>
            <a:chExt cx="2013000" cy="1022400"/>
          </a:xfrm>
        </p:grpSpPr>
        <p:sp>
          <p:nvSpPr>
            <p:cNvPr id="97" name="Google Shape;97;p18"/>
            <p:cNvSpPr/>
            <p:nvPr/>
          </p:nvSpPr>
          <p:spPr>
            <a:xfrm>
              <a:off x="873700" y="3144150"/>
              <a:ext cx="2013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Hall-Brewster , A J</a:t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873700" y="3484950"/>
              <a:ext cx="2013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Hall-brewster, Arthur</a:t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873700" y="3825750"/>
              <a:ext cx="2013000" cy="34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Hall-brewster, Arthur</a:t>
              </a:r>
              <a:endParaRPr/>
            </a:p>
          </p:txBody>
        </p:sp>
      </p:grpSp>
      <p:sp>
        <p:nvSpPr>
          <p:cNvPr id="100" name="Google Shape;100;p18"/>
          <p:cNvSpPr/>
          <p:nvPr/>
        </p:nvSpPr>
        <p:spPr>
          <a:xfrm>
            <a:off x="1121500" y="2122663"/>
            <a:ext cx="2013000" cy="30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 J Hall-Brewster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86550" y="1696350"/>
            <a:ext cx="3282900" cy="87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Police Disciplinary Action Dataset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6022676" y="2122675"/>
            <a:ext cx="2732797" cy="1975800"/>
            <a:chOff x="5736025" y="1986275"/>
            <a:chExt cx="2980800" cy="1975800"/>
          </a:xfrm>
        </p:grpSpPr>
        <p:sp>
          <p:nvSpPr>
            <p:cNvPr id="103" name="Google Shape;103;p18"/>
            <p:cNvSpPr/>
            <p:nvPr/>
          </p:nvSpPr>
          <p:spPr>
            <a:xfrm>
              <a:off x="5736025" y="1986275"/>
              <a:ext cx="2980800" cy="1975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Final Merged Dataset</a:t>
              </a:r>
              <a:endParaRPr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104" name="Google Shape;104;p18"/>
            <p:cNvGrpSpPr/>
            <p:nvPr/>
          </p:nvGrpSpPr>
          <p:grpSpPr>
            <a:xfrm>
              <a:off x="6219925" y="2646375"/>
              <a:ext cx="2013000" cy="1022400"/>
              <a:chOff x="873700" y="3144150"/>
              <a:chExt cx="2013000" cy="1022400"/>
            </a:xfrm>
          </p:grpSpPr>
          <p:sp>
            <p:nvSpPr>
              <p:cNvPr id="105" name="Google Shape;105;p18"/>
              <p:cNvSpPr/>
              <p:nvPr/>
            </p:nvSpPr>
            <p:spPr>
              <a:xfrm>
                <a:off x="873700" y="3144150"/>
                <a:ext cx="2013000" cy="340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arthur j hall-brewster</a:t>
                </a:r>
                <a:endParaRPr/>
              </a:p>
            </p:txBody>
          </p:sp>
          <p:sp>
            <p:nvSpPr>
              <p:cNvPr id="106" name="Google Shape;106;p18"/>
              <p:cNvSpPr/>
              <p:nvPr/>
            </p:nvSpPr>
            <p:spPr>
              <a:xfrm>
                <a:off x="873700" y="3484950"/>
                <a:ext cx="2013000" cy="340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arthur j hall-brewster</a:t>
                </a:r>
                <a:endParaRPr/>
              </a:p>
            </p:txBody>
          </p:sp>
          <p:sp>
            <p:nvSpPr>
              <p:cNvPr id="107" name="Google Shape;107;p18"/>
              <p:cNvSpPr/>
              <p:nvPr/>
            </p:nvSpPr>
            <p:spPr>
              <a:xfrm>
                <a:off x="873700" y="3825750"/>
                <a:ext cx="2013000" cy="340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arthur j hall-brewster</a:t>
                </a:r>
                <a:endParaRPr/>
              </a:p>
            </p:txBody>
          </p:sp>
        </p:grpSp>
      </p:grpSp>
      <p:cxnSp>
        <p:nvCxnSpPr>
          <p:cNvPr id="108" name="Google Shape;108;p18"/>
          <p:cNvCxnSpPr>
            <a:stCxn id="101" idx="3"/>
            <a:endCxn id="103" idx="1"/>
          </p:cNvCxnSpPr>
          <p:nvPr/>
        </p:nvCxnSpPr>
        <p:spPr>
          <a:xfrm>
            <a:off x="3769450" y="2134050"/>
            <a:ext cx="2253300" cy="97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94" idx="3"/>
            <a:endCxn id="103" idx="1"/>
          </p:cNvCxnSpPr>
          <p:nvPr/>
        </p:nvCxnSpPr>
        <p:spPr>
          <a:xfrm flipH="1" rot="10800000">
            <a:off x="3769450" y="3110675"/>
            <a:ext cx="2253300" cy="72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/>
          <p:nvPr/>
        </p:nvSpPr>
        <p:spPr>
          <a:xfrm>
            <a:off x="4164450" y="2572463"/>
            <a:ext cx="1623780" cy="1076220"/>
          </a:xfrm>
          <a:prstGeom prst="clou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Fuzzy Matching!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to do next?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1001112" y="1679625"/>
            <a:ext cx="7141775" cy="2862000"/>
            <a:chOff x="2583575" y="1744025"/>
            <a:chExt cx="7141775" cy="2862000"/>
          </a:xfrm>
        </p:grpSpPr>
        <p:sp>
          <p:nvSpPr>
            <p:cNvPr id="117" name="Google Shape;117;p19"/>
            <p:cNvSpPr/>
            <p:nvPr/>
          </p:nvSpPr>
          <p:spPr>
            <a:xfrm>
              <a:off x="2583575" y="1744025"/>
              <a:ext cx="2953500" cy="2862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Analyze discrepancies and leading features that cause officers under investigation to contribute politically using logistic regression.</a:t>
              </a:r>
              <a:endParaRPr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727150" y="1745225"/>
              <a:ext cx="2998200" cy="2859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Complete visualizations for each of the features: race, rank, severity of misconduct of BPD officers under investigation and how they contributed politically.</a:t>
              </a:r>
              <a:endParaRPr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→ What are the differences in how officers of different ranks, races/ethnicities, severity of misconduct contribute? </a:t>
              </a:r>
              <a:endParaRPr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cxnSp>
          <p:nvCxnSpPr>
            <p:cNvPr id="119" name="Google Shape;119;p19"/>
            <p:cNvCxnSpPr>
              <a:stCxn id="117" idx="3"/>
              <a:endCxn id="118" idx="1"/>
            </p:cNvCxnSpPr>
            <p:nvPr/>
          </p:nvCxnSpPr>
          <p:spPr>
            <a:xfrm>
              <a:off x="5537075" y="3175025"/>
              <a:ext cx="1190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87900" y="14572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FFE599"/>
                </a:solidFill>
              </a:rPr>
              <a:t>Thank you!</a:t>
            </a:r>
            <a:endParaRPr sz="100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