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cf07378e_3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6cf07378e_3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cf07378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cf07378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6cf07378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6cf07378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6cf07378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6cf07378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6cf07378e_1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6cf07378e_1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6cf07378e_1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6cf07378e_1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6cf07378e_34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6cf07378e_34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47463f4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47463f4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47463f4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47463f4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6cf07378e_34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6cf07378e_34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cf07378e_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cf07378e_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6cf07378e_34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6cf07378e_34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6cf07378e_34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6cf07378e_34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6cf07378e_34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6cf07378e_34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47463f441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47463f441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cf07378e_34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cf07378e_34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7463f44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7463f44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6cf07378e_3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6cf07378e_3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cf07378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6cf07378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7463f441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7463f441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6cf07378e_3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6cf07378e_3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7463f441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7463f441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image" Target="../media/image2.jpg"/><Relationship Id="rId5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1360125"/>
            <a:ext cx="8520600" cy="11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800"/>
              <a:buFont typeface="Lucida Sans"/>
              <a:buNone/>
            </a:pPr>
            <a:r>
              <a:rPr b="1" lang="en" sz="30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the Determinants of Health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400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endParaRPr b="1" sz="1400">
              <a:solidFill>
                <a:srgbClr val="4646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400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5"/>
              <a:buFont typeface="Arial"/>
              <a:buNone/>
            </a:pPr>
            <a:r>
              <a:t/>
            </a:r>
            <a:endParaRPr b="1" sz="1400">
              <a:solidFill>
                <a:srgbClr val="4646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4008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5"/>
              <a:buFont typeface="Arial"/>
              <a:buNone/>
            </a:pPr>
            <a:r>
              <a:rPr lang="en" sz="14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Gagan Kaushal, Chengyuan E, Tiam Moradi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128000" y="142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Method 2  (Three standard ML models on the basis of Spacy)</a:t>
            </a:r>
            <a:endParaRPr b="1"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2513875"/>
            <a:ext cx="85206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used:</a:t>
            </a:r>
            <a:r>
              <a:rPr lang="en" sz="12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scispaCy, python, sklearn, matplotlib, pandas, Linear SVM, KNN, Naive Bayes</a:t>
            </a:r>
            <a:endParaRPr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Data Preprocessing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52625" y="1137125"/>
            <a:ext cx="745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olumns: </a:t>
            </a:r>
            <a:r>
              <a:rPr lang="en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ID, notes, alcohol use, drug use, smoking</a:t>
            </a:r>
            <a:endParaRPr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Split the new dataframe to 3 parts </a:t>
            </a:r>
            <a:endParaRPr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Delete NAN rows</a:t>
            </a:r>
            <a:endParaRPr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Change ‘Y’ to 1 and ‘N’ to 0</a:t>
            </a:r>
            <a:endParaRPr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26" name="Google Shape;126;p23"/>
          <p:cNvCxnSpPr/>
          <p:nvPr/>
        </p:nvCxnSpPr>
        <p:spPr>
          <a:xfrm flipH="1">
            <a:off x="4285050" y="1706100"/>
            <a:ext cx="1200" cy="3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3"/>
          <p:cNvCxnSpPr/>
          <p:nvPr/>
        </p:nvCxnSpPr>
        <p:spPr>
          <a:xfrm>
            <a:off x="4284975" y="3572100"/>
            <a:ext cx="81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3"/>
          <p:cNvCxnSpPr/>
          <p:nvPr/>
        </p:nvCxnSpPr>
        <p:spPr>
          <a:xfrm>
            <a:off x="4287150" y="2644425"/>
            <a:ext cx="5700" cy="3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-287900" y="16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Data Analysis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25" y="911245"/>
            <a:ext cx="3420300" cy="177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150" y="855463"/>
            <a:ext cx="3420300" cy="200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00" y="2860965"/>
            <a:ext cx="3567925" cy="205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4175" y="2897025"/>
            <a:ext cx="3498531" cy="20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75" y="458866"/>
            <a:ext cx="3505200" cy="1777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69451"/>
            <a:ext cx="3595875" cy="2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150" y="2642075"/>
            <a:ext cx="3505200" cy="205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3900" y="2613500"/>
            <a:ext cx="3633975" cy="2103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-31925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Steps of the Models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Spacy</a:t>
            </a: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extract the medical-related terms 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lang="en" sz="14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en_core_sci_sm</a:t>
            </a: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 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locating and classifying entities in an unstructured text  -&gt;  extract the medical texts 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Replace</a:t>
            </a: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the original column of notes by these extracted texts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medical texts  -&gt;  </a:t>
            </a:r>
            <a:r>
              <a:rPr lang="en" sz="14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tf-idf</a:t>
            </a: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, </a:t>
            </a:r>
            <a:r>
              <a:rPr lang="en" sz="14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unigrams + bigrams</a:t>
            </a: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3 classification algorithms</a:t>
            </a: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1. Linear SVM 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2. KNN (k = 2) 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3. Naive Bayes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Training set 75%	 	Test set 25%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Comparison between models</a:t>
            </a:r>
            <a:endParaRPr sz="2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KNN vs SVM : 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SVM -&gt; 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utliers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SVM -&gt; large features + small training data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		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KNN vs Naive bayes: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			Naive bayes is much faster than KNN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			</a:t>
            </a:r>
            <a:r>
              <a:rPr lang="en" sz="1400">
                <a:solidFill>
                  <a:srgbClr val="3C78D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***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 sz="1400">
                <a:solidFill>
                  <a:srgbClr val="3C78D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larger dataset, efficiency! ***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	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360125"/>
            <a:ext cx="8520600" cy="11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800"/>
              <a:buFont typeface="Lucida Sans"/>
              <a:buNone/>
            </a:pPr>
            <a:r>
              <a:rPr b="1" lang="en" sz="30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Logician Notes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75" y="1529950"/>
            <a:ext cx="1732134" cy="29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937" y="1622066"/>
            <a:ext cx="1732125" cy="294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8000" y="1622083"/>
            <a:ext cx="1732150" cy="298146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948575" y="1262900"/>
            <a:ext cx="1263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Alcohol use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3805425" y="1281238"/>
            <a:ext cx="1263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Drug use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6396875" y="1373375"/>
            <a:ext cx="1263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Smoking use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192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Epic Notes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083" y="1367175"/>
            <a:ext cx="1935191" cy="34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300" y="1372609"/>
            <a:ext cx="2057400" cy="3459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025" y="1409188"/>
            <a:ext cx="1935200" cy="33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947075" y="942750"/>
            <a:ext cx="16893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Alcohol use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3857300" y="983325"/>
            <a:ext cx="16137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Drug use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6505025" y="995925"/>
            <a:ext cx="17901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Smoking use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311700" y="1360125"/>
            <a:ext cx="8520600" cy="11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800"/>
              <a:buFont typeface="Lucida Sans"/>
              <a:buNone/>
            </a:pPr>
            <a:r>
              <a:rPr b="1" lang="en" sz="30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0" y="1360125"/>
            <a:ext cx="8520600" cy="11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800"/>
              <a:buFont typeface="Lucida Sans"/>
              <a:buNone/>
            </a:pPr>
            <a:r>
              <a:rPr b="1" lang="en" sz="30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/ Obstacles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800"/>
              <a:buChar char="●"/>
            </a:pPr>
            <a:r>
              <a:rPr lang="en">
                <a:solidFill>
                  <a:srgbClr val="2DA2BF"/>
                </a:solidFill>
              </a:rPr>
              <a:t>Completing training to access data</a:t>
            </a:r>
            <a:endParaRPr>
              <a:solidFill>
                <a:srgbClr val="2DA2B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800"/>
              <a:buChar char="●"/>
            </a:pPr>
            <a:r>
              <a:rPr lang="en">
                <a:solidFill>
                  <a:srgbClr val="2DA2BF"/>
                </a:solidFill>
              </a:rPr>
              <a:t>Sparsity from one of the data sources</a:t>
            </a:r>
            <a:endParaRPr>
              <a:solidFill>
                <a:srgbClr val="2DA2B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00"/>
              <a:buChar char="○"/>
            </a:pPr>
            <a:r>
              <a:rPr lang="en">
                <a:solidFill>
                  <a:srgbClr val="2DA2BF"/>
                </a:solidFill>
              </a:rPr>
              <a:t>Limiting our dataset further </a:t>
            </a:r>
            <a:endParaRPr>
              <a:solidFill>
                <a:srgbClr val="2DA2B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800"/>
              <a:buChar char="●"/>
            </a:pPr>
            <a:r>
              <a:rPr lang="en">
                <a:solidFill>
                  <a:srgbClr val="2DA2BF"/>
                </a:solidFill>
              </a:rPr>
              <a:t>Annotating Tool </a:t>
            </a:r>
            <a:endParaRPr>
              <a:solidFill>
                <a:srgbClr val="2DA2B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00"/>
              <a:buChar char="○"/>
            </a:pPr>
            <a:r>
              <a:rPr lang="en">
                <a:solidFill>
                  <a:srgbClr val="2DA2BF"/>
                </a:solidFill>
              </a:rPr>
              <a:t>Formatting for Deep Learning Models.</a:t>
            </a:r>
            <a:endParaRPr>
              <a:solidFill>
                <a:srgbClr val="2DA2B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00"/>
              <a:buChar char="○"/>
            </a:pPr>
            <a:r>
              <a:rPr lang="en">
                <a:solidFill>
                  <a:srgbClr val="2DA2BF"/>
                </a:solidFill>
              </a:rPr>
              <a:t>Negative notes-&gt; “experiences no pain”</a:t>
            </a:r>
            <a:endParaRPr>
              <a:solidFill>
                <a:srgbClr val="2DA2B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ctrTitle"/>
          </p:nvPr>
        </p:nvSpPr>
        <p:spPr>
          <a:xfrm>
            <a:off x="311700" y="1360125"/>
            <a:ext cx="8520600" cy="11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800"/>
              <a:buFont typeface="Lucida Sans"/>
              <a:buNone/>
            </a:pPr>
            <a:r>
              <a:rPr b="1" lang="en" sz="30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standard machine learning algorithms, were able to classify each of the </a:t>
            </a:r>
            <a:r>
              <a:rPr lang="en"/>
              <a:t>determinants and performed well with a limited dataset.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entities for all of the notes, to</a:t>
            </a:r>
            <a:r>
              <a:rPr lang="en"/>
              <a:t> be utilized for further processing that an then be used for Deep Learning approaches.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12" name="Google Shape;212;p3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(Q and 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Pts val="2200"/>
              <a:buFont typeface="Lucida Sans"/>
              <a:buChar char="●"/>
            </a:pPr>
            <a:r>
              <a:rPr lang="en" sz="22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BU School of Public Health has access to clinician notes.</a:t>
            </a:r>
            <a:endParaRPr sz="22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200"/>
              <a:buFont typeface="Noto Sans Symbols"/>
              <a:buChar char="●"/>
            </a:pPr>
            <a:r>
              <a:rPr lang="en" sz="22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Using the patients records, predict diagnosis of:</a:t>
            </a:r>
            <a:endParaRPr sz="22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Pts val="2200"/>
              <a:buFont typeface="Verdana"/>
              <a:buChar char="○"/>
            </a:pPr>
            <a:r>
              <a:rPr lang="en" sz="22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substance abuse </a:t>
            </a:r>
            <a:endParaRPr sz="22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Pts val="2200"/>
              <a:buFont typeface="Verdana"/>
              <a:buChar char="○"/>
            </a:pPr>
            <a:r>
              <a:rPr lang="en" sz="22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alcohol use </a:t>
            </a:r>
            <a:endParaRPr sz="22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Pts val="2200"/>
              <a:buFont typeface="Verdana"/>
              <a:buChar char="○"/>
            </a:pPr>
            <a:r>
              <a:rPr lang="en" sz="22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tobacco smoking</a:t>
            </a:r>
            <a:endParaRPr sz="22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ucida Sans"/>
              <a:buChar char="●"/>
            </a:pPr>
            <a:r>
              <a:rPr lang="en" sz="22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Different patients with different background can have different response to diseases. So, information extraction for above 3 phenotypes would help in cohort studies in HIV and Hepatitis C.</a:t>
            </a:r>
            <a:endParaRPr sz="22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Total Number of notes: </a:t>
            </a:r>
            <a:r>
              <a:rPr lang="en"/>
              <a:t>2218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Number of patients:</a:t>
            </a:r>
            <a:r>
              <a:rPr lang="en"/>
              <a:t> 23 at Boston Medical Center.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i) inpatient visits (ie patients who were hospitalized),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ii) outpatient visits (ie visits with primary physicians or specialists)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iii) emergency room visits (ie patients who were admitted to the emergency room).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311700" y="1360125"/>
            <a:ext cx="8520600" cy="11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800"/>
              <a:buFont typeface="Lucida Sans"/>
              <a:buNone/>
            </a:pPr>
            <a:r>
              <a:rPr b="1" lang="en" sz="30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28000" y="142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Method </a:t>
            </a: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</a:t>
            </a: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Annotation Tool</a:t>
            </a:r>
            <a:r>
              <a:rPr b="1"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2513875"/>
            <a:ext cx="85206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857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used:</a:t>
            </a:r>
            <a:r>
              <a:rPr lang="en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scispaCy, MedCAT, python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MedCAT (Medical Annotation Tool)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Pretrained SciSpaCy model on: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4, 632 concepts,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96,529 names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Leverages information from: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Concept database (medcat.cdb) (</a:t>
            </a:r>
            <a:r>
              <a:rPr lang="en" sz="1800">
                <a:solidFill>
                  <a:srgbClr val="000000"/>
                </a:solidFill>
              </a:rPr>
              <a:t>portion</a:t>
            </a:r>
            <a:r>
              <a:rPr lang="en" sz="1800">
                <a:solidFill>
                  <a:srgbClr val="000000"/>
                </a:solidFill>
              </a:rPr>
              <a:t> of UMLS - Unified Medical Language System)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Medical Vocabulary (medcat.utils.vocab.)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medical entities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24255" l="36933" r="40840" t="36259"/>
          <a:stretch/>
        </p:blipFill>
        <p:spPr>
          <a:xfrm>
            <a:off x="2618050" y="1337925"/>
            <a:ext cx="330270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MedCAT - Epic and Logistic notes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Generated csv files containing ‘Medical </a:t>
            </a:r>
            <a:r>
              <a:rPr lang="en"/>
              <a:t>entities</a:t>
            </a:r>
            <a:r>
              <a:rPr lang="en"/>
              <a:t>’ extracted from Epic and Logistic notes.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