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2" roundtripDataSignature="AMtx7mhI2nTy83Av7nb0XtJJ/u+2A5wx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205efb91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7205efb910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205efb91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7205efb910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219483f1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219483f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219483f19_2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219483f19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f3b90834c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f3b90834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f3b90834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f3b9083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" name="Google Shape;17;p12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19" name="Google Shape;19;p12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20" name="Google Shape;20;p12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23" name="Google Shape;23;p12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2" name="Google Shape;3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0" name="Google Shape;50;p1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1" name="Google Shape;51;p16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8" name="Google Shape;5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2" name="Google Shape;7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5" name="Google Shape;75;p20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76" name="Google Shape;76;p2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9" name="Google Shape;79;p20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1" name="Google Shape;81;p20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2" name="Google Shape;82;p20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83" name="Google Shape;83;p20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" name="Google Shape;84;p20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" name="Google Shape;7;p11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" name="Google Shape;8;p1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9" name="Google Shape;9;p11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Relationship Id="rId4" Type="http://schemas.openxmlformats.org/officeDocument/2006/relationships/image" Target="../media/image9.jpg"/><Relationship Id="rId5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</a:pPr>
            <a:r>
              <a:rPr lang="en-IN"/>
              <a:t>Understanding the Determinants of Health</a:t>
            </a:r>
            <a:endParaRPr/>
          </a:p>
        </p:txBody>
      </p:sp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755576" y="3645024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6400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85"/>
              <a:buNone/>
            </a:pPr>
            <a:r>
              <a:rPr b="1" lang="en-IN" sz="1890"/>
              <a:t>Team members: </a:t>
            </a:r>
            <a:endParaRPr b="1" sz="1890"/>
          </a:p>
          <a:p>
            <a:pPr indent="0" lvl="0" marL="0" marR="64008" rtl="0" algn="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85"/>
              <a:buNone/>
            </a:pPr>
            <a:r>
              <a:rPr lang="en-IN" sz="1890"/>
              <a:t>Gagan Kaushal, Chengyuan E, Tiam Moradi</a:t>
            </a:r>
            <a:endParaRPr sz="1890"/>
          </a:p>
          <a:p>
            <a:pPr indent="0" lvl="0" marL="0" marR="64008" rtl="0" algn="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85"/>
              <a:buNone/>
            </a:pPr>
            <a:br>
              <a:rPr lang="en-IN" sz="1890"/>
            </a:br>
            <a:endParaRPr sz="189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</a:pPr>
            <a:r>
              <a:t/>
            </a:r>
            <a:endParaRPr/>
          </a:p>
        </p:txBody>
      </p:sp>
      <p:sp>
        <p:nvSpPr>
          <p:cNvPr id="163" name="Google Shape;163;p8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088"/>
              <a:buNone/>
            </a:pPr>
            <a:r>
              <a:t/>
            </a:r>
            <a:endParaRPr/>
          </a:p>
        </p:txBody>
      </p:sp>
      <p:sp>
        <p:nvSpPr>
          <p:cNvPr id="164" name="Google Shape;164;p8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176"/>
              <a:buChar char="🞂"/>
            </a:pPr>
            <a:r>
              <a:rPr b="1" lang="en-IN"/>
              <a:t>Logician Notes</a:t>
            </a:r>
            <a:endParaRPr/>
          </a:p>
        </p:txBody>
      </p:sp>
      <p:pic>
        <p:nvPicPr>
          <p:cNvPr descr="https://lh5.googleusercontent.com/qdDdIJXQKF38EEKNYZu4JPkF8V2KiWS1_nSfSQE5LiY3l0iRBp1XSvb_FCzO9JvyGQ2SLPMW27swJm2uSyJlMnIAYf53CuK16iML4utzrtVVrIEmEhJx0QFwcMPKUC6-r1yPnBFz" id="165" name="Google Shape;16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980728"/>
            <a:ext cx="8568952" cy="561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</a:pPr>
            <a:r>
              <a:t/>
            </a:r>
            <a:endParaRPr/>
          </a:p>
        </p:txBody>
      </p:sp>
      <p:sp>
        <p:nvSpPr>
          <p:cNvPr id="171" name="Google Shape;171;p9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088"/>
              <a:buNone/>
            </a:pPr>
            <a:r>
              <a:t/>
            </a:r>
            <a:endParaRPr/>
          </a:p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176"/>
              <a:buChar char="🞂"/>
            </a:pPr>
            <a:r>
              <a:rPr b="1" lang="en-IN"/>
              <a:t>Epic Notes and Logician Notes</a:t>
            </a:r>
            <a:endParaRPr/>
          </a:p>
        </p:txBody>
      </p:sp>
      <p:pic>
        <p:nvPicPr>
          <p:cNvPr descr="https://lh6.googleusercontent.com/jveT3doTDSl5J3KLxoD-UIeD2MzY_BCaFRNQQz9Q1xRKxn3hKFLHDKb_TcFTNa10v6NkmouMK-s7rXxoDM7ij_TnyAPlYshhmaMhndii7XVaNtXnbFbacUFKs9jfcD_5MXRl7IhR" id="173" name="Google Shape;17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851544"/>
            <a:ext cx="8136904" cy="575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205efb910_1_6"/>
          <p:cNvSpPr txBox="1"/>
          <p:nvPr>
            <p:ph idx="2" type="body"/>
          </p:nvPr>
        </p:nvSpPr>
        <p:spPr>
          <a:xfrm>
            <a:off x="914400" y="274320"/>
            <a:ext cx="74799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176"/>
              <a:buChar char="🞂"/>
            </a:pPr>
            <a:r>
              <a:rPr b="1" lang="en-IN"/>
              <a:t>Topic Modeling: Logician Notes</a:t>
            </a:r>
            <a:endParaRPr b="1"/>
          </a:p>
          <a:p>
            <a:pPr indent="-228600" lvl="1" marL="621792" rtl="0" algn="l"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b="1" lang="en-IN"/>
              <a:t>Topics = 3 </a:t>
            </a:r>
            <a:endParaRPr b="1"/>
          </a:p>
          <a:p>
            <a:pPr indent="-228600" lvl="2" marL="859536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IN"/>
              <a:t> </a:t>
            </a:r>
            <a:r>
              <a:rPr lang="en-I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Topic 1: </a:t>
            </a:r>
            <a:r>
              <a:rPr lang="en-IN" sz="12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Medications/treatments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2" marL="85953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Topic 2:</a:t>
            </a:r>
            <a:r>
              <a:rPr lang="en-IN" sz="12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Symptoms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2" marL="85953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Topic 3: Measurements/vital signs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21792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79" name="Google Shape;179;g7205efb910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875" y="1029175"/>
            <a:ext cx="4018425" cy="492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205efb910_1_14"/>
          <p:cNvSpPr txBox="1"/>
          <p:nvPr>
            <p:ph idx="2" type="body"/>
          </p:nvPr>
        </p:nvSpPr>
        <p:spPr>
          <a:xfrm>
            <a:off x="914400" y="274320"/>
            <a:ext cx="74799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176"/>
              <a:buChar char="🞂"/>
            </a:pPr>
            <a:r>
              <a:rPr b="1" lang="en-IN"/>
              <a:t>Topic Modeling: Epic Notes</a:t>
            </a:r>
            <a:endParaRPr b="1"/>
          </a:p>
          <a:p>
            <a:pPr indent="-228600" lvl="1" marL="621792" rtl="0" algn="l"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b="1" lang="en-IN"/>
              <a:t>Topics = 3 </a:t>
            </a:r>
            <a:endParaRPr b="1"/>
          </a:p>
          <a:p>
            <a:pPr indent="-228600" lvl="2" marL="859536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IN"/>
              <a:t> </a:t>
            </a:r>
            <a:r>
              <a:rPr lang="en-I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Topic 1: Symptoms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2" marL="85953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Topic 2: Medications/treatments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2" marL="85953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Topic 3: Measurements/vital signs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21792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85" name="Google Shape;185;g7205efb910_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23425"/>
            <a:ext cx="4175924" cy="507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219483f19_1_0"/>
          <p:cNvSpPr txBox="1"/>
          <p:nvPr>
            <p:ph idx="2" type="body"/>
          </p:nvPr>
        </p:nvSpPr>
        <p:spPr>
          <a:xfrm>
            <a:off x="914400" y="274320"/>
            <a:ext cx="74799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IN"/>
              <a:t>Rankings: Logician Notes</a:t>
            </a:r>
            <a:endParaRPr b="1"/>
          </a:p>
        </p:txBody>
      </p:sp>
      <p:pic>
        <p:nvPicPr>
          <p:cNvPr id="191" name="Google Shape;191;g7219483f19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900" y="1471387"/>
            <a:ext cx="2599950" cy="291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7219483f19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7875" y="1471376"/>
            <a:ext cx="2873912" cy="29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7219483f19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1300" y="1457367"/>
            <a:ext cx="2873901" cy="2947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219483f19_2_8"/>
          <p:cNvSpPr txBox="1"/>
          <p:nvPr>
            <p:ph idx="2" type="body"/>
          </p:nvPr>
        </p:nvSpPr>
        <p:spPr>
          <a:xfrm>
            <a:off x="914400" y="274320"/>
            <a:ext cx="74799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/>
              <a:t>Rankings: Epic Notes</a:t>
            </a:r>
            <a:endParaRPr b="1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g7219483f19_2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450" y="2385800"/>
            <a:ext cx="2469151" cy="301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7219483f19_2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0725" y="2382475"/>
            <a:ext cx="2580174" cy="301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7219483f19_2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5025" y="2382475"/>
            <a:ext cx="2469150" cy="30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/>
          <p:nvPr/>
        </p:nvSpPr>
        <p:spPr>
          <a:xfrm>
            <a:off x="2339752" y="2708920"/>
            <a:ext cx="432048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Questions ?</a:t>
            </a:r>
            <a:endParaRPr b="1" sz="5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f3b90834c_0_12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BU School of Public Health has access to clinician notes collected during routine medical visits at the Boston Medical Center.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These notes are written free-text reports of visits capturing the clinician’s findings, observations, and diagnoses.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7f3b90834c_0_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About the project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IN"/>
              <a:t>Using the patients records, predict diagnosis of: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IN"/>
              <a:t>substance abuse 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IN"/>
              <a:t>alcohol use 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IN"/>
              <a:t>tobacco smoking</a:t>
            </a:r>
            <a:endParaRPr/>
          </a:p>
        </p:txBody>
      </p:sp>
      <p:sp>
        <p:nvSpPr>
          <p:cNvPr id="115" name="Google Shape;115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IN"/>
              <a:t>Objective of the project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IN"/>
              <a:t>Excel file containing data of patients in care at Boston Medical Center.</a:t>
            </a:r>
            <a:endParaRPr/>
          </a:p>
          <a:p>
            <a:pPr indent="0" lvl="0" marL="3657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7169" lvl="0" marL="365760" rtl="0" algn="l">
              <a:spcBef>
                <a:spcPts val="0"/>
              </a:spcBef>
              <a:spcAft>
                <a:spcPts val="0"/>
              </a:spcAft>
              <a:buSzPts val="1224"/>
              <a:buChar char="🞂"/>
            </a:pPr>
            <a:r>
              <a:rPr lang="en-IN"/>
              <a:t>Notes come from: </a:t>
            </a:r>
            <a:endParaRPr/>
          </a:p>
          <a:p>
            <a:pPr indent="-228600" lvl="1" marL="621792" rtl="0" algn="l"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b="1" lang="en-IN"/>
              <a:t>I</a:t>
            </a:r>
            <a:r>
              <a:rPr b="1" lang="en-IN"/>
              <a:t>npatient visits</a:t>
            </a:r>
            <a:r>
              <a:rPr lang="en-IN"/>
              <a:t> (ie patients who were hospitalized), </a:t>
            </a:r>
            <a:endParaRPr/>
          </a:p>
          <a:p>
            <a:pPr indent="-228600" lvl="1" marL="621792" rtl="0" algn="l"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b="1" lang="en-IN"/>
              <a:t>O</a:t>
            </a:r>
            <a:r>
              <a:rPr b="1" lang="en-IN"/>
              <a:t>utpatient visits</a:t>
            </a:r>
            <a:r>
              <a:rPr lang="en-IN"/>
              <a:t> (ie visits with primary physicians or specialists)</a:t>
            </a:r>
            <a:endParaRPr/>
          </a:p>
          <a:p>
            <a:pPr indent="-228600" lvl="1" marL="621792" rtl="0" algn="l"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b="1" lang="en-IN"/>
              <a:t>Emergency room visits </a:t>
            </a:r>
            <a:r>
              <a:rPr lang="en-IN"/>
              <a:t>(ie patients who were admitted to the emergency room).</a:t>
            </a:r>
            <a:endParaRPr/>
          </a:p>
          <a:p>
            <a:pPr indent="0" lvl="0" marL="3657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IN"/>
              <a:t>Type of dataset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f3b90834c_0_0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IN"/>
              <a:t>Natural Language Processing (NLP)</a:t>
            </a:r>
            <a:endParaRPr/>
          </a:p>
        </p:txBody>
      </p:sp>
      <p:sp>
        <p:nvSpPr>
          <p:cNvPr id="127" name="Google Shape;127;g7f3b90834c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Technology leveraged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21792" rtl="0" algn="l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b="1" lang="en-IN" sz="2400"/>
              <a:t>Number of Logician Notes</a:t>
            </a:r>
            <a:r>
              <a:rPr lang="en-IN" sz="2400"/>
              <a:t>: 393</a:t>
            </a:r>
            <a:endParaRPr/>
          </a:p>
          <a:p>
            <a:pPr indent="-76200" lvl="1" marL="621792" rtl="0" algn="l">
              <a:spcBef>
                <a:spcPts val="324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400"/>
              <a:buChar char="◦"/>
            </a:pPr>
            <a:r>
              <a:rPr b="1" lang="en-IN" sz="2400"/>
              <a:t>Number of Epic Notes: </a:t>
            </a:r>
            <a:r>
              <a:rPr lang="en-IN" sz="2400"/>
              <a:t>1824</a:t>
            </a:r>
            <a:endParaRPr/>
          </a:p>
          <a:p>
            <a:pPr indent="-76200" lvl="1" marL="621792" rtl="0" algn="l">
              <a:spcBef>
                <a:spcPts val="324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400"/>
              <a:buChar char="◦"/>
            </a:pPr>
            <a:r>
              <a:rPr b="1" lang="en-IN" sz="2400"/>
              <a:t>Number of patients:</a:t>
            </a:r>
            <a:r>
              <a:rPr lang="en-IN" sz="2400"/>
              <a:t> 22 (Based on the number of unique IDs)</a:t>
            </a:r>
            <a:endParaRPr/>
          </a:p>
          <a:p>
            <a:pPr indent="-76200" lvl="1" marL="621792" rtl="0" algn="l">
              <a:spcBef>
                <a:spcPts val="324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400"/>
              <a:buChar char="◦"/>
            </a:pPr>
            <a:r>
              <a:rPr b="1" lang="en-IN" sz="2400"/>
              <a:t>Target labels:</a:t>
            </a:r>
            <a:endParaRPr/>
          </a:p>
          <a:p>
            <a:pPr indent="-228600" lvl="2" marL="859536" rtl="0" algn="l">
              <a:spcBef>
                <a:spcPts val="35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 alcohol use </a:t>
            </a:r>
            <a:endParaRPr/>
          </a:p>
          <a:p>
            <a:pPr indent="-228600" lvl="2" marL="859536" rtl="0" algn="l">
              <a:spcBef>
                <a:spcPts val="35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current smoking status</a:t>
            </a:r>
            <a:endParaRPr/>
          </a:p>
          <a:p>
            <a:pPr indent="-228600" lvl="2" marL="859536" rtl="0" algn="l">
              <a:spcBef>
                <a:spcPts val="35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drug use 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33" name="Google Shape;13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IN" u="sng"/>
              <a:t>Descriptive Statistics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0"/>
              <a:buFont typeface="Lucida Sans"/>
              <a:buNone/>
            </a:pPr>
            <a:r>
              <a:rPr lang="en-IN" sz="2250"/>
              <a:t>Bar graph to shows frequency of different labels / unique features</a:t>
            </a:r>
            <a:endParaRPr sz="2250"/>
          </a:p>
        </p:txBody>
      </p:sp>
      <p:sp>
        <p:nvSpPr>
          <p:cNvPr id="139" name="Google Shape;139;p5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088"/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176"/>
              <a:buChar char="🞂"/>
            </a:pPr>
            <a:r>
              <a:rPr b="1" lang="en-IN"/>
              <a:t>Bar graph to shows frequency of different labels / unique features</a:t>
            </a:r>
            <a:endParaRPr/>
          </a:p>
        </p:txBody>
      </p:sp>
      <p:pic>
        <p:nvPicPr>
          <p:cNvPr descr="https://lh4.googleusercontent.com/Kr6aDijZ15evq-JPswWqv0c2bGxdi6vfV3K-HZ-4FcUhkPP_6wjMeQjrNCQRVWOIQfBgmM6UNWv6e4-_-LDSxhS2SjV92lE0SsrvkPsILIjLJvytB054gvKWPfbLgZj20h-RoWU4" id="141" name="Google Shape;1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1412776"/>
            <a:ext cx="8280920" cy="4971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0"/>
              <a:buFont typeface="Lucida Sans"/>
              <a:buNone/>
            </a:pPr>
            <a:r>
              <a:rPr lang="en-IN" sz="2250"/>
              <a:t>Bar graph to shows frequency of different labels / unique features</a:t>
            </a:r>
            <a:endParaRPr sz="2250"/>
          </a:p>
        </p:txBody>
      </p:sp>
      <p:sp>
        <p:nvSpPr>
          <p:cNvPr id="147" name="Google Shape;147;p6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088"/>
              <a:buNone/>
            </a:pPr>
            <a:r>
              <a:t/>
            </a:r>
            <a:endParaRPr/>
          </a:p>
        </p:txBody>
      </p:sp>
      <p:sp>
        <p:nvSpPr>
          <p:cNvPr id="148" name="Google Shape;148;p6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176"/>
              <a:buChar char="🞂"/>
            </a:pPr>
            <a:r>
              <a:rPr b="1" lang="en-IN"/>
              <a:t>Bar graph to shows frequency of different labels / unique features</a:t>
            </a:r>
            <a:endParaRPr/>
          </a:p>
        </p:txBody>
      </p:sp>
      <p:pic>
        <p:nvPicPr>
          <p:cNvPr descr="https://lh4.googleusercontent.com/Sm-mNlApeqM23wnfLQITEp0d-J8RkmXYVKW01LCOZEIg_xjPUp_AY9XoNfG4D4hyBm_8M77f_CjtChGRUO5FdxvbRfSp5O-14h-DkGY1WCy0ZE1tUiWWglnQILYLDQ7laLmu0zLS" id="149" name="Google Shape;1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340768"/>
            <a:ext cx="8269459" cy="4968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</a:pPr>
            <a:r>
              <a:t/>
            </a:r>
            <a:endParaRPr/>
          </a:p>
        </p:txBody>
      </p:sp>
      <p:sp>
        <p:nvSpPr>
          <p:cNvPr id="155" name="Google Shape;155;p7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088"/>
              <a:buNone/>
            </a:pPr>
            <a:r>
              <a:t/>
            </a:r>
            <a:endParaRPr/>
          </a:p>
        </p:txBody>
      </p:sp>
      <p:sp>
        <p:nvSpPr>
          <p:cNvPr id="156" name="Google Shape;156;p7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176"/>
              <a:buChar char="🞂"/>
            </a:pPr>
            <a:r>
              <a:rPr b="1" lang="en-IN"/>
              <a:t>Epic Notes</a:t>
            </a:r>
            <a:endParaRPr/>
          </a:p>
        </p:txBody>
      </p:sp>
      <p:pic>
        <p:nvPicPr>
          <p:cNvPr descr="https://lh3.googleusercontent.com/TXaDrsLfNiFp6Y-d4LBnZ55c4vNnJFjMDICih2IuprRW6ETIWWa5PP9r9omqBcu3FGhD5sK_X_dqx4L5bp685ps5Ubxk2lMa-G-mDb4HvXhE7mTIueN_DUOBvZrlj_ADmpN8GztX" id="157" name="Google Shape;1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836712"/>
            <a:ext cx="7920880" cy="5796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2020-03-19T01:53:03Z</dcterms:created>
  <dc:creator>Gagan</dc:creator>
</cp:coreProperties>
</file>