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
          <p15:clr>
            <a:srgbClr val="A4A3A4"/>
          </p15:clr>
        </p15:guide>
        <p15:guide id="2" orient="horz" pos="20160">
          <p15:clr>
            <a:srgbClr val="A4A3A4"/>
          </p15:clr>
        </p15:guide>
        <p15:guide id="3" orient="horz">
          <p15:clr>
            <a:srgbClr val="A4A3A4"/>
          </p15:clr>
        </p15:guide>
        <p15:guide id="4" pos="581">
          <p15:clr>
            <a:srgbClr val="A4A3A4"/>
          </p15:clr>
        </p15:guide>
        <p15:guide id="5" pos="27069">
          <p15:clr>
            <a:srgbClr val="A4A3A4"/>
          </p15:clr>
        </p15:guide>
        <p15:guide id="6" orient="horz" pos="20036">
          <p15:clr>
            <a:srgbClr val="A4A3A4"/>
          </p15:clr>
        </p15:guide>
        <p15:guide id="7">
          <p15:clr>
            <a:srgbClr val="A4A3A4"/>
          </p15:clr>
        </p15:guide>
        <p15:guide id="8" orient="horz" pos="2898">
          <p15:clr>
            <a:srgbClr val="000000"/>
          </p15:clr>
        </p15:guide>
        <p15:guide id="9" pos="261">
          <p15:clr>
            <a:srgbClr val="000000"/>
          </p15:clr>
        </p15:guide>
        <p15:guide id="10" pos="27369">
          <p15:clr>
            <a:srgbClr val="000000"/>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orient="horz"/>
        <p:guide pos="20160" orient="horz"/>
        <p:guide orient="horz"/>
        <p:guide pos="581"/>
        <p:guide pos="27069"/>
        <p:guide pos="20036" orient="horz"/>
        <p:guide/>
        <p:guide pos="2898" orient="horz"/>
        <p:guide pos="261"/>
        <p:guide pos="2736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4 columns">
  <p:cSld name="Standard 4 columns">
    <p:spTree>
      <p:nvGrpSpPr>
        <p:cNvPr id="52" name="Shape 52"/>
        <p:cNvGrpSpPr/>
        <p:nvPr/>
      </p:nvGrpSpPr>
      <p:grpSpPr>
        <a:xfrm>
          <a:off x="0" y="0"/>
          <a:ext cx="0" cy="0"/>
          <a:chOff x="0" y="0"/>
          <a:chExt cx="0" cy="0"/>
        </a:xfrm>
      </p:grpSpPr>
      <p:sp>
        <p:nvSpPr>
          <p:cNvPr id="53" name="Google Shape;53;p2"/>
          <p:cNvSpPr txBox="1"/>
          <p:nvPr>
            <p:ph idx="1" type="body"/>
          </p:nvPr>
        </p:nvSpPr>
        <p:spPr>
          <a:xfrm>
            <a:off x="459674" y="5503831"/>
            <a:ext cx="1005681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2"/>
          <p:cNvSpPr txBox="1"/>
          <p:nvPr>
            <p:ph idx="2" type="body"/>
          </p:nvPr>
        </p:nvSpPr>
        <p:spPr>
          <a:xfrm>
            <a:off x="477827" y="4674099"/>
            <a:ext cx="100488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2"/>
          <p:cNvSpPr txBox="1"/>
          <p:nvPr>
            <p:ph idx="3" type="body"/>
          </p:nvPr>
        </p:nvSpPr>
        <p:spPr>
          <a:xfrm>
            <a:off x="477825" y="13337863"/>
            <a:ext cx="10038662"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2"/>
          <p:cNvSpPr txBox="1"/>
          <p:nvPr>
            <p:ph idx="4" type="body"/>
          </p:nvPr>
        </p:nvSpPr>
        <p:spPr>
          <a:xfrm>
            <a:off x="11428410" y="5503831"/>
            <a:ext cx="10048874"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2"/>
          <p:cNvSpPr txBox="1"/>
          <p:nvPr>
            <p:ph idx="5" type="body"/>
          </p:nvPr>
        </p:nvSpPr>
        <p:spPr>
          <a:xfrm>
            <a:off x="11428411" y="4674099"/>
            <a:ext cx="100488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2"/>
          <p:cNvSpPr txBox="1"/>
          <p:nvPr>
            <p:ph idx="6" type="body"/>
          </p:nvPr>
        </p:nvSpPr>
        <p:spPr>
          <a:xfrm>
            <a:off x="22448845" y="5503831"/>
            <a:ext cx="10048874"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2"/>
          <p:cNvSpPr txBox="1"/>
          <p:nvPr>
            <p:ph idx="7" type="body"/>
          </p:nvPr>
        </p:nvSpPr>
        <p:spPr>
          <a:xfrm>
            <a:off x="22440906" y="4674099"/>
            <a:ext cx="10058400"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2"/>
          <p:cNvSpPr txBox="1"/>
          <p:nvPr>
            <p:ph idx="8" type="body"/>
          </p:nvPr>
        </p:nvSpPr>
        <p:spPr>
          <a:xfrm>
            <a:off x="33422044" y="4674099"/>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2"/>
          <p:cNvSpPr txBox="1"/>
          <p:nvPr>
            <p:ph idx="9" type="body"/>
          </p:nvPr>
        </p:nvSpPr>
        <p:spPr>
          <a:xfrm>
            <a:off x="33422044" y="5503831"/>
            <a:ext cx="10047018"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2"/>
          <p:cNvSpPr txBox="1"/>
          <p:nvPr>
            <p:ph idx="13" type="body"/>
          </p:nvPr>
        </p:nvSpPr>
        <p:spPr>
          <a:xfrm>
            <a:off x="33422044" y="13398088"/>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2"/>
          <p:cNvSpPr txBox="1"/>
          <p:nvPr>
            <p:ph idx="14" type="body"/>
          </p:nvPr>
        </p:nvSpPr>
        <p:spPr>
          <a:xfrm>
            <a:off x="33422044" y="14136752"/>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4" name="Google Shape;64;p2"/>
          <p:cNvSpPr txBox="1"/>
          <p:nvPr>
            <p:ph idx="15" type="body"/>
          </p:nvPr>
        </p:nvSpPr>
        <p:spPr>
          <a:xfrm>
            <a:off x="33422044" y="24804752"/>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Google Shape;65;p2"/>
          <p:cNvSpPr txBox="1"/>
          <p:nvPr>
            <p:ph idx="16" type="body"/>
          </p:nvPr>
        </p:nvSpPr>
        <p:spPr>
          <a:xfrm>
            <a:off x="33422044" y="25558795"/>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Google Shape;66;p2"/>
          <p:cNvSpPr txBox="1"/>
          <p:nvPr>
            <p:ph idx="17" type="body"/>
          </p:nvPr>
        </p:nvSpPr>
        <p:spPr>
          <a:xfrm>
            <a:off x="459674" y="14076902"/>
            <a:ext cx="1005681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Google Shape;67;p2"/>
          <p:cNvSpPr txBox="1"/>
          <p:nvPr>
            <p:ph idx="18" type="body"/>
          </p:nvPr>
        </p:nvSpPr>
        <p:spPr>
          <a:xfrm>
            <a:off x="5932593" y="3531071"/>
            <a:ext cx="31998968" cy="811493"/>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8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Google Shape;68;p2"/>
          <p:cNvSpPr txBox="1"/>
          <p:nvPr>
            <p:ph idx="19" type="body"/>
          </p:nvPr>
        </p:nvSpPr>
        <p:spPr>
          <a:xfrm>
            <a:off x="5932593" y="2592819"/>
            <a:ext cx="31998968" cy="128016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200"/>
              </a:spcBef>
              <a:spcAft>
                <a:spcPts val="0"/>
              </a:spcAft>
              <a:buClr>
                <a:schemeClr val="dk1"/>
              </a:buClr>
              <a:buSzPts val="6000"/>
              <a:buFont typeface="Arial"/>
              <a:buNone/>
              <a:defRPr b="1" i="0" sz="60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Google Shape;69;p2"/>
          <p:cNvSpPr txBox="1"/>
          <p:nvPr>
            <p:ph idx="20" type="body"/>
          </p:nvPr>
        </p:nvSpPr>
        <p:spPr>
          <a:xfrm>
            <a:off x="5932593" y="389601"/>
            <a:ext cx="31998968" cy="1637973"/>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6.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1.xml"/><Relationship Id="rId12" Type="http://schemas.openxmlformats.org/officeDocument/2006/relationships/slideLayout" Target="../slideLayouts/slideLayout1.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446073" y="4639113"/>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 name="Google Shape;11;p1"/>
          <p:cNvSpPr/>
          <p:nvPr/>
        </p:nvSpPr>
        <p:spPr>
          <a:xfrm>
            <a:off x="11428937" y="4639110"/>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2" name="Google Shape;12;p1"/>
          <p:cNvSpPr/>
          <p:nvPr/>
        </p:nvSpPr>
        <p:spPr>
          <a:xfrm>
            <a:off x="22411802" y="4639111"/>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3" name="Google Shape;13;p1"/>
          <p:cNvSpPr/>
          <p:nvPr/>
        </p:nvSpPr>
        <p:spPr>
          <a:xfrm>
            <a:off x="33394663" y="4639112"/>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4" name="Google Shape;14;p1"/>
          <p:cNvGrpSpPr/>
          <p:nvPr/>
        </p:nvGrpSpPr>
        <p:grpSpPr>
          <a:xfrm>
            <a:off x="-11225189" y="-1"/>
            <a:ext cx="11018865" cy="32918401"/>
            <a:chOff x="-11225189" y="-1"/>
            <a:chExt cx="11018865" cy="32918401"/>
          </a:xfrm>
        </p:grpSpPr>
        <p:sp>
          <p:nvSpPr>
            <p:cNvPr id="15" name="Google Shape;15;p1"/>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6" name="Google Shape;16;p1"/>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7" name="Google Shape;17;p1"/>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8" name="Google Shape;18;p1"/>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19" name="Google Shape;19;p1"/>
            <p:cNvGrpSpPr/>
            <p:nvPr/>
          </p:nvGrpSpPr>
          <p:grpSpPr>
            <a:xfrm>
              <a:off x="-9744992" y="23540956"/>
              <a:ext cx="7531182" cy="2120440"/>
              <a:chOff x="-4470427" y="11016658"/>
              <a:chExt cx="3470785" cy="974220"/>
            </a:xfrm>
          </p:grpSpPr>
          <p:grpSp>
            <p:nvGrpSpPr>
              <p:cNvPr id="20" name="Google Shape;20;p1"/>
              <p:cNvGrpSpPr/>
              <p:nvPr/>
            </p:nvGrpSpPr>
            <p:grpSpPr>
              <a:xfrm>
                <a:off x="-2783495" y="11060886"/>
                <a:ext cx="624431" cy="893535"/>
                <a:chOff x="-3958697" y="11117435"/>
                <a:chExt cx="779338" cy="1280430"/>
              </a:xfrm>
            </p:grpSpPr>
            <p:pic>
              <p:nvPicPr>
                <p:cNvPr id="21" name="Google Shape;21;p1"/>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2" name="Google Shape;22;p1"/>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b="1" i="0" sz="1600" u="none" cap="none" strike="noStrike">
                    <a:solidFill>
                      <a:schemeClr val="dk1"/>
                    </a:solidFill>
                    <a:latin typeface="Calibri"/>
                    <a:ea typeface="Calibri"/>
                    <a:cs typeface="Calibri"/>
                    <a:sym typeface="Calibri"/>
                  </a:endParaRPr>
                </a:p>
              </p:txBody>
            </p:sp>
          </p:grpSp>
          <p:grpSp>
            <p:nvGrpSpPr>
              <p:cNvPr id="23" name="Google Shape;23;p1"/>
              <p:cNvGrpSpPr/>
              <p:nvPr/>
            </p:nvGrpSpPr>
            <p:grpSpPr>
              <a:xfrm>
                <a:off x="-2033159" y="11060889"/>
                <a:ext cx="1033517" cy="893529"/>
                <a:chOff x="-2921738" y="11200127"/>
                <a:chExt cx="1420279" cy="1227904"/>
              </a:xfrm>
            </p:grpSpPr>
            <p:pic>
              <p:nvPicPr>
                <p:cNvPr id="24" name="Google Shape;24;p1"/>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5" name="Google Shape;25;p1"/>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6" name="Google Shape;26;p1"/>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7" name="Google Shape;27;p1"/>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28" name="Google Shape;28;p1"/>
            <p:cNvGrpSpPr/>
            <p:nvPr/>
          </p:nvGrpSpPr>
          <p:grpSpPr>
            <a:xfrm>
              <a:off x="-10398794" y="27751410"/>
              <a:ext cx="9323012" cy="2453250"/>
              <a:chOff x="-4754996" y="12734136"/>
              <a:chExt cx="4296559" cy="1127128"/>
            </a:xfrm>
          </p:grpSpPr>
          <p:pic>
            <p:nvPicPr>
              <p:cNvPr id="29" name="Google Shape;29;p1"/>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30" name="Google Shape;30;p1"/>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31" name="Google Shape;31;p1"/>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32" name="Google Shape;32;p1"/>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grpSp>
      </p:grpSp>
      <p:grpSp>
        <p:nvGrpSpPr>
          <p:cNvPr id="33" name="Google Shape;33;p1"/>
          <p:cNvGrpSpPr/>
          <p:nvPr/>
        </p:nvGrpSpPr>
        <p:grpSpPr>
          <a:xfrm>
            <a:off x="44157838" y="-55065"/>
            <a:ext cx="11062139" cy="32973464"/>
            <a:chOff x="44157838" y="-55065"/>
            <a:chExt cx="11062139" cy="32973464"/>
          </a:xfrm>
        </p:grpSpPr>
        <p:sp>
          <p:nvSpPr>
            <p:cNvPr id="34" name="Google Shape;34;p1"/>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5" name="Google Shape;35;p1"/>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6" name="Google Shape;36;p1"/>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37" name="Google Shape;37;p1"/>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38" name="Google Shape;38;p1"/>
            <p:cNvGrpSpPr/>
            <p:nvPr/>
          </p:nvGrpSpPr>
          <p:grpSpPr>
            <a:xfrm>
              <a:off x="44487209" y="29414562"/>
              <a:ext cx="10354213" cy="1265612"/>
              <a:chOff x="44200453" y="28362388"/>
              <a:chExt cx="9771398" cy="1090622"/>
            </a:xfrm>
          </p:grpSpPr>
          <p:sp>
            <p:nvSpPr>
              <p:cNvPr id="39" name="Google Shape;39;p1"/>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0" name="Google Shape;40;p1">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41" name="Google Shape;41;p1"/>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2" name="Google Shape;42;p1"/>
            <p:cNvSpPr txBox="1"/>
            <p:nvPr/>
          </p:nvSpPr>
          <p:spPr>
            <a:xfrm>
              <a:off x="44262809" y="31169781"/>
              <a:ext cx="6870215" cy="1399638"/>
            </a:xfrm>
            <a:prstGeom prst="rect">
              <a:avLst/>
            </a:prstGeom>
            <a:noFill/>
            <a:ln>
              <a:noFill/>
            </a:ln>
          </p:spPr>
          <p:txBody>
            <a:bodyPr anchorCtr="0" anchor="t" bIns="32650" lIns="65300" spcFirstLastPara="1" rIns="65300" wrap="square" tIns="32650">
              <a:no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43" name="Google Shape;43;p1"/>
          <p:cNvGrpSpPr/>
          <p:nvPr/>
        </p:nvGrpSpPr>
        <p:grpSpPr>
          <a:xfrm rot="10800000">
            <a:off x="-36600" y="31404883"/>
            <a:ext cx="43927800" cy="1502229"/>
            <a:chOff x="-14192" y="1382"/>
            <a:chExt cx="27451942" cy="4572641"/>
          </a:xfrm>
        </p:grpSpPr>
        <p:sp>
          <p:nvSpPr>
            <p:cNvPr id="44" name="Google Shape;44;p1"/>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45" name="Google Shape;45;p1"/>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46" name="Google Shape;46;p1"/>
            <p:cNvSpPr/>
            <p:nvPr/>
          </p:nvSpPr>
          <p:spPr>
            <a:xfrm>
              <a:off x="-14192" y="1382"/>
              <a:ext cx="27451942"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
        <p:nvSpPr>
          <p:cNvPr id="47" name="Google Shape;47;p1"/>
          <p:cNvSpPr txBox="1"/>
          <p:nvPr/>
        </p:nvSpPr>
        <p:spPr>
          <a:xfrm>
            <a:off x="1003118" y="32156325"/>
            <a:ext cx="3786383" cy="324883"/>
          </a:xfrm>
          <a:prstGeom prst="rect">
            <a:avLst/>
          </a:prstGeom>
          <a:noFill/>
          <a:ln>
            <a:noFill/>
          </a:ln>
        </p:spPr>
        <p:txBody>
          <a:bodyPr anchorCtr="0" anchor="t" bIns="39125" lIns="78275" spcFirstLastPara="1" rIns="78275" wrap="square" tIns="39125">
            <a:noAutofit/>
          </a:bodyPr>
          <a:lstStyle/>
          <a:p>
            <a:pPr indent="0" lvl="0" marL="0" marR="0" rtl="0" algn="l">
              <a:lnSpc>
                <a:spcPct val="65000"/>
              </a:lnSpc>
              <a:spcBef>
                <a:spcPts val="0"/>
              </a:spcBef>
              <a:spcAft>
                <a:spcPts val="0"/>
              </a:spcAft>
              <a:buNone/>
            </a:pPr>
            <a:r>
              <a:rPr b="1" lang="en-US" sz="600">
                <a:solidFill>
                  <a:srgbClr val="BFBFBF"/>
                </a:solidFill>
                <a:latin typeface="Arial"/>
                <a:ea typeface="Arial"/>
                <a:cs typeface="Arial"/>
                <a:sym typeface="Arial"/>
              </a:rPr>
              <a:t>RESEARCH POSTER PRESENTATION DESIGN © 2015</a:t>
            </a:r>
            <a:endParaRPr b="1" sz="600">
              <a:solidFill>
                <a:srgbClr val="BFBFBF"/>
              </a:solidFill>
              <a:latin typeface="Arial"/>
              <a:ea typeface="Arial"/>
              <a:cs typeface="Arial"/>
              <a:sym typeface="Arial"/>
            </a:endParaRPr>
          </a:p>
          <a:p>
            <a:pPr indent="0" lvl="0" marL="0" marR="0" rtl="0" algn="l">
              <a:lnSpc>
                <a:spcPct val="65000"/>
              </a:lnSpc>
              <a:spcBef>
                <a:spcPts val="525"/>
              </a:spcBef>
              <a:spcAft>
                <a:spcPts val="0"/>
              </a:spcAft>
              <a:buNone/>
            </a:pPr>
            <a:r>
              <a:rPr b="1" lang="en-US" sz="1050">
                <a:solidFill>
                  <a:srgbClr val="BFBFBF"/>
                </a:solidFill>
                <a:latin typeface="Arial"/>
                <a:ea typeface="Arial"/>
                <a:cs typeface="Arial"/>
                <a:sym typeface="Arial"/>
              </a:rPr>
              <a:t>www.PosterPresentations.com</a:t>
            </a:r>
            <a:endParaRPr/>
          </a:p>
        </p:txBody>
      </p:sp>
      <p:grpSp>
        <p:nvGrpSpPr>
          <p:cNvPr id="48" name="Google Shape;48;p1"/>
          <p:cNvGrpSpPr/>
          <p:nvPr/>
        </p:nvGrpSpPr>
        <p:grpSpPr>
          <a:xfrm>
            <a:off x="-14192" y="1382"/>
            <a:ext cx="43905393" cy="4572641"/>
            <a:chOff x="-14192" y="1382"/>
            <a:chExt cx="27451942" cy="4572641"/>
          </a:xfrm>
        </p:grpSpPr>
        <p:sp>
          <p:nvSpPr>
            <p:cNvPr id="49" name="Google Shape;49;p1"/>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50" name="Google Shape;50;p1"/>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51" name="Google Shape;51;p1"/>
            <p:cNvSpPr/>
            <p:nvPr/>
          </p:nvSpPr>
          <p:spPr>
            <a:xfrm>
              <a:off x="-14192" y="1382"/>
              <a:ext cx="27451942"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9.png"/><Relationship Id="rId13" Type="http://schemas.openxmlformats.org/officeDocument/2006/relationships/image" Target="../media/image16.jpg"/><Relationship Id="rId12" Type="http://schemas.openxmlformats.org/officeDocument/2006/relationships/image" Target="../media/image20.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masscases.com/" TargetMode="External"/><Relationship Id="rId4" Type="http://schemas.openxmlformats.org/officeDocument/2006/relationships/image" Target="../media/image12.png"/><Relationship Id="rId9" Type="http://schemas.openxmlformats.org/officeDocument/2006/relationships/image" Target="../media/image18.png"/><Relationship Id="rId14" Type="http://schemas.openxmlformats.org/officeDocument/2006/relationships/image" Target="../media/image21.jp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3"/>
          <p:cNvSpPr txBox="1"/>
          <p:nvPr>
            <p:ph idx="1" type="body"/>
          </p:nvPr>
        </p:nvSpPr>
        <p:spPr>
          <a:xfrm>
            <a:off x="396179" y="5379935"/>
            <a:ext cx="10056813" cy="8383810"/>
          </a:xfrm>
          <a:prstGeom prst="rect">
            <a:avLst/>
          </a:prstGeom>
          <a:noFill/>
          <a:ln>
            <a:noFill/>
          </a:ln>
        </p:spPr>
        <p:txBody>
          <a:bodyPr anchorCtr="0" anchor="t" bIns="228575" lIns="228575" spcFirstLastPara="1" rIns="228575" wrap="square" tIns="228575">
            <a:noAutofit/>
          </a:bodyPr>
          <a:lstStyle/>
          <a:p>
            <a:pPr indent="0" lvl="0" marL="0" rtl="0" algn="just">
              <a:spcBef>
                <a:spcPts val="0"/>
              </a:spcBef>
              <a:spcAft>
                <a:spcPts val="0"/>
              </a:spcAft>
              <a:buClr>
                <a:schemeClr val="dk1"/>
              </a:buClr>
              <a:buSzPts val="3900"/>
              <a:buNone/>
            </a:pPr>
            <a:r>
              <a:rPr lang="en-US" sz="3900"/>
              <a:t>We worked with </a:t>
            </a:r>
            <a:r>
              <a:rPr i="1" lang="en-US" sz="3900"/>
              <a:t>BENCHMARKS: A Citizen’s Scorecard on Judicial Accountability in Massachusetts</a:t>
            </a:r>
            <a:r>
              <a:rPr lang="en-US" sz="3900"/>
              <a:t> to determine the conditions under which judicial rulings are likely to be reversed. Focusing on cases appealed to the Massachusetts Supreme Judicial Court and Appellate Courts from 2008–2019, our goal was to use data science as a tool of investigative journalism to uncover never before-seen patterns of judicial behavior.</a:t>
            </a:r>
            <a:endParaRPr sz="3900"/>
          </a:p>
        </p:txBody>
      </p:sp>
      <p:sp>
        <p:nvSpPr>
          <p:cNvPr id="76" name="Google Shape;76;p3"/>
          <p:cNvSpPr txBox="1"/>
          <p:nvPr>
            <p:ph idx="2" type="body"/>
          </p:nvPr>
        </p:nvSpPr>
        <p:spPr>
          <a:xfrm>
            <a:off x="477827" y="4543295"/>
            <a:ext cx="10048875" cy="101565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5400"/>
              <a:buNone/>
            </a:pPr>
            <a:r>
              <a:rPr lang="en-US" sz="5400"/>
              <a:t>Introduction</a:t>
            </a:r>
            <a:endParaRPr sz="4800"/>
          </a:p>
        </p:txBody>
      </p:sp>
      <p:sp>
        <p:nvSpPr>
          <p:cNvPr id="77" name="Google Shape;77;p3"/>
          <p:cNvSpPr txBox="1"/>
          <p:nvPr>
            <p:ph idx="3" type="body"/>
          </p:nvPr>
        </p:nvSpPr>
        <p:spPr>
          <a:xfrm>
            <a:off x="154874" y="11774875"/>
            <a:ext cx="10038600" cy="57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5400"/>
              <a:buNone/>
            </a:pPr>
            <a:r>
              <a:rPr lang="en-US" sz="5400"/>
              <a:t>Questions we aim to answer</a:t>
            </a:r>
            <a:endParaRPr sz="5400"/>
          </a:p>
        </p:txBody>
      </p:sp>
      <p:sp>
        <p:nvSpPr>
          <p:cNvPr id="78" name="Google Shape;78;p3"/>
          <p:cNvSpPr txBox="1"/>
          <p:nvPr>
            <p:ph idx="4" type="body"/>
          </p:nvPr>
        </p:nvSpPr>
        <p:spPr>
          <a:xfrm>
            <a:off x="477863" y="24091475"/>
            <a:ext cx="10048800" cy="2367600"/>
          </a:xfrm>
          <a:prstGeom prst="rect">
            <a:avLst/>
          </a:prstGeom>
          <a:noFill/>
          <a:ln>
            <a:noFill/>
          </a:ln>
        </p:spPr>
        <p:txBody>
          <a:bodyPr anchorCtr="0" anchor="t" bIns="228575" lIns="228575" spcFirstLastPara="1" rIns="228575" wrap="square" tIns="228575">
            <a:noAutofit/>
          </a:bodyPr>
          <a:lstStyle/>
          <a:p>
            <a:pPr indent="0" lvl="0" marL="0" rtl="0" algn="just">
              <a:spcBef>
                <a:spcPts val="0"/>
              </a:spcBef>
              <a:spcAft>
                <a:spcPts val="0"/>
              </a:spcAft>
              <a:buClr>
                <a:schemeClr val="dk1"/>
              </a:buClr>
              <a:buSzPts val="3900"/>
              <a:buNone/>
            </a:pPr>
            <a:r>
              <a:rPr lang="en-US" sz="3900"/>
              <a:t>We cleaned the </a:t>
            </a:r>
            <a:r>
              <a:rPr lang="en-US" sz="3900"/>
              <a:t>scraped</a:t>
            </a:r>
            <a:r>
              <a:rPr lang="en-US" sz="3900"/>
              <a:t> data and determined how often each lower court judge is reversed. The previous two graphs show that the reversed cases ratio that </a:t>
            </a:r>
            <a:r>
              <a:rPr lang="en-US" sz="3900"/>
              <a:t>Supreme</a:t>
            </a:r>
            <a:r>
              <a:rPr lang="en-US" sz="3900"/>
              <a:t> </a:t>
            </a:r>
            <a:r>
              <a:rPr lang="en-US" sz="3900"/>
              <a:t>Judicial Court and Appeal Court had from Mar. 2018 to Oct. 2019. we can see that the reversed cases rate between the Supreme Judicial Court and Appeal Court is no much difference.</a:t>
            </a:r>
            <a:endParaRPr sz="3900"/>
          </a:p>
        </p:txBody>
      </p:sp>
      <p:sp>
        <p:nvSpPr>
          <p:cNvPr id="79" name="Google Shape;79;p3"/>
          <p:cNvSpPr txBox="1"/>
          <p:nvPr>
            <p:ph idx="8" type="body"/>
          </p:nvPr>
        </p:nvSpPr>
        <p:spPr>
          <a:xfrm>
            <a:off x="33422044" y="4543295"/>
            <a:ext cx="10047018" cy="101565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5400"/>
              <a:buNone/>
            </a:pPr>
            <a:r>
              <a:rPr lang="en-US" sz="5400"/>
              <a:t>Conclusions</a:t>
            </a:r>
            <a:endParaRPr sz="4800"/>
          </a:p>
        </p:txBody>
      </p:sp>
      <p:sp>
        <p:nvSpPr>
          <p:cNvPr id="80" name="Google Shape;80;p3"/>
          <p:cNvSpPr txBox="1"/>
          <p:nvPr>
            <p:ph idx="9" type="body"/>
          </p:nvPr>
        </p:nvSpPr>
        <p:spPr>
          <a:xfrm>
            <a:off x="33422044" y="5379935"/>
            <a:ext cx="10047018" cy="12464928"/>
          </a:xfrm>
          <a:prstGeom prst="rect">
            <a:avLst/>
          </a:prstGeom>
          <a:noFill/>
          <a:ln>
            <a:noFill/>
          </a:ln>
        </p:spPr>
        <p:txBody>
          <a:bodyPr anchorCtr="0" anchor="t" bIns="228575" lIns="228575" spcFirstLastPara="1" rIns="228575" wrap="square" tIns="228575">
            <a:noAutofit/>
          </a:bodyPr>
          <a:lstStyle/>
          <a:p>
            <a:pPr indent="-476250" lvl="0" marL="457200" rtl="0" algn="just">
              <a:spcBef>
                <a:spcPts val="0"/>
              </a:spcBef>
              <a:spcAft>
                <a:spcPts val="0"/>
              </a:spcAft>
              <a:buSzPts val="3900"/>
              <a:buChar char="●"/>
            </a:pPr>
            <a:r>
              <a:rPr lang="en-US" sz="3900"/>
              <a:t>For our new data, we were able to identify judges who have a reversal rate of over 50 percent:Where Kenneth W. Salinger, Robert B. Gordon, Geraldine S.Hines, and Ralph D. Gants</a:t>
            </a:r>
            <a:endParaRPr sz="3900"/>
          </a:p>
          <a:p>
            <a:pPr indent="-476250" lvl="0" marL="457200" rtl="0" algn="just">
              <a:spcBef>
                <a:spcPts val="0"/>
              </a:spcBef>
              <a:spcAft>
                <a:spcPts val="0"/>
              </a:spcAft>
              <a:buSzPts val="3900"/>
              <a:buChar char="●"/>
            </a:pPr>
            <a:r>
              <a:rPr lang="en-US" sz="3900"/>
              <a:t>From analyzing the opinions text, there were no clear patterns for clustering opinions of affirmed or reversed cases.</a:t>
            </a:r>
            <a:endParaRPr sz="3900"/>
          </a:p>
          <a:p>
            <a:pPr indent="-476250" lvl="0" marL="457200" rtl="0" algn="just">
              <a:spcBef>
                <a:spcPts val="0"/>
              </a:spcBef>
              <a:spcAft>
                <a:spcPts val="0"/>
              </a:spcAft>
              <a:buSzPts val="3900"/>
              <a:buChar char="●"/>
            </a:pPr>
            <a:r>
              <a:rPr lang="en-US" sz="3900"/>
              <a:t>The current dataset is not descriptive enough for breakthrough pattern analysis using machine learning.</a:t>
            </a:r>
            <a:endParaRPr sz="3900"/>
          </a:p>
          <a:p>
            <a:pPr indent="-476250" lvl="0" marL="457200" rtl="0" algn="just">
              <a:spcBef>
                <a:spcPts val="0"/>
              </a:spcBef>
              <a:spcAft>
                <a:spcPts val="0"/>
              </a:spcAft>
              <a:buSzPts val="3900"/>
              <a:buChar char="●"/>
            </a:pPr>
            <a:r>
              <a:rPr lang="en-US" sz="3900"/>
              <a:t>Beyond that for predicting reversals while the type of the case matters the specific nature of the case doesn't seem to matter. </a:t>
            </a:r>
            <a:endParaRPr sz="3900"/>
          </a:p>
          <a:p>
            <a:pPr indent="-476250" lvl="0" marL="457200" rtl="0" algn="just">
              <a:spcBef>
                <a:spcPts val="0"/>
              </a:spcBef>
              <a:spcAft>
                <a:spcPts val="0"/>
              </a:spcAft>
              <a:buSzPts val="3900"/>
              <a:buChar char="●"/>
            </a:pPr>
            <a:r>
              <a:rPr lang="en-US" sz="3900"/>
              <a:t>Appellant Defendant and the type of court involved seem to have a correlation with case reversals that is worth examining.</a:t>
            </a:r>
            <a:endParaRPr sz="3900"/>
          </a:p>
        </p:txBody>
      </p:sp>
      <p:sp>
        <p:nvSpPr>
          <p:cNvPr id="81" name="Google Shape;81;p3"/>
          <p:cNvSpPr txBox="1"/>
          <p:nvPr>
            <p:ph idx="13" type="body"/>
          </p:nvPr>
        </p:nvSpPr>
        <p:spPr>
          <a:xfrm>
            <a:off x="33422044" y="15951291"/>
            <a:ext cx="10047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5400"/>
              <a:buNone/>
            </a:pPr>
            <a:r>
              <a:rPr lang="en-US" sz="5400"/>
              <a:t>Future Steps</a:t>
            </a:r>
            <a:endParaRPr sz="5400"/>
          </a:p>
        </p:txBody>
      </p:sp>
      <p:sp>
        <p:nvSpPr>
          <p:cNvPr id="82" name="Google Shape;82;p3"/>
          <p:cNvSpPr txBox="1"/>
          <p:nvPr>
            <p:ph idx="14" type="body"/>
          </p:nvPr>
        </p:nvSpPr>
        <p:spPr>
          <a:xfrm>
            <a:off x="33422050" y="17150425"/>
            <a:ext cx="10058400" cy="9464100"/>
          </a:xfrm>
          <a:prstGeom prst="rect">
            <a:avLst/>
          </a:prstGeom>
          <a:noFill/>
          <a:ln>
            <a:noFill/>
          </a:ln>
        </p:spPr>
        <p:txBody>
          <a:bodyPr anchorCtr="0" anchor="t" bIns="228575" lIns="228575" spcFirstLastPara="1" rIns="228575" wrap="square" tIns="228575">
            <a:noAutofit/>
          </a:bodyPr>
          <a:lstStyle/>
          <a:p>
            <a:pPr indent="-476250" lvl="0" marL="457200" rtl="0" algn="just">
              <a:spcBef>
                <a:spcPts val="0"/>
              </a:spcBef>
              <a:spcAft>
                <a:spcPts val="0"/>
              </a:spcAft>
              <a:buSzPts val="3900"/>
              <a:buChar char="●"/>
            </a:pPr>
            <a:r>
              <a:rPr lang="en-US" sz="3900"/>
              <a:t>M</a:t>
            </a:r>
            <a:r>
              <a:rPr lang="en-US" sz="3900"/>
              <a:t>ore descriptive data including which includes case text and other features need to be scraped. </a:t>
            </a:r>
            <a:endParaRPr sz="3900"/>
          </a:p>
          <a:p>
            <a:pPr indent="-476250" lvl="0" marL="457200" rtl="0" algn="l">
              <a:lnSpc>
                <a:spcPct val="115000"/>
              </a:lnSpc>
              <a:spcBef>
                <a:spcPts val="0"/>
              </a:spcBef>
              <a:spcAft>
                <a:spcPts val="0"/>
              </a:spcAft>
              <a:buSzPts val="3900"/>
              <a:buChar char="●"/>
            </a:pPr>
            <a:r>
              <a:rPr lang="en-US" sz="3900"/>
              <a:t>Given the difficulty in scraping government website, future teams need to discover other methods; while data obtained by our team is a good foundation, it has limited potential for pattern recognition with machine learning.</a:t>
            </a:r>
            <a:endParaRPr sz="3900"/>
          </a:p>
          <a:p>
            <a:pPr indent="-476250" lvl="0" marL="457200" rtl="0" algn="just">
              <a:spcBef>
                <a:spcPts val="0"/>
              </a:spcBef>
              <a:spcAft>
                <a:spcPts val="0"/>
              </a:spcAft>
              <a:buSzPts val="3900"/>
              <a:buChar char="●"/>
            </a:pPr>
            <a:r>
              <a:rPr lang="en-US" sz="3900"/>
              <a:t>Extensive feature engineering in collaboration with legal experts will be key to make any any scraped data useful for this task.</a:t>
            </a:r>
            <a:endParaRPr sz="3900"/>
          </a:p>
          <a:p>
            <a:pPr indent="-476250" lvl="0" marL="457200" rtl="0" algn="l">
              <a:lnSpc>
                <a:spcPct val="115000"/>
              </a:lnSpc>
              <a:spcBef>
                <a:spcPts val="0"/>
              </a:spcBef>
              <a:spcAft>
                <a:spcPts val="0"/>
              </a:spcAft>
              <a:buSzPts val="3900"/>
              <a:buChar char="●"/>
            </a:pPr>
            <a:r>
              <a:rPr lang="en-US" sz="3900"/>
              <a:t>Finally, given that sufficient “good” data is collected, the next group can attempt to use anomaly detection algorithms to detect </a:t>
            </a:r>
            <a:r>
              <a:rPr lang="en-US" sz="3900"/>
              <a:t>outliers</a:t>
            </a:r>
            <a:r>
              <a:rPr lang="en-US" sz="3900"/>
              <a:t> as potential reversals</a:t>
            </a:r>
            <a:endParaRPr sz="3900"/>
          </a:p>
        </p:txBody>
      </p:sp>
      <p:sp>
        <p:nvSpPr>
          <p:cNvPr id="83" name="Google Shape;83;p3"/>
          <p:cNvSpPr txBox="1"/>
          <p:nvPr>
            <p:ph idx="15" type="body"/>
          </p:nvPr>
        </p:nvSpPr>
        <p:spPr>
          <a:xfrm>
            <a:off x="33422056" y="27586506"/>
            <a:ext cx="10047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5400"/>
              <a:buNone/>
            </a:pPr>
            <a:r>
              <a:rPr lang="en-US" sz="5400"/>
              <a:t>Acknowledgements</a:t>
            </a:r>
            <a:endParaRPr sz="4400"/>
          </a:p>
        </p:txBody>
      </p:sp>
      <p:sp>
        <p:nvSpPr>
          <p:cNvPr id="84" name="Google Shape;84;p3"/>
          <p:cNvSpPr txBox="1"/>
          <p:nvPr>
            <p:ph idx="16" type="body"/>
          </p:nvPr>
        </p:nvSpPr>
        <p:spPr>
          <a:xfrm>
            <a:off x="33422044" y="28697538"/>
            <a:ext cx="10052100" cy="1692600"/>
          </a:xfrm>
          <a:prstGeom prst="rect">
            <a:avLst/>
          </a:prstGeom>
          <a:noFill/>
          <a:ln>
            <a:noFill/>
          </a:ln>
        </p:spPr>
        <p:txBody>
          <a:bodyPr anchorCtr="0" anchor="t" bIns="228575" lIns="228575" spcFirstLastPara="1" rIns="228575" wrap="square" tIns="228575">
            <a:noAutofit/>
          </a:bodyPr>
          <a:lstStyle/>
          <a:p>
            <a:pPr indent="0" lvl="0" marL="0" rtl="0" algn="just">
              <a:spcBef>
                <a:spcPts val="0"/>
              </a:spcBef>
              <a:spcAft>
                <a:spcPts val="0"/>
              </a:spcAft>
              <a:buClr>
                <a:schemeClr val="dk1"/>
              </a:buClr>
              <a:buSzPts val="3900"/>
              <a:buNone/>
            </a:pPr>
            <a:r>
              <a:rPr lang="en-US" sz="3900"/>
              <a:t>We would like to thank Lance Galetti, Maggie Mulvihill and Ziba Parissa for sponsoring a Spark! Project.</a:t>
            </a:r>
            <a:endParaRPr sz="3900"/>
          </a:p>
        </p:txBody>
      </p:sp>
      <p:sp>
        <p:nvSpPr>
          <p:cNvPr id="85" name="Google Shape;85;p3"/>
          <p:cNvSpPr txBox="1"/>
          <p:nvPr>
            <p:ph idx="17" type="body"/>
          </p:nvPr>
        </p:nvSpPr>
        <p:spPr>
          <a:xfrm>
            <a:off x="473813" y="12591927"/>
            <a:ext cx="10056900" cy="4056900"/>
          </a:xfrm>
          <a:prstGeom prst="rect">
            <a:avLst/>
          </a:prstGeom>
          <a:noFill/>
          <a:ln>
            <a:noFill/>
          </a:ln>
        </p:spPr>
        <p:txBody>
          <a:bodyPr anchorCtr="0" anchor="t" bIns="228575" lIns="228575" spcFirstLastPara="1" rIns="228575" wrap="square" tIns="228575">
            <a:noAutofit/>
          </a:bodyPr>
          <a:lstStyle/>
          <a:p>
            <a:pPr indent="-571500" lvl="0" marL="571500" rtl="0" algn="l">
              <a:spcBef>
                <a:spcPts val="0"/>
              </a:spcBef>
              <a:spcAft>
                <a:spcPts val="0"/>
              </a:spcAft>
              <a:buClr>
                <a:schemeClr val="dk1"/>
              </a:buClr>
              <a:buSzPts val="3900"/>
              <a:buFont typeface="Arial"/>
              <a:buChar char="•"/>
            </a:pPr>
            <a:r>
              <a:rPr lang="en-US" sz="3900"/>
              <a:t>What proportion of cases are reversed in Massachusetts? </a:t>
            </a:r>
            <a:endParaRPr sz="3900"/>
          </a:p>
          <a:p>
            <a:pPr indent="-571500" lvl="0" marL="571500" rtl="0" algn="l">
              <a:spcBef>
                <a:spcPts val="780"/>
              </a:spcBef>
              <a:spcAft>
                <a:spcPts val="0"/>
              </a:spcAft>
              <a:buClr>
                <a:schemeClr val="dk1"/>
              </a:buClr>
              <a:buSzPts val="3900"/>
              <a:buFont typeface="Arial"/>
              <a:buChar char="•"/>
            </a:pPr>
            <a:r>
              <a:rPr lang="en-US" sz="3900"/>
              <a:t>What are the similarities between cases that are reversed?</a:t>
            </a:r>
            <a:endParaRPr sz="3900"/>
          </a:p>
          <a:p>
            <a:pPr indent="-571500" lvl="0" marL="571500" rtl="0" algn="l">
              <a:spcBef>
                <a:spcPts val="780"/>
              </a:spcBef>
              <a:spcAft>
                <a:spcPts val="0"/>
              </a:spcAft>
              <a:buSzPts val="3900"/>
              <a:buChar char="•"/>
            </a:pPr>
            <a:r>
              <a:rPr lang="en-US" sz="3900"/>
              <a:t>Is it possible to predict when a case is going to be reversed ? </a:t>
            </a:r>
            <a:endParaRPr sz="3900"/>
          </a:p>
          <a:p>
            <a:pPr indent="0" lvl="0" marL="0" rtl="0" algn="l">
              <a:spcBef>
                <a:spcPts val="780"/>
              </a:spcBef>
              <a:spcAft>
                <a:spcPts val="0"/>
              </a:spcAft>
              <a:buClr>
                <a:schemeClr val="dk1"/>
              </a:buClr>
              <a:buSzPts val="3900"/>
              <a:buNone/>
            </a:pPr>
            <a:r>
              <a:t/>
            </a:r>
            <a:endParaRPr sz="3900"/>
          </a:p>
        </p:txBody>
      </p:sp>
      <p:sp>
        <p:nvSpPr>
          <p:cNvPr id="86" name="Google Shape;86;p3"/>
          <p:cNvSpPr txBox="1"/>
          <p:nvPr>
            <p:ph idx="18" type="body"/>
          </p:nvPr>
        </p:nvSpPr>
        <p:spPr>
          <a:xfrm>
            <a:off x="5932593" y="2832828"/>
            <a:ext cx="31998968" cy="81149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Spark! Advisor: Professor Maggie Mulvihill</a:t>
            </a:r>
            <a:endParaRPr/>
          </a:p>
        </p:txBody>
      </p:sp>
      <p:sp>
        <p:nvSpPr>
          <p:cNvPr id="87" name="Google Shape;87;p3"/>
          <p:cNvSpPr txBox="1"/>
          <p:nvPr>
            <p:ph idx="19" type="body"/>
          </p:nvPr>
        </p:nvSpPr>
        <p:spPr>
          <a:xfrm>
            <a:off x="5932594" y="1850524"/>
            <a:ext cx="31998968" cy="128016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Clr>
                <a:schemeClr val="dk1"/>
              </a:buClr>
              <a:buSzPts val="6000"/>
              <a:buFont typeface="Calibri"/>
              <a:buNone/>
            </a:pPr>
            <a:r>
              <a:rPr lang="en-US"/>
              <a:t>Tiam Moradi, Rahul Suresh, Helena, Arthur E</a:t>
            </a:r>
            <a:endParaRPr/>
          </a:p>
        </p:txBody>
      </p:sp>
      <p:sp>
        <p:nvSpPr>
          <p:cNvPr id="88" name="Google Shape;88;p3"/>
          <p:cNvSpPr txBox="1"/>
          <p:nvPr>
            <p:ph idx="20" type="body"/>
          </p:nvPr>
        </p:nvSpPr>
        <p:spPr>
          <a:xfrm>
            <a:off x="5932594" y="877879"/>
            <a:ext cx="31998968" cy="1354204"/>
          </a:xfrm>
          <a:prstGeom prst="rect">
            <a:avLst/>
          </a:prstGeom>
          <a:noFill/>
          <a:ln>
            <a:noFill/>
          </a:ln>
        </p:spPr>
        <p:txBody>
          <a:bodyPr anchorCtr="1" anchor="t" bIns="45700" lIns="91425" spcFirstLastPara="1" rIns="91425" wrap="square" tIns="45700">
            <a:noAutofit/>
          </a:bodyPr>
          <a:lstStyle/>
          <a:p>
            <a:pPr indent="0" lvl="0" marL="0" rtl="0" algn="ctr">
              <a:lnSpc>
                <a:spcPct val="80000"/>
              </a:lnSpc>
              <a:spcBef>
                <a:spcPts val="0"/>
              </a:spcBef>
              <a:spcAft>
                <a:spcPts val="0"/>
              </a:spcAft>
              <a:buClr>
                <a:schemeClr val="lt1"/>
              </a:buClr>
              <a:buSzPts val="7187"/>
              <a:buFont typeface="Calibri"/>
              <a:buNone/>
            </a:pPr>
            <a:r>
              <a:rPr lang="en-US" sz="7187"/>
              <a:t>BENCHMARKS: A Citizen’s Scorecard on Judicial Accountability in Massachusetts</a:t>
            </a:r>
            <a:endParaRPr/>
          </a:p>
        </p:txBody>
      </p:sp>
      <p:sp>
        <p:nvSpPr>
          <p:cNvPr id="89" name="Google Shape;89;p3"/>
          <p:cNvSpPr txBox="1"/>
          <p:nvPr/>
        </p:nvSpPr>
        <p:spPr>
          <a:xfrm>
            <a:off x="400198" y="16385714"/>
            <a:ext cx="10048800" cy="1015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5400"/>
              <a:buFont typeface="Arial"/>
              <a:buNone/>
            </a:pPr>
            <a:r>
              <a:rPr b="1" lang="en-US" sz="5400" u="sng">
                <a:solidFill>
                  <a:schemeClr val="dk1"/>
                </a:solidFill>
                <a:latin typeface="Calibri"/>
                <a:ea typeface="Calibri"/>
                <a:cs typeface="Calibri"/>
                <a:sym typeface="Calibri"/>
              </a:rPr>
              <a:t>Data</a:t>
            </a:r>
            <a:endParaRPr/>
          </a:p>
        </p:txBody>
      </p:sp>
      <p:sp>
        <p:nvSpPr>
          <p:cNvPr id="90" name="Google Shape;90;p3"/>
          <p:cNvSpPr txBox="1"/>
          <p:nvPr/>
        </p:nvSpPr>
        <p:spPr>
          <a:xfrm>
            <a:off x="446688" y="17096725"/>
            <a:ext cx="10056900" cy="4341300"/>
          </a:xfrm>
          <a:prstGeom prst="rect">
            <a:avLst/>
          </a:prstGeom>
          <a:noFill/>
          <a:ln>
            <a:noFill/>
          </a:ln>
        </p:spPr>
        <p:txBody>
          <a:bodyPr anchorCtr="0" anchor="t" bIns="228575" lIns="228575" spcFirstLastPara="1" rIns="228575" wrap="square" tIns="228575">
            <a:noAutofit/>
          </a:bodyPr>
          <a:lstStyle/>
          <a:p>
            <a:pPr indent="0" lvl="0" marL="0" rtl="0" algn="l">
              <a:lnSpc>
                <a:spcPct val="100000"/>
              </a:lnSpc>
              <a:spcBef>
                <a:spcPts val="0"/>
              </a:spcBef>
              <a:spcAft>
                <a:spcPts val="0"/>
              </a:spcAft>
              <a:buClr>
                <a:schemeClr val="dk1"/>
              </a:buClr>
              <a:buSzPts val="1100"/>
              <a:buFont typeface="Arial"/>
              <a:buNone/>
            </a:pPr>
            <a:r>
              <a:rPr lang="en-US" sz="3900">
                <a:solidFill>
                  <a:schemeClr val="dk1"/>
                </a:solidFill>
                <a:latin typeface="Times New Roman"/>
                <a:ea typeface="Times New Roman"/>
                <a:cs typeface="Times New Roman"/>
                <a:sym typeface="Times New Roman"/>
              </a:rPr>
              <a:t>The first main data source is </a:t>
            </a:r>
            <a:r>
              <a:rPr b="1" lang="en-US" sz="3900" u="sng">
                <a:latin typeface="Times New Roman"/>
                <a:ea typeface="Times New Roman"/>
                <a:cs typeface="Times New Roman"/>
                <a:sym typeface="Times New Roman"/>
                <a:hlinkClick r:id="rId3"/>
              </a:rPr>
              <a:t>masscases</a:t>
            </a:r>
            <a:r>
              <a:rPr lang="en-US" sz="3900">
                <a:solidFill>
                  <a:schemeClr val="dk1"/>
                </a:solidFill>
                <a:latin typeface="Times New Roman"/>
                <a:ea typeface="Times New Roman"/>
                <a:cs typeface="Times New Roman"/>
                <a:sym typeface="Times New Roman"/>
              </a:rPr>
              <a:t>, a collection of reports, from the Massachusetts government website. Here we got public opinions text of the Supreme Judicial Court</a:t>
            </a:r>
            <a:r>
              <a:rPr b="1" lang="en-US" sz="3900">
                <a:solidFill>
                  <a:schemeClr val="dk1"/>
                </a:solidFill>
                <a:latin typeface="Times New Roman"/>
                <a:ea typeface="Times New Roman"/>
                <a:cs typeface="Times New Roman"/>
                <a:sym typeface="Times New Roman"/>
              </a:rPr>
              <a:t> </a:t>
            </a:r>
            <a:r>
              <a:rPr lang="en-US" sz="3900">
                <a:solidFill>
                  <a:schemeClr val="dk1"/>
                </a:solidFill>
                <a:latin typeface="Times New Roman"/>
                <a:ea typeface="Times New Roman"/>
                <a:cs typeface="Times New Roman"/>
                <a:sym typeface="Times New Roman"/>
              </a:rPr>
              <a:t>(SJC) and the Appeals Court cases. </a:t>
            </a:r>
            <a:endParaRPr sz="3900">
              <a:solidFill>
                <a:schemeClr val="dk1"/>
              </a:solidFill>
              <a:latin typeface="Times New Roman"/>
              <a:ea typeface="Times New Roman"/>
              <a:cs typeface="Times New Roman"/>
              <a:sym typeface="Times New Roman"/>
            </a:endParaRPr>
          </a:p>
        </p:txBody>
      </p:sp>
      <p:sp>
        <p:nvSpPr>
          <p:cNvPr id="91" name="Google Shape;91;p3"/>
          <p:cNvSpPr txBox="1"/>
          <p:nvPr/>
        </p:nvSpPr>
        <p:spPr>
          <a:xfrm>
            <a:off x="11432319" y="4644284"/>
            <a:ext cx="10058400" cy="1015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5400"/>
              <a:buFont typeface="Arial"/>
              <a:buNone/>
            </a:pPr>
            <a:r>
              <a:rPr b="1" lang="en-US" sz="5400" u="sng">
                <a:solidFill>
                  <a:schemeClr val="dk1"/>
                </a:solidFill>
                <a:latin typeface="Calibri"/>
                <a:ea typeface="Calibri"/>
                <a:cs typeface="Calibri"/>
                <a:sym typeface="Calibri"/>
              </a:rPr>
              <a:t>Analysis</a:t>
            </a:r>
            <a:endParaRPr b="1" sz="4800" u="sng">
              <a:solidFill>
                <a:schemeClr val="dk1"/>
              </a:solidFill>
              <a:latin typeface="Calibri"/>
              <a:ea typeface="Calibri"/>
              <a:cs typeface="Calibri"/>
              <a:sym typeface="Calibri"/>
            </a:endParaRPr>
          </a:p>
        </p:txBody>
      </p:sp>
      <p:grpSp>
        <p:nvGrpSpPr>
          <p:cNvPr id="92" name="Google Shape;92;p3"/>
          <p:cNvGrpSpPr/>
          <p:nvPr/>
        </p:nvGrpSpPr>
        <p:grpSpPr>
          <a:xfrm>
            <a:off x="446700" y="20330428"/>
            <a:ext cx="10002412" cy="3489545"/>
            <a:chOff x="11753866" y="10571971"/>
            <a:chExt cx="9314100" cy="4221053"/>
          </a:xfrm>
        </p:grpSpPr>
        <p:sp>
          <p:nvSpPr>
            <p:cNvPr id="93" name="Google Shape;93;p3"/>
            <p:cNvSpPr txBox="1"/>
            <p:nvPr/>
          </p:nvSpPr>
          <p:spPr>
            <a:xfrm>
              <a:off x="11753866" y="14170824"/>
              <a:ext cx="9314100" cy="6222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2400">
                  <a:solidFill>
                    <a:schemeClr val="accent1"/>
                  </a:solidFill>
                  <a:latin typeface="Times New Roman"/>
                  <a:ea typeface="Times New Roman"/>
                  <a:cs typeface="Times New Roman"/>
                  <a:sym typeface="Times New Roman"/>
                </a:rPr>
                <a:t>Ratio of SJC and appealed cases reversed from 2018.3 - 2019.10</a:t>
              </a:r>
              <a:endParaRPr i="1" sz="2400">
                <a:solidFill>
                  <a:schemeClr val="accent1"/>
                </a:solidFill>
                <a:latin typeface="Times New Roman"/>
                <a:ea typeface="Times New Roman"/>
                <a:cs typeface="Times New Roman"/>
                <a:sym typeface="Times New Roman"/>
              </a:endParaRPr>
            </a:p>
          </p:txBody>
        </p:sp>
        <p:pic>
          <p:nvPicPr>
            <p:cNvPr id="94" name="Google Shape;94;p3"/>
            <p:cNvPicPr preferRelativeResize="0"/>
            <p:nvPr/>
          </p:nvPicPr>
          <p:blipFill>
            <a:blip r:embed="rId4">
              <a:alphaModFix/>
            </a:blip>
            <a:stretch>
              <a:fillRect/>
            </a:stretch>
          </p:blipFill>
          <p:spPr>
            <a:xfrm>
              <a:off x="12653921" y="10571971"/>
              <a:ext cx="3451327" cy="3759503"/>
            </a:xfrm>
            <a:prstGeom prst="rect">
              <a:avLst/>
            </a:prstGeom>
            <a:noFill/>
            <a:ln>
              <a:noFill/>
            </a:ln>
          </p:spPr>
        </p:pic>
        <p:pic>
          <p:nvPicPr>
            <p:cNvPr id="95" name="Google Shape;95;p3"/>
            <p:cNvPicPr preferRelativeResize="0"/>
            <p:nvPr/>
          </p:nvPicPr>
          <p:blipFill>
            <a:blip r:embed="rId5">
              <a:alphaModFix/>
            </a:blip>
            <a:stretch>
              <a:fillRect/>
            </a:stretch>
          </p:blipFill>
          <p:spPr>
            <a:xfrm>
              <a:off x="16115741" y="10571971"/>
              <a:ext cx="4153420" cy="3759494"/>
            </a:xfrm>
            <a:prstGeom prst="rect">
              <a:avLst/>
            </a:prstGeom>
            <a:noFill/>
            <a:ln>
              <a:noFill/>
            </a:ln>
          </p:spPr>
        </p:pic>
      </p:grpSp>
      <p:grpSp>
        <p:nvGrpSpPr>
          <p:cNvPr id="96" name="Google Shape;96;p3"/>
          <p:cNvGrpSpPr/>
          <p:nvPr/>
        </p:nvGrpSpPr>
        <p:grpSpPr>
          <a:xfrm>
            <a:off x="463313" y="16842913"/>
            <a:ext cx="20965688" cy="14361225"/>
            <a:chOff x="11494063" y="5836225"/>
            <a:chExt cx="20965688" cy="14361225"/>
          </a:xfrm>
        </p:grpSpPr>
        <p:sp>
          <p:nvSpPr>
            <p:cNvPr id="97" name="Google Shape;97;p3"/>
            <p:cNvSpPr txBox="1"/>
            <p:nvPr/>
          </p:nvSpPr>
          <p:spPr>
            <a:xfrm>
              <a:off x="22824650" y="5836225"/>
              <a:ext cx="9635100" cy="11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400"/>
            </a:p>
          </p:txBody>
        </p:sp>
        <p:grpSp>
          <p:nvGrpSpPr>
            <p:cNvPr id="98" name="Google Shape;98;p3"/>
            <p:cNvGrpSpPr/>
            <p:nvPr/>
          </p:nvGrpSpPr>
          <p:grpSpPr>
            <a:xfrm>
              <a:off x="11494063" y="16838012"/>
              <a:ext cx="9934902" cy="3359438"/>
              <a:chOff x="11494063" y="16838012"/>
              <a:chExt cx="9934902" cy="3359438"/>
            </a:xfrm>
          </p:grpSpPr>
          <p:pic>
            <p:nvPicPr>
              <p:cNvPr id="99" name="Google Shape;99;p3"/>
              <p:cNvPicPr preferRelativeResize="0"/>
              <p:nvPr/>
            </p:nvPicPr>
            <p:blipFill>
              <a:blip r:embed="rId6">
                <a:alphaModFix/>
              </a:blip>
              <a:stretch>
                <a:fillRect/>
              </a:stretch>
            </p:blipFill>
            <p:spPr>
              <a:xfrm>
                <a:off x="11494063" y="16838012"/>
                <a:ext cx="9934902" cy="2773150"/>
              </a:xfrm>
              <a:prstGeom prst="rect">
                <a:avLst/>
              </a:prstGeom>
              <a:noFill/>
              <a:ln>
                <a:noFill/>
              </a:ln>
            </p:spPr>
          </p:pic>
          <p:sp>
            <p:nvSpPr>
              <p:cNvPr id="100" name="Google Shape;100;p3"/>
              <p:cNvSpPr txBox="1"/>
              <p:nvPr/>
            </p:nvSpPr>
            <p:spPr>
              <a:xfrm>
                <a:off x="12025288" y="19385950"/>
                <a:ext cx="9067800" cy="8115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2400">
                    <a:solidFill>
                      <a:schemeClr val="accent1"/>
                    </a:solidFill>
                    <a:latin typeface="Times New Roman"/>
                    <a:ea typeface="Times New Roman"/>
                    <a:cs typeface="Times New Roman"/>
                    <a:sym typeface="Times New Roman"/>
                  </a:rPr>
                  <a:t>Judges with a reversal ratio of greater than 50%</a:t>
                </a:r>
                <a:endParaRPr i="1" sz="2400">
                  <a:solidFill>
                    <a:schemeClr val="accent1"/>
                  </a:solidFill>
                  <a:latin typeface="Times New Roman"/>
                  <a:ea typeface="Times New Roman"/>
                  <a:cs typeface="Times New Roman"/>
                  <a:sym typeface="Times New Roman"/>
                </a:endParaRPr>
              </a:p>
            </p:txBody>
          </p:sp>
        </p:grpSp>
      </p:grpSp>
      <p:grpSp>
        <p:nvGrpSpPr>
          <p:cNvPr id="101" name="Google Shape;101;p3"/>
          <p:cNvGrpSpPr/>
          <p:nvPr/>
        </p:nvGrpSpPr>
        <p:grpSpPr>
          <a:xfrm>
            <a:off x="11441913" y="6521025"/>
            <a:ext cx="10048800" cy="5880537"/>
            <a:chOff x="11428400" y="21047700"/>
            <a:chExt cx="10048800" cy="5880537"/>
          </a:xfrm>
        </p:grpSpPr>
        <p:sp>
          <p:nvSpPr>
            <p:cNvPr id="102" name="Google Shape;102;p3"/>
            <p:cNvSpPr txBox="1"/>
            <p:nvPr/>
          </p:nvSpPr>
          <p:spPr>
            <a:xfrm>
              <a:off x="11428400" y="24560638"/>
              <a:ext cx="10048800" cy="2367600"/>
            </a:xfrm>
            <a:prstGeom prst="rect">
              <a:avLst/>
            </a:prstGeom>
            <a:noFill/>
            <a:ln>
              <a:noFill/>
            </a:ln>
          </p:spPr>
          <p:txBody>
            <a:bodyPr anchorCtr="0" anchor="t" bIns="228575" lIns="228575" spcFirstLastPara="1" rIns="228575" wrap="square" tIns="228575">
              <a:noAutofit/>
            </a:bodyPr>
            <a:lstStyle/>
            <a:p>
              <a:pPr indent="0" lvl="0" marL="0" marR="0" rtl="0" algn="just">
                <a:spcBef>
                  <a:spcPts val="0"/>
                </a:spcBef>
                <a:spcAft>
                  <a:spcPts val="0"/>
                </a:spcAft>
                <a:buClr>
                  <a:schemeClr val="dk1"/>
                </a:buClr>
                <a:buSzPts val="3900"/>
                <a:buFont typeface="Arial"/>
                <a:buNone/>
              </a:pPr>
              <a:r>
                <a:rPr lang="en-US" sz="2400">
                  <a:solidFill>
                    <a:schemeClr val="dk1"/>
                  </a:solidFill>
                  <a:latin typeface="Times New Roman"/>
                  <a:ea typeface="Times New Roman"/>
                  <a:cs typeface="Times New Roman"/>
                  <a:sym typeface="Times New Roman"/>
                </a:rPr>
                <a:t>The graph above shows 10 top judges who mostly likely to reverse a case of both SJC and Appeal Court in MA. Kenneth W. Salinger, Robert B. Gordon, Geraldine S.Hines, and Ralph D. Gants have the highest reversed case rate where the latter 3 judges reversed all cases they processed, also these cases are all civil cases.</a:t>
              </a:r>
              <a:endParaRPr sz="2400">
                <a:solidFill>
                  <a:schemeClr val="dk1"/>
                </a:solidFill>
                <a:latin typeface="Times New Roman"/>
                <a:ea typeface="Times New Roman"/>
                <a:cs typeface="Times New Roman"/>
                <a:sym typeface="Times New Roman"/>
              </a:endParaRPr>
            </a:p>
          </p:txBody>
        </p:sp>
        <p:grpSp>
          <p:nvGrpSpPr>
            <p:cNvPr id="103" name="Google Shape;103;p3"/>
            <p:cNvGrpSpPr/>
            <p:nvPr/>
          </p:nvGrpSpPr>
          <p:grpSpPr>
            <a:xfrm>
              <a:off x="12381775" y="21047700"/>
              <a:ext cx="8464273" cy="3984137"/>
              <a:chOff x="12381775" y="21047700"/>
              <a:chExt cx="8464273" cy="3984137"/>
            </a:xfrm>
          </p:grpSpPr>
          <p:sp>
            <p:nvSpPr>
              <p:cNvPr id="104" name="Google Shape;104;p3"/>
              <p:cNvSpPr txBox="1"/>
              <p:nvPr/>
            </p:nvSpPr>
            <p:spPr>
              <a:xfrm>
                <a:off x="14308575" y="24000738"/>
                <a:ext cx="5617800" cy="1031100"/>
              </a:xfrm>
              <a:prstGeom prst="rect">
                <a:avLst/>
              </a:prstGeom>
              <a:noFill/>
              <a:ln>
                <a:noFill/>
              </a:ln>
            </p:spPr>
            <p:txBody>
              <a:bodyPr anchorCtr="0" anchor="t" bIns="228575" lIns="228575" spcFirstLastPara="1" rIns="228575" wrap="square" tIns="228575">
                <a:noAutofit/>
              </a:bodyPr>
              <a:lstStyle/>
              <a:p>
                <a:pPr indent="0" lvl="0" marL="0" marR="0" rtl="0" algn="l">
                  <a:spcBef>
                    <a:spcPts val="0"/>
                  </a:spcBef>
                  <a:spcAft>
                    <a:spcPts val="0"/>
                  </a:spcAft>
                  <a:buClr>
                    <a:schemeClr val="accent1"/>
                  </a:buClr>
                  <a:buSzPts val="3700"/>
                  <a:buFont typeface="Arial"/>
                  <a:buNone/>
                </a:pPr>
                <a:r>
                  <a:rPr b="1" i="1" lang="en-US" sz="2400">
                    <a:solidFill>
                      <a:schemeClr val="accent1"/>
                    </a:solidFill>
                    <a:latin typeface="Times New Roman"/>
                    <a:ea typeface="Times New Roman"/>
                    <a:cs typeface="Times New Roman"/>
                    <a:sym typeface="Times New Roman"/>
                  </a:rPr>
                  <a:t>Judges with most reversed cases recently</a:t>
                </a:r>
                <a:endParaRPr i="1" sz="2400">
                  <a:solidFill>
                    <a:schemeClr val="accent1"/>
                  </a:solidFill>
                  <a:latin typeface="Times New Roman"/>
                  <a:ea typeface="Times New Roman"/>
                  <a:cs typeface="Times New Roman"/>
                  <a:sym typeface="Times New Roman"/>
                </a:endParaRPr>
              </a:p>
            </p:txBody>
          </p:sp>
          <p:pic>
            <p:nvPicPr>
              <p:cNvPr id="105" name="Google Shape;105;p3"/>
              <p:cNvPicPr preferRelativeResize="0"/>
              <p:nvPr/>
            </p:nvPicPr>
            <p:blipFill>
              <a:blip r:embed="rId7">
                <a:alphaModFix/>
              </a:blip>
              <a:stretch>
                <a:fillRect/>
              </a:stretch>
            </p:blipFill>
            <p:spPr>
              <a:xfrm>
                <a:off x="12381775" y="21047700"/>
                <a:ext cx="8464273" cy="3186388"/>
              </a:xfrm>
              <a:prstGeom prst="rect">
                <a:avLst/>
              </a:prstGeom>
              <a:noFill/>
              <a:ln>
                <a:noFill/>
              </a:ln>
            </p:spPr>
          </p:pic>
        </p:grpSp>
      </p:grpSp>
      <p:sp>
        <p:nvSpPr>
          <p:cNvPr id="106" name="Google Shape;106;p3"/>
          <p:cNvSpPr txBox="1"/>
          <p:nvPr>
            <p:ph idx="8" type="body"/>
          </p:nvPr>
        </p:nvSpPr>
        <p:spPr>
          <a:xfrm>
            <a:off x="22432894" y="4543220"/>
            <a:ext cx="10047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5400"/>
              <a:buNone/>
            </a:pPr>
            <a:r>
              <a:rPr lang="en-US" sz="5400"/>
              <a:t>Predicting Case Reversal</a:t>
            </a:r>
            <a:endParaRPr sz="4800"/>
          </a:p>
        </p:txBody>
      </p:sp>
      <p:sp>
        <p:nvSpPr>
          <p:cNvPr id="107" name="Google Shape;107;p3"/>
          <p:cNvSpPr txBox="1"/>
          <p:nvPr>
            <p:ph idx="9" type="body"/>
          </p:nvPr>
        </p:nvSpPr>
        <p:spPr>
          <a:xfrm>
            <a:off x="22402025" y="5379925"/>
            <a:ext cx="10047000" cy="25740900"/>
          </a:xfrm>
          <a:prstGeom prst="rect">
            <a:avLst/>
          </a:prstGeom>
          <a:noFill/>
          <a:ln>
            <a:noFill/>
          </a:ln>
        </p:spPr>
        <p:txBody>
          <a:bodyPr anchorCtr="0" anchor="t" bIns="228575" lIns="228575" spcFirstLastPara="1" rIns="228575" wrap="square" tIns="228575">
            <a:noAutofit/>
          </a:bodyPr>
          <a:lstStyle/>
          <a:p>
            <a:pPr indent="-419100" lvl="0" marL="457200" rtl="0" algn="just">
              <a:spcBef>
                <a:spcPts val="0"/>
              </a:spcBef>
              <a:spcAft>
                <a:spcPts val="0"/>
              </a:spcAft>
              <a:buSzPts val="3000"/>
              <a:buChar char="●"/>
            </a:pPr>
            <a:r>
              <a:rPr lang="en-US" sz="3000"/>
              <a:t>Can we predict when a case is going to be </a:t>
            </a:r>
            <a:r>
              <a:rPr lang="en-US" sz="3000"/>
              <a:t>reversed</a:t>
            </a:r>
            <a:r>
              <a:rPr lang="en-US" sz="3000"/>
              <a:t> ?</a:t>
            </a:r>
            <a:endParaRPr sz="3000"/>
          </a:p>
          <a:p>
            <a:pPr indent="-419100" lvl="0" marL="457200" rtl="0" algn="just">
              <a:spcBef>
                <a:spcPts val="0"/>
              </a:spcBef>
              <a:spcAft>
                <a:spcPts val="0"/>
              </a:spcAft>
              <a:buSzPts val="3000"/>
              <a:buChar char="●"/>
            </a:pPr>
            <a:r>
              <a:rPr lang="en-US" sz="3000"/>
              <a:t>With the current data not yet, not with a high accuracy.</a:t>
            </a:r>
            <a:endParaRPr sz="3000"/>
          </a:p>
          <a:p>
            <a:pPr indent="-419100" lvl="0" marL="457200" rtl="0" algn="just">
              <a:spcBef>
                <a:spcPts val="0"/>
              </a:spcBef>
              <a:spcAft>
                <a:spcPts val="0"/>
              </a:spcAft>
              <a:buSzPts val="3000"/>
              <a:buChar char="●"/>
            </a:pPr>
            <a:r>
              <a:rPr lang="en-US" sz="3000"/>
              <a:t>A more descriptive dataset is required along with an in depth legal knowledge to process them.</a:t>
            </a:r>
            <a:endParaRPr sz="3000"/>
          </a:p>
          <a:p>
            <a:pPr indent="-419100" lvl="0" marL="457200" rtl="0" algn="just">
              <a:spcBef>
                <a:spcPts val="0"/>
              </a:spcBef>
              <a:spcAft>
                <a:spcPts val="0"/>
              </a:spcAft>
              <a:buSzPts val="3000"/>
              <a:buChar char="●"/>
            </a:pPr>
            <a:r>
              <a:rPr lang="en-US" sz="3000"/>
              <a:t>Features like case text and headnotes would be helpful which currently could not be </a:t>
            </a:r>
            <a:r>
              <a:rPr lang="en-US" sz="3000"/>
              <a:t>scrapped</a:t>
            </a:r>
            <a:r>
              <a:rPr lang="en-US" sz="3000"/>
              <a:t> due to high website security.</a:t>
            </a:r>
            <a:endParaRPr sz="3000"/>
          </a:p>
          <a:p>
            <a:pPr indent="-419100" lvl="0" marL="457200" rtl="0" algn="just">
              <a:spcBef>
                <a:spcPts val="0"/>
              </a:spcBef>
              <a:spcAft>
                <a:spcPts val="0"/>
              </a:spcAft>
              <a:buSzPts val="3000"/>
              <a:buChar char="●"/>
            </a:pPr>
            <a:r>
              <a:rPr lang="en-US" sz="3000"/>
              <a:t>Also given any dataset the technique of handling missing values is important. This is more so in the case of case of variables representing legal features. Hence good legal knowledge or working in collaboration with people with judicial is recommended.</a:t>
            </a:r>
            <a:endParaRPr sz="3000"/>
          </a:p>
          <a:p>
            <a:pPr indent="-419100" lvl="0" marL="457200" rtl="0" algn="just">
              <a:spcBef>
                <a:spcPts val="0"/>
              </a:spcBef>
              <a:spcAft>
                <a:spcPts val="0"/>
              </a:spcAft>
              <a:buSzPts val="3000"/>
              <a:buChar char="●"/>
            </a:pPr>
            <a:r>
              <a:rPr lang="en-US" sz="3000"/>
              <a:t>Here are our learnings on the current dataset. </a:t>
            </a:r>
            <a:endParaRPr sz="3000"/>
          </a:p>
          <a:p>
            <a:pPr indent="0" lvl="0" marL="91440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419100" lvl="0" marL="457200" rtl="0" algn="just">
              <a:spcBef>
                <a:spcPts val="0"/>
              </a:spcBef>
              <a:spcAft>
                <a:spcPts val="0"/>
              </a:spcAft>
              <a:buSzPts val="3000"/>
              <a:buChar char="●"/>
            </a:pPr>
            <a:r>
              <a:rPr lang="en-US" sz="3000"/>
              <a:t>To correct skewed nature of the data different sampling </a:t>
            </a:r>
            <a:r>
              <a:rPr lang="en-US" sz="3000"/>
              <a:t>techniques (oversampling</a:t>
            </a:r>
            <a:r>
              <a:rPr lang="en-US" sz="3000"/>
              <a:t> and undersampling) were tried. ADASYN oversampling was observed to be best.</a:t>
            </a:r>
            <a:endParaRPr sz="3000"/>
          </a:p>
          <a:p>
            <a:pPr indent="-419100" lvl="0" marL="457200" rtl="0" algn="just">
              <a:spcBef>
                <a:spcPts val="0"/>
              </a:spcBef>
              <a:spcAft>
                <a:spcPts val="0"/>
              </a:spcAft>
              <a:buSzPts val="3000"/>
              <a:buChar char="●"/>
            </a:pPr>
            <a:r>
              <a:rPr lang="en-US" sz="3000"/>
              <a:t>Here are the final results using only numerical data</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419100" lvl="0" marL="457200" rtl="0" algn="just">
              <a:spcBef>
                <a:spcPts val="0"/>
              </a:spcBef>
              <a:spcAft>
                <a:spcPts val="0"/>
              </a:spcAft>
              <a:buSzPts val="3000"/>
              <a:buChar char="●"/>
            </a:pPr>
            <a:r>
              <a:rPr lang="en-US" sz="3000"/>
              <a:t>Results by including features about the nature of the case</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419100" lvl="0" marL="457200" rtl="0" algn="just">
              <a:spcBef>
                <a:spcPts val="0"/>
              </a:spcBef>
              <a:spcAft>
                <a:spcPts val="0"/>
              </a:spcAft>
              <a:buSzPts val="3000"/>
              <a:buChar char="●"/>
            </a:pPr>
            <a:r>
              <a:rPr lang="en-US" sz="3000"/>
              <a:t>Thus the nature of the case </a:t>
            </a:r>
            <a:r>
              <a:rPr lang="en-US" sz="3000"/>
              <a:t>doesn't</a:t>
            </a:r>
            <a:r>
              <a:rPr lang="en-US" sz="3000"/>
              <a:t> effect case </a:t>
            </a:r>
            <a:r>
              <a:rPr lang="en-US" sz="3000"/>
              <a:t>reversal.</a:t>
            </a:r>
            <a:endParaRPr sz="3000"/>
          </a:p>
          <a:p>
            <a:pPr indent="-419100" lvl="0" marL="457200" rtl="0" algn="just">
              <a:spcBef>
                <a:spcPts val="0"/>
              </a:spcBef>
              <a:spcAft>
                <a:spcPts val="0"/>
              </a:spcAft>
              <a:buSzPts val="3000"/>
              <a:buChar char="●"/>
            </a:pPr>
            <a:r>
              <a:rPr lang="en-US" sz="3000"/>
              <a:t>Feature importances using Gradient Boosted Decision Tree (GBDT)</a:t>
            </a:r>
            <a:endParaRPr sz="3000"/>
          </a:p>
          <a:p>
            <a:pPr indent="0" lvl="0" marL="457200" rtl="0" algn="just">
              <a:spcBef>
                <a:spcPts val="0"/>
              </a:spcBef>
              <a:spcAft>
                <a:spcPts val="0"/>
              </a:spcAft>
              <a:buNone/>
            </a:pPr>
            <a:r>
              <a:t/>
            </a:r>
            <a:endParaRPr sz="3000"/>
          </a:p>
          <a:p>
            <a:pPr indent="0" lvl="0" marL="457200" rtl="0" algn="just">
              <a:spcBef>
                <a:spcPts val="0"/>
              </a:spcBef>
              <a:spcAft>
                <a:spcPts val="0"/>
              </a:spcAft>
              <a:buNone/>
            </a:pPr>
            <a:r>
              <a:t/>
            </a:r>
            <a:endParaRPr sz="3000"/>
          </a:p>
          <a:p>
            <a:pPr indent="0" lvl="0" marL="457200" rtl="0" algn="just">
              <a:spcBef>
                <a:spcPts val="0"/>
              </a:spcBef>
              <a:spcAft>
                <a:spcPts val="0"/>
              </a:spcAft>
              <a:buNone/>
            </a:pPr>
            <a:r>
              <a:t/>
            </a:r>
            <a:endParaRPr sz="3000"/>
          </a:p>
          <a:p>
            <a:pPr indent="0" lvl="0" marL="45720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t/>
            </a:r>
            <a:endParaRPr sz="3000"/>
          </a:p>
          <a:p>
            <a:pPr indent="-419100" lvl="0" marL="457200" rtl="0" algn="just">
              <a:spcBef>
                <a:spcPts val="0"/>
              </a:spcBef>
              <a:spcAft>
                <a:spcPts val="0"/>
              </a:spcAft>
              <a:buSzPts val="3000"/>
              <a:buChar char="●"/>
            </a:pPr>
            <a:r>
              <a:rPr lang="en-US" sz="3000"/>
              <a:t>Top five features are </a:t>
            </a:r>
            <a:r>
              <a:rPr lang="en-US" sz="3000"/>
              <a:t>difference between status date and entry date, decision date and entry date and Appellant Defendent. court type and type of case.</a:t>
            </a:r>
            <a:endParaRPr sz="3000"/>
          </a:p>
          <a:p>
            <a:pPr indent="-419100" lvl="0" marL="457200" rtl="0" algn="just">
              <a:spcBef>
                <a:spcPts val="0"/>
              </a:spcBef>
              <a:spcAft>
                <a:spcPts val="0"/>
              </a:spcAft>
              <a:buSzPts val="3000"/>
              <a:buChar char="●"/>
            </a:pPr>
            <a:r>
              <a:rPr lang="en-US" sz="3000"/>
              <a:t>The fact that Appellant defendant matters is worth investigating. Also on a whole criminal cases seem to have higher reversals than civil cases</a:t>
            </a:r>
            <a:endParaRPr sz="3000"/>
          </a:p>
          <a:p>
            <a:pPr indent="0" lvl="0" marL="457200" rtl="0" algn="just">
              <a:spcBef>
                <a:spcPts val="0"/>
              </a:spcBef>
              <a:spcAft>
                <a:spcPts val="0"/>
              </a:spcAft>
              <a:buNone/>
            </a:pPr>
            <a:r>
              <a:t/>
            </a:r>
            <a:endParaRPr sz="3000"/>
          </a:p>
          <a:p>
            <a:pPr indent="0" lvl="0" marL="457200" rtl="0" algn="just">
              <a:spcBef>
                <a:spcPts val="0"/>
              </a:spcBef>
              <a:spcAft>
                <a:spcPts val="0"/>
              </a:spcAft>
              <a:buNone/>
            </a:pPr>
            <a:r>
              <a:t/>
            </a:r>
            <a:endParaRPr sz="3000"/>
          </a:p>
          <a:p>
            <a:pPr indent="0" lvl="0" marL="0" rtl="0" algn="just">
              <a:spcBef>
                <a:spcPts val="0"/>
              </a:spcBef>
              <a:spcAft>
                <a:spcPts val="0"/>
              </a:spcAft>
              <a:buNone/>
            </a:pPr>
            <a:r>
              <a:t/>
            </a:r>
            <a:endParaRPr sz="3000"/>
          </a:p>
        </p:txBody>
      </p:sp>
      <p:pic>
        <p:nvPicPr>
          <p:cNvPr id="108" name="Google Shape;108;p3"/>
          <p:cNvPicPr preferRelativeResize="0"/>
          <p:nvPr/>
        </p:nvPicPr>
        <p:blipFill>
          <a:blip r:embed="rId8">
            <a:alphaModFix/>
          </a:blip>
          <a:stretch>
            <a:fillRect/>
          </a:stretch>
        </p:blipFill>
        <p:spPr>
          <a:xfrm>
            <a:off x="23403500" y="11569875"/>
            <a:ext cx="7648575" cy="2724150"/>
          </a:xfrm>
          <a:prstGeom prst="rect">
            <a:avLst/>
          </a:prstGeom>
          <a:noFill/>
          <a:ln>
            <a:noFill/>
          </a:ln>
        </p:spPr>
      </p:pic>
      <p:sp>
        <p:nvSpPr>
          <p:cNvPr id="109" name="Google Shape;109;p3"/>
          <p:cNvSpPr txBox="1"/>
          <p:nvPr/>
        </p:nvSpPr>
        <p:spPr>
          <a:xfrm>
            <a:off x="11408200" y="5660075"/>
            <a:ext cx="10038600" cy="6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The graph above shows judges who presided over more than five cases and had more than 50% of cases they presided over reversed.</a:t>
            </a:r>
            <a:endParaRPr sz="2400">
              <a:solidFill>
                <a:schemeClr val="dk1"/>
              </a:solidFill>
            </a:endParaRPr>
          </a:p>
          <a:p>
            <a:pPr indent="0" lvl="0" marL="0" rtl="0" algn="l">
              <a:spcBef>
                <a:spcPts val="0"/>
              </a:spcBef>
              <a:spcAft>
                <a:spcPts val="0"/>
              </a:spcAft>
              <a:buNone/>
            </a:pPr>
            <a:r>
              <a:t/>
            </a:r>
            <a:endParaRPr/>
          </a:p>
        </p:txBody>
      </p:sp>
      <p:pic>
        <p:nvPicPr>
          <p:cNvPr id="110" name="Google Shape;110;p3"/>
          <p:cNvPicPr preferRelativeResize="0"/>
          <p:nvPr/>
        </p:nvPicPr>
        <p:blipFill rotWithShape="1">
          <a:blip r:embed="rId9">
            <a:alphaModFix/>
          </a:blip>
          <a:srcRect b="0" l="0" r="0" t="5285"/>
          <a:stretch/>
        </p:blipFill>
        <p:spPr>
          <a:xfrm>
            <a:off x="23601225" y="16080925"/>
            <a:ext cx="7221275" cy="3181375"/>
          </a:xfrm>
          <a:prstGeom prst="rect">
            <a:avLst/>
          </a:prstGeom>
          <a:noFill/>
          <a:ln>
            <a:noFill/>
          </a:ln>
        </p:spPr>
      </p:pic>
      <p:pic>
        <p:nvPicPr>
          <p:cNvPr id="111" name="Google Shape;111;p3"/>
          <p:cNvPicPr preferRelativeResize="0"/>
          <p:nvPr/>
        </p:nvPicPr>
        <p:blipFill>
          <a:blip r:embed="rId10">
            <a:alphaModFix/>
          </a:blip>
          <a:stretch>
            <a:fillRect/>
          </a:stretch>
        </p:blipFill>
        <p:spPr>
          <a:xfrm>
            <a:off x="23617150" y="19780325"/>
            <a:ext cx="7221274" cy="1917150"/>
          </a:xfrm>
          <a:prstGeom prst="rect">
            <a:avLst/>
          </a:prstGeom>
          <a:noFill/>
          <a:ln>
            <a:noFill/>
          </a:ln>
        </p:spPr>
      </p:pic>
      <p:pic>
        <p:nvPicPr>
          <p:cNvPr id="112" name="Google Shape;112;p3"/>
          <p:cNvPicPr preferRelativeResize="0"/>
          <p:nvPr/>
        </p:nvPicPr>
        <p:blipFill>
          <a:blip r:embed="rId11">
            <a:alphaModFix/>
          </a:blip>
          <a:stretch>
            <a:fillRect/>
          </a:stretch>
        </p:blipFill>
        <p:spPr>
          <a:xfrm>
            <a:off x="23671525" y="22974300"/>
            <a:ext cx="7448550" cy="4989725"/>
          </a:xfrm>
          <a:prstGeom prst="rect">
            <a:avLst/>
          </a:prstGeom>
          <a:noFill/>
          <a:ln>
            <a:noFill/>
          </a:ln>
        </p:spPr>
      </p:pic>
      <p:pic>
        <p:nvPicPr>
          <p:cNvPr id="113" name="Google Shape;113;p3"/>
          <p:cNvPicPr preferRelativeResize="0"/>
          <p:nvPr/>
        </p:nvPicPr>
        <p:blipFill>
          <a:blip r:embed="rId12">
            <a:alphaModFix/>
          </a:blip>
          <a:stretch>
            <a:fillRect/>
          </a:stretch>
        </p:blipFill>
        <p:spPr>
          <a:xfrm>
            <a:off x="12015577" y="20295075"/>
            <a:ext cx="8874423" cy="5467350"/>
          </a:xfrm>
          <a:prstGeom prst="rect">
            <a:avLst/>
          </a:prstGeom>
          <a:noFill/>
          <a:ln>
            <a:noFill/>
          </a:ln>
        </p:spPr>
      </p:pic>
      <p:sp>
        <p:nvSpPr>
          <p:cNvPr id="114" name="Google Shape;114;p3"/>
          <p:cNvSpPr txBox="1"/>
          <p:nvPr/>
        </p:nvSpPr>
        <p:spPr>
          <a:xfrm>
            <a:off x="11602125" y="13800263"/>
            <a:ext cx="10038600" cy="72855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US" sz="3900">
                <a:solidFill>
                  <a:schemeClr val="dk1"/>
                </a:solidFill>
                <a:latin typeface="Times New Roman"/>
                <a:ea typeface="Times New Roman"/>
                <a:cs typeface="Times New Roman"/>
                <a:sym typeface="Times New Roman"/>
              </a:rPr>
              <a:t>For this section of the analysis, we wanted to examine text data to possibly identify patterns between affirmed and reverse cases.We separated the affirmed and reversed cases into separate data frames. We found that that affirmed and reversed cases shared over half of their features</a:t>
            </a:r>
            <a:endParaRPr sz="39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US" sz="3900">
                <a:solidFill>
                  <a:schemeClr val="dk1"/>
                </a:solidFill>
                <a:latin typeface="Times New Roman"/>
                <a:ea typeface="Times New Roman"/>
                <a:cs typeface="Times New Roman"/>
                <a:sym typeface="Times New Roman"/>
              </a:rPr>
              <a:t>we wanted to see if clustering to use these features to group similar cases together. We utilized KMeans++, and here our the results.</a:t>
            </a:r>
            <a:endParaRPr sz="3900">
              <a:solidFill>
                <a:schemeClr val="dk1"/>
              </a:solidFill>
              <a:latin typeface="Times New Roman"/>
              <a:ea typeface="Times New Roman"/>
              <a:cs typeface="Times New Roman"/>
              <a:sym typeface="Times New Roman"/>
            </a:endParaRPr>
          </a:p>
        </p:txBody>
      </p:sp>
      <p:pic>
        <p:nvPicPr>
          <p:cNvPr id="115" name="Google Shape;115;p3"/>
          <p:cNvPicPr preferRelativeResize="0"/>
          <p:nvPr/>
        </p:nvPicPr>
        <p:blipFill>
          <a:blip r:embed="rId13">
            <a:alphaModFix/>
          </a:blip>
          <a:stretch>
            <a:fillRect/>
          </a:stretch>
        </p:blipFill>
        <p:spPr>
          <a:xfrm>
            <a:off x="15645775" y="26161228"/>
            <a:ext cx="5783225" cy="4056846"/>
          </a:xfrm>
          <a:prstGeom prst="rect">
            <a:avLst/>
          </a:prstGeom>
          <a:noFill/>
          <a:ln>
            <a:noFill/>
          </a:ln>
        </p:spPr>
      </p:pic>
      <p:pic>
        <p:nvPicPr>
          <p:cNvPr id="116" name="Google Shape;116;p3"/>
          <p:cNvPicPr preferRelativeResize="0"/>
          <p:nvPr/>
        </p:nvPicPr>
        <p:blipFill>
          <a:blip r:embed="rId14">
            <a:alphaModFix/>
          </a:blip>
          <a:stretch>
            <a:fillRect/>
          </a:stretch>
        </p:blipFill>
        <p:spPr>
          <a:xfrm>
            <a:off x="12015600" y="26161225"/>
            <a:ext cx="4191000" cy="438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