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36576000" cy="27432000"/>
  <p:notesSz cx="7772400" cy="10058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72" autoAdjust="0"/>
    <p:restoredTop sz="96349" autoAdjust="0"/>
  </p:normalViewPr>
  <p:slideViewPr>
    <p:cSldViewPr>
      <p:cViewPr varScale="1">
        <p:scale>
          <a:sx n="29" d="100"/>
          <a:sy n="29" d="100"/>
        </p:scale>
        <p:origin x="2076" y="12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yfdo\Desktop\python_project\statistics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yfdo\Desktop\python_project\statistics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yfdo\Desktop\python_project\statistics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yfdo\Desktop\python_project\statistics_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yfdo\Desktop\python_project\statistics_fina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sentiment!$I$20</c:f>
              <c:strCache>
                <c:ptCount val="1"/>
                <c:pt idx="0">
                  <c:v>WGBH</c:v>
                </c:pt>
              </c:strCache>
            </c:strRef>
          </c:tx>
          <c:spPr>
            <a:ln w="15875">
              <a:solidFill>
                <a:schemeClr val="tx1"/>
              </a:solidFill>
            </a:ln>
            <a:effectLst/>
          </c:spPr>
          <c:dPt>
            <c:idx val="0"/>
            <c:bubble3D val="0"/>
            <c:spPr>
              <a:solidFill>
                <a:schemeClr val="accent6">
                  <a:lumMod val="60000"/>
                  <a:lumOff val="40000"/>
                </a:schemeClr>
              </a:solidFill>
              <a:ln w="15875">
                <a:solidFill>
                  <a:schemeClr val="tx1"/>
                </a:solidFill>
              </a:ln>
              <a:effectLst/>
            </c:spPr>
            <c:extLst>
              <c:ext xmlns:c16="http://schemas.microsoft.com/office/drawing/2014/chart" uri="{C3380CC4-5D6E-409C-BE32-E72D297353CC}">
                <c16:uniqueId val="{00000001-9D15-44D8-8079-EF7499CD8A0F}"/>
              </c:ext>
            </c:extLst>
          </c:dPt>
          <c:dPt>
            <c:idx val="1"/>
            <c:bubble3D val="0"/>
            <c:spPr>
              <a:solidFill>
                <a:schemeClr val="bg2"/>
              </a:solidFill>
              <a:ln w="15875">
                <a:solidFill>
                  <a:schemeClr val="tx1"/>
                </a:solidFill>
              </a:ln>
              <a:effectLst/>
            </c:spPr>
            <c:extLst>
              <c:ext xmlns:c16="http://schemas.microsoft.com/office/drawing/2014/chart" uri="{C3380CC4-5D6E-409C-BE32-E72D297353CC}">
                <c16:uniqueId val="{00000003-9D15-44D8-8079-EF7499CD8A0F}"/>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ysClr val="windowText" lastClr="000000"/>
                    </a:solidFill>
                    <a:latin typeface="Consolas" panose="020B0609020204030204" pitchFamily="49" charset="0"/>
                    <a:ea typeface="+mn-ea"/>
                    <a:cs typeface="+mn-cs"/>
                  </a:defRPr>
                </a:pPr>
                <a:endParaRPr lang="zh-CN"/>
              </a:p>
            </c:txPr>
            <c:dLblPos val="inEnd"/>
            <c:showLegendKey val="0"/>
            <c:showVal val="1"/>
            <c:showCatName val="1"/>
            <c:showSerName val="1"/>
            <c:showPercent val="1"/>
            <c:showBubbleSize val="0"/>
            <c:separator>
</c:separator>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(sentiment!$J$17,sentiment!$L$17)</c:f>
              <c:strCache>
                <c:ptCount val="2"/>
                <c:pt idx="0">
                  <c:v>black nbh</c:v>
                </c:pt>
                <c:pt idx="1">
                  <c:v>other nbh</c:v>
                </c:pt>
              </c:strCache>
            </c:strRef>
          </c:cat>
          <c:val>
            <c:numRef>
              <c:f>(sentiment!$J$20,sentiment!$L$20)</c:f>
              <c:numCache>
                <c:formatCode>General</c:formatCode>
                <c:ptCount val="2"/>
                <c:pt idx="0">
                  <c:v>79</c:v>
                </c:pt>
                <c:pt idx="1">
                  <c:v>45</c:v>
                </c:pt>
              </c:numCache>
            </c:numRef>
          </c:val>
          <c:extLst>
            <c:ext xmlns:c16="http://schemas.microsoft.com/office/drawing/2014/chart" uri="{C3380CC4-5D6E-409C-BE32-E72D297353CC}">
              <c16:uniqueId val="{00000004-9D15-44D8-8079-EF7499CD8A0F}"/>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sentiment!$I$19</c:f>
              <c:strCache>
                <c:ptCount val="1"/>
                <c:pt idx="0">
                  <c:v>WBUR</c:v>
                </c:pt>
              </c:strCache>
            </c:strRef>
          </c:tx>
          <c:spPr>
            <a:ln w="15875">
              <a:solidFill>
                <a:schemeClr val="tx1"/>
              </a:solidFill>
            </a:ln>
            <a:effectLst/>
          </c:spPr>
          <c:dPt>
            <c:idx val="0"/>
            <c:bubble3D val="0"/>
            <c:spPr>
              <a:solidFill>
                <a:srgbClr val="92D050"/>
              </a:solidFill>
              <a:ln w="15875">
                <a:solidFill>
                  <a:schemeClr val="tx1"/>
                </a:solidFill>
              </a:ln>
              <a:effectLst/>
            </c:spPr>
            <c:extLst>
              <c:ext xmlns:c16="http://schemas.microsoft.com/office/drawing/2014/chart" uri="{C3380CC4-5D6E-409C-BE32-E72D297353CC}">
                <c16:uniqueId val="{00000001-EDE9-44D5-8E08-91A708298C2D}"/>
              </c:ext>
            </c:extLst>
          </c:dPt>
          <c:dPt>
            <c:idx val="1"/>
            <c:bubble3D val="0"/>
            <c:spPr>
              <a:solidFill>
                <a:schemeClr val="bg2"/>
              </a:solidFill>
              <a:ln w="15875">
                <a:solidFill>
                  <a:schemeClr val="tx1"/>
                </a:solidFill>
              </a:ln>
              <a:effectLst/>
            </c:spPr>
            <c:extLst>
              <c:ext xmlns:c16="http://schemas.microsoft.com/office/drawing/2014/chart" uri="{C3380CC4-5D6E-409C-BE32-E72D297353CC}">
                <c16:uniqueId val="{00000003-EDE9-44D5-8E08-91A708298C2D}"/>
              </c:ext>
            </c:extLst>
          </c:dPt>
          <c:dLbls>
            <c:dLbl>
              <c:idx val="0"/>
              <c:dLblPos val="inEnd"/>
              <c:showLegendKey val="0"/>
              <c:showVal val="1"/>
              <c:showCatName val="1"/>
              <c:showSerName val="1"/>
              <c:showPercent val="1"/>
              <c:showBubbleSize val="0"/>
              <c:extLst>
                <c:ext xmlns:c15="http://schemas.microsoft.com/office/drawing/2012/chart" uri="{CE6537A1-D6FC-4f65-9D91-7224C49458BB}"/>
                <c:ext xmlns:c16="http://schemas.microsoft.com/office/drawing/2014/chart" uri="{C3380CC4-5D6E-409C-BE32-E72D297353CC}">
                  <c16:uniqueId val="{00000001-EDE9-44D5-8E08-91A708298C2D}"/>
                </c:ext>
              </c:extLst>
            </c:dLbl>
            <c:dLbl>
              <c:idx val="1"/>
              <c:dLblPos val="inEnd"/>
              <c:showLegendKey val="0"/>
              <c:showVal val="1"/>
              <c:showCatName val="1"/>
              <c:showSerName val="1"/>
              <c:showPercent val="1"/>
              <c:showBubbleSize val="0"/>
              <c:extLst>
                <c:ext xmlns:c15="http://schemas.microsoft.com/office/drawing/2012/chart" uri="{CE6537A1-D6FC-4f65-9D91-7224C49458BB}"/>
                <c:ext xmlns:c16="http://schemas.microsoft.com/office/drawing/2014/chart" uri="{C3380CC4-5D6E-409C-BE32-E72D297353CC}">
                  <c16:uniqueId val="{00000003-EDE9-44D5-8E08-91A708298C2D}"/>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ysClr val="windowText" lastClr="000000"/>
                    </a:solidFill>
                    <a:latin typeface="Consolas" panose="020B0609020204030204" pitchFamily="49" charset="0"/>
                    <a:ea typeface="+mn-ea"/>
                    <a:cs typeface="+mn-cs"/>
                  </a:defRPr>
                </a:pPr>
                <a:endParaRPr lang="zh-CN"/>
              </a:p>
            </c:txPr>
            <c:dLblPos val="inEnd"/>
            <c:showLegendKey val="0"/>
            <c:showVal val="1"/>
            <c:showCatName val="1"/>
            <c:showSerName val="1"/>
            <c:showPercent val="1"/>
            <c:showBubbleSize val="0"/>
            <c:separator>
</c:separator>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(sentiment!$J$17,sentiment!$L$17)</c:f>
              <c:strCache>
                <c:ptCount val="2"/>
                <c:pt idx="0">
                  <c:v>black nbh</c:v>
                </c:pt>
                <c:pt idx="1">
                  <c:v>other nbh</c:v>
                </c:pt>
              </c:strCache>
            </c:strRef>
          </c:cat>
          <c:val>
            <c:numRef>
              <c:f>(sentiment!$J$19,sentiment!$L$19)</c:f>
              <c:numCache>
                <c:formatCode>General</c:formatCode>
                <c:ptCount val="2"/>
                <c:pt idx="0">
                  <c:v>1380</c:v>
                </c:pt>
                <c:pt idx="1">
                  <c:v>602</c:v>
                </c:pt>
              </c:numCache>
            </c:numRef>
          </c:val>
          <c:extLst>
            <c:ext xmlns:c16="http://schemas.microsoft.com/office/drawing/2014/chart" uri="{C3380CC4-5D6E-409C-BE32-E72D297353CC}">
              <c16:uniqueId val="{00000004-EDE9-44D5-8E08-91A708298C2D}"/>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sentiment!$I$18</c:f>
              <c:strCache>
                <c:ptCount val="1"/>
                <c:pt idx="0">
                  <c:v>Boston Globe</c:v>
                </c:pt>
              </c:strCache>
            </c:strRef>
          </c:tx>
          <c:spPr>
            <a:ln w="12700">
              <a:solidFill>
                <a:schemeClr val="tx1"/>
              </a:solidFill>
            </a:ln>
            <a:effectLst/>
          </c:spPr>
          <c:dPt>
            <c:idx val="0"/>
            <c:bubble3D val="0"/>
            <c:spPr>
              <a:solidFill>
                <a:schemeClr val="accent6">
                  <a:lumMod val="75000"/>
                </a:schemeClr>
              </a:solidFill>
              <a:ln w="15875">
                <a:solidFill>
                  <a:schemeClr val="tx1"/>
                </a:solidFill>
              </a:ln>
              <a:effectLst/>
            </c:spPr>
            <c:extLst>
              <c:ext xmlns:c16="http://schemas.microsoft.com/office/drawing/2014/chart" uri="{C3380CC4-5D6E-409C-BE32-E72D297353CC}">
                <c16:uniqueId val="{00000001-1C5F-479C-A629-4AE219335EF7}"/>
              </c:ext>
            </c:extLst>
          </c:dPt>
          <c:dPt>
            <c:idx val="1"/>
            <c:bubble3D val="0"/>
            <c:spPr>
              <a:solidFill>
                <a:schemeClr val="bg2"/>
              </a:solidFill>
              <a:ln w="15875">
                <a:solidFill>
                  <a:schemeClr val="tx1"/>
                </a:solidFill>
              </a:ln>
              <a:effectLst/>
            </c:spPr>
            <c:extLst>
              <c:ext xmlns:c16="http://schemas.microsoft.com/office/drawing/2014/chart" uri="{C3380CC4-5D6E-409C-BE32-E72D297353CC}">
                <c16:uniqueId val="{00000003-1C5F-479C-A629-4AE219335EF7}"/>
              </c:ext>
            </c:extLst>
          </c:dPt>
          <c:dLbls>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Consolas" panose="020B0609020204030204" pitchFamily="49" charset="0"/>
                      <a:ea typeface="+mn-ea"/>
                      <a:cs typeface="+mn-cs"/>
                    </a:defRPr>
                  </a:pPr>
                  <a:endParaRPr lang="zh-CN"/>
                </a:p>
              </c:txPr>
              <c:dLblPos val="inEnd"/>
              <c:showLegendKey val="0"/>
              <c:showVal val="1"/>
              <c:showCatName val="1"/>
              <c:showSerName val="1"/>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1C5F-479C-A629-4AE219335EF7}"/>
                </c:ext>
              </c:extLst>
            </c:dLbl>
            <c:dLbl>
              <c:idx val="1"/>
              <c:dLblPos val="bestFit"/>
              <c:showLegendKey val="0"/>
              <c:showVal val="1"/>
              <c:showCatName val="1"/>
              <c:showSerName val="1"/>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1C5F-479C-A629-4AE219335EF7}"/>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Consolas" panose="020B0609020204030204" pitchFamily="49" charset="0"/>
                    <a:ea typeface="+mn-ea"/>
                    <a:cs typeface="+mn-cs"/>
                  </a:defRPr>
                </a:pPr>
                <a:endParaRPr lang="zh-CN"/>
              </a:p>
            </c:txPr>
            <c:dLblPos val="inEnd"/>
            <c:showLegendKey val="0"/>
            <c:showVal val="1"/>
            <c:showCatName val="1"/>
            <c:showSerName val="1"/>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(sentiment!$J$17,sentiment!$L$17)</c:f>
              <c:strCache>
                <c:ptCount val="2"/>
                <c:pt idx="0">
                  <c:v>black nbh</c:v>
                </c:pt>
                <c:pt idx="1">
                  <c:v>other nbh</c:v>
                </c:pt>
              </c:strCache>
            </c:strRef>
          </c:cat>
          <c:val>
            <c:numRef>
              <c:f>(sentiment!$J$18,sentiment!$L$18)</c:f>
              <c:numCache>
                <c:formatCode>General</c:formatCode>
                <c:ptCount val="2"/>
                <c:pt idx="0">
                  <c:v>15673</c:v>
                </c:pt>
                <c:pt idx="1">
                  <c:v>6860</c:v>
                </c:pt>
              </c:numCache>
            </c:numRef>
          </c:val>
          <c:extLst>
            <c:ext xmlns:c16="http://schemas.microsoft.com/office/drawing/2014/chart" uri="{C3380CC4-5D6E-409C-BE32-E72D297353CC}">
              <c16:uniqueId val="{00000004-1C5F-479C-A629-4AE219335EF7}"/>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'sentiment &amp; coverage'!$F$4</c:f>
              <c:strCache>
                <c:ptCount val="1"/>
                <c:pt idx="0">
                  <c:v>pos 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('sentiment &amp; coverage'!$B$5:$B$9,'sentiment &amp; coverage'!$B$17:$B$22)</c:f>
              <c:strCache>
                <c:ptCount val="11"/>
                <c:pt idx="0">
                  <c:v>bg14b</c:v>
                </c:pt>
                <c:pt idx="1">
                  <c:v>bg15b</c:v>
                </c:pt>
                <c:pt idx="2">
                  <c:v>bg16b</c:v>
                </c:pt>
                <c:pt idx="3">
                  <c:v>bg17b</c:v>
                </c:pt>
                <c:pt idx="4">
                  <c:v>bg18b</c:v>
                </c:pt>
                <c:pt idx="6">
                  <c:v>bg14a</c:v>
                </c:pt>
                <c:pt idx="7">
                  <c:v>bg15a</c:v>
                </c:pt>
                <c:pt idx="8">
                  <c:v>bg16a</c:v>
                </c:pt>
                <c:pt idx="9">
                  <c:v>bg17a</c:v>
                </c:pt>
                <c:pt idx="10">
                  <c:v>bg18a</c:v>
                </c:pt>
              </c:strCache>
            </c:strRef>
          </c:cat>
          <c:val>
            <c:numRef>
              <c:f>('sentiment &amp; coverage'!$F$5:$F$9,'sentiment &amp; coverage'!$F$17:$F$22)</c:f>
              <c:numCache>
                <c:formatCode>General</c:formatCode>
                <c:ptCount val="11"/>
                <c:pt idx="0">
                  <c:v>0.64189189189189189</c:v>
                </c:pt>
                <c:pt idx="1">
                  <c:v>0.59775999999999996</c:v>
                </c:pt>
                <c:pt idx="2">
                  <c:v>0.61341929321872013</c:v>
                </c:pt>
                <c:pt idx="3">
                  <c:v>0.59346330275229353</c:v>
                </c:pt>
                <c:pt idx="4">
                  <c:v>0.60282233747436975</c:v>
                </c:pt>
                <c:pt idx="5">
                  <c:v>0</c:v>
                </c:pt>
                <c:pt idx="6">
                  <c:v>0.72658268733850129</c:v>
                </c:pt>
                <c:pt idx="7">
                  <c:v>0.70440740740740737</c:v>
                </c:pt>
                <c:pt idx="8">
                  <c:v>0.67684607164951349</c:v>
                </c:pt>
                <c:pt idx="9">
                  <c:v>0.63726239373388094</c:v>
                </c:pt>
                <c:pt idx="10">
                  <c:v>0.6853832185167037</c:v>
                </c:pt>
              </c:numCache>
            </c:numRef>
          </c:val>
          <c:extLst>
            <c:ext xmlns:c16="http://schemas.microsoft.com/office/drawing/2014/chart" uri="{C3380CC4-5D6E-409C-BE32-E72D297353CC}">
              <c16:uniqueId val="{00000000-1D0C-482B-9061-24BFE2F7B390}"/>
            </c:ext>
          </c:extLst>
        </c:ser>
        <c:ser>
          <c:idx val="1"/>
          <c:order val="1"/>
          <c:tx>
            <c:strRef>
              <c:f>'sentiment &amp; coverage'!$G$4</c:f>
              <c:strCache>
                <c:ptCount val="1"/>
                <c:pt idx="0">
                  <c:v>neu rate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('sentiment &amp; coverage'!$B$5:$B$9,'sentiment &amp; coverage'!$B$17:$B$22)</c:f>
              <c:strCache>
                <c:ptCount val="11"/>
                <c:pt idx="0">
                  <c:v>bg14b</c:v>
                </c:pt>
                <c:pt idx="1">
                  <c:v>bg15b</c:v>
                </c:pt>
                <c:pt idx="2">
                  <c:v>bg16b</c:v>
                </c:pt>
                <c:pt idx="3">
                  <c:v>bg17b</c:v>
                </c:pt>
                <c:pt idx="4">
                  <c:v>bg18b</c:v>
                </c:pt>
                <c:pt idx="6">
                  <c:v>bg14a</c:v>
                </c:pt>
                <c:pt idx="7">
                  <c:v>bg15a</c:v>
                </c:pt>
                <c:pt idx="8">
                  <c:v>bg16a</c:v>
                </c:pt>
                <c:pt idx="9">
                  <c:v>bg17a</c:v>
                </c:pt>
                <c:pt idx="10">
                  <c:v>bg18a</c:v>
                </c:pt>
              </c:strCache>
            </c:strRef>
          </c:cat>
          <c:val>
            <c:numRef>
              <c:f>('sentiment &amp; coverage'!$G$5:$G$9,'sentiment &amp; coverage'!$G$17:$G$22)</c:f>
              <c:numCache>
                <c:formatCode>General</c:formatCode>
                <c:ptCount val="11"/>
                <c:pt idx="0">
                  <c:v>4.8262548262548262E-3</c:v>
                </c:pt>
                <c:pt idx="1">
                  <c:v>3.8400000000000001E-3</c:v>
                </c:pt>
                <c:pt idx="2">
                  <c:v>4.5367717287488063E-3</c:v>
                </c:pt>
                <c:pt idx="3">
                  <c:v>3.6314984709480123E-3</c:v>
                </c:pt>
                <c:pt idx="4">
                  <c:v>4.9451212157761429E-3</c:v>
                </c:pt>
                <c:pt idx="5">
                  <c:v>0</c:v>
                </c:pt>
                <c:pt idx="6">
                  <c:v>1.1574074074074073E-2</c:v>
                </c:pt>
                <c:pt idx="7">
                  <c:v>2.6703703703703705E-2</c:v>
                </c:pt>
                <c:pt idx="8">
                  <c:v>2.9975816883189923E-2</c:v>
                </c:pt>
                <c:pt idx="9">
                  <c:v>2.4811347788709522E-2</c:v>
                </c:pt>
                <c:pt idx="10">
                  <c:v>2.6215663102066699E-2</c:v>
                </c:pt>
              </c:numCache>
            </c:numRef>
          </c:val>
          <c:extLst>
            <c:ext xmlns:c16="http://schemas.microsoft.com/office/drawing/2014/chart" uri="{C3380CC4-5D6E-409C-BE32-E72D297353CC}">
              <c16:uniqueId val="{00000001-1D0C-482B-9061-24BFE2F7B390}"/>
            </c:ext>
          </c:extLst>
        </c:ser>
        <c:ser>
          <c:idx val="2"/>
          <c:order val="2"/>
          <c:tx>
            <c:strRef>
              <c:f>'sentiment &amp; coverage'!$H$4</c:f>
              <c:strCache>
                <c:ptCount val="1"/>
                <c:pt idx="0">
                  <c:v>neg rate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('sentiment &amp; coverage'!$B$5:$B$9,'sentiment &amp; coverage'!$B$17:$B$22)</c:f>
              <c:strCache>
                <c:ptCount val="11"/>
                <c:pt idx="0">
                  <c:v>bg14b</c:v>
                </c:pt>
                <c:pt idx="1">
                  <c:v>bg15b</c:v>
                </c:pt>
                <c:pt idx="2">
                  <c:v>bg16b</c:v>
                </c:pt>
                <c:pt idx="3">
                  <c:v>bg17b</c:v>
                </c:pt>
                <c:pt idx="4">
                  <c:v>bg18b</c:v>
                </c:pt>
                <c:pt idx="6">
                  <c:v>bg14a</c:v>
                </c:pt>
                <c:pt idx="7">
                  <c:v>bg15a</c:v>
                </c:pt>
                <c:pt idx="8">
                  <c:v>bg16a</c:v>
                </c:pt>
                <c:pt idx="9">
                  <c:v>bg17a</c:v>
                </c:pt>
                <c:pt idx="10">
                  <c:v>bg18a</c:v>
                </c:pt>
              </c:strCache>
            </c:strRef>
          </c:cat>
          <c:val>
            <c:numRef>
              <c:f>('sentiment &amp; coverage'!$H$5:$H$9,'sentiment &amp; coverage'!$H$17:$H$22)</c:f>
              <c:numCache>
                <c:formatCode>General</c:formatCode>
                <c:ptCount val="11"/>
                <c:pt idx="0">
                  <c:v>0.3532818532818533</c:v>
                </c:pt>
                <c:pt idx="1">
                  <c:v>0.39839999999999998</c:v>
                </c:pt>
                <c:pt idx="2">
                  <c:v>0.38204393505253104</c:v>
                </c:pt>
                <c:pt idx="3">
                  <c:v>0.4029051987767584</c:v>
                </c:pt>
                <c:pt idx="4">
                  <c:v>0.39223254130985408</c:v>
                </c:pt>
                <c:pt idx="5">
                  <c:v>0</c:v>
                </c:pt>
                <c:pt idx="6">
                  <c:v>0.26184323858742464</c:v>
                </c:pt>
                <c:pt idx="7">
                  <c:v>0.2688888888888889</c:v>
                </c:pt>
                <c:pt idx="8">
                  <c:v>0.29317811146729655</c:v>
                </c:pt>
                <c:pt idx="9">
                  <c:v>0.33792625847740948</c:v>
                </c:pt>
                <c:pt idx="10">
                  <c:v>0.28840111838122962</c:v>
                </c:pt>
              </c:numCache>
            </c:numRef>
          </c:val>
          <c:extLst>
            <c:ext xmlns:c16="http://schemas.microsoft.com/office/drawing/2014/chart" uri="{C3380CC4-5D6E-409C-BE32-E72D297353CC}">
              <c16:uniqueId val="{00000002-1D0C-482B-9061-24BFE2F7B390}"/>
            </c:ext>
          </c:extLst>
        </c:ser>
        <c:dLbls>
          <c:showLegendKey val="0"/>
          <c:showVal val="0"/>
          <c:showCatName val="0"/>
          <c:showSerName val="0"/>
          <c:showPercent val="0"/>
          <c:showBubbleSize val="0"/>
        </c:dLbls>
        <c:gapWidth val="150"/>
        <c:overlap val="100"/>
        <c:axId val="649136848"/>
        <c:axId val="649137168"/>
      </c:barChart>
      <c:catAx>
        <c:axId val="6491368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Consolas" panose="020B0609020204030204" pitchFamily="49" charset="0"/>
                <a:ea typeface="+mn-ea"/>
                <a:cs typeface="+mn-cs"/>
              </a:defRPr>
            </a:pPr>
            <a:endParaRPr lang="zh-CN"/>
          </a:p>
        </c:txPr>
        <c:crossAx val="649137168"/>
        <c:crosses val="autoZero"/>
        <c:auto val="1"/>
        <c:lblAlgn val="ctr"/>
        <c:lblOffset val="100"/>
        <c:noMultiLvlLbl val="0"/>
      </c:catAx>
      <c:valAx>
        <c:axId val="649137168"/>
        <c:scaling>
          <c:orientation val="minMax"/>
        </c:scaling>
        <c:delete val="0"/>
        <c:axPos val="l"/>
        <c:majorGridlines>
          <c:spPr>
            <a:ln w="9525" cap="flat" cmpd="sng" algn="ctr">
              <a:solidFill>
                <a:schemeClr val="tx1">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Consolas" panose="020B0609020204030204" pitchFamily="49" charset="0"/>
                <a:ea typeface="+mn-ea"/>
                <a:cs typeface="+mn-cs"/>
              </a:defRPr>
            </a:pPr>
            <a:endParaRPr lang="zh-CN"/>
          </a:p>
        </c:txPr>
        <c:crossAx val="649136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Consolas" panose="020B0609020204030204" pitchFamily="49"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5875">
      <a:solidFill>
        <a:schemeClr val="tx1"/>
      </a:solidFill>
    </a:ln>
    <a:effectLst/>
  </c:spPr>
  <c:txPr>
    <a:bodyPr/>
    <a:lstStyle/>
    <a:p>
      <a:pPr>
        <a:defRPr sz="1200">
          <a:solidFill>
            <a:schemeClr val="tx1"/>
          </a:solidFill>
          <a:latin typeface="Consolas" panose="020B0609020204030204" pitchFamily="49" charset="0"/>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'sentiment &amp; coverage'!$F$4</c:f>
              <c:strCache>
                <c:ptCount val="1"/>
                <c:pt idx="0">
                  <c:v>pos rate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('sentiment &amp; coverage'!$B$10:$B$14,'sentiment &amp; coverage'!$B$17,'sentiment &amp; coverage'!$B$23:$B$27)</c:f>
              <c:strCache>
                <c:ptCount val="11"/>
                <c:pt idx="0">
                  <c:v>wbur14b</c:v>
                </c:pt>
                <c:pt idx="1">
                  <c:v>wbur15b</c:v>
                </c:pt>
                <c:pt idx="2">
                  <c:v>wbur16b</c:v>
                </c:pt>
                <c:pt idx="3">
                  <c:v>wbur17b</c:v>
                </c:pt>
                <c:pt idx="4">
                  <c:v>wbur18b</c:v>
                </c:pt>
                <c:pt idx="6">
                  <c:v>wbur14a</c:v>
                </c:pt>
                <c:pt idx="7">
                  <c:v>wbur15a</c:v>
                </c:pt>
                <c:pt idx="8">
                  <c:v>wbur16a</c:v>
                </c:pt>
                <c:pt idx="9">
                  <c:v>wbur17a</c:v>
                </c:pt>
                <c:pt idx="10">
                  <c:v>wbur18a</c:v>
                </c:pt>
              </c:strCache>
            </c:strRef>
          </c:cat>
          <c:val>
            <c:numRef>
              <c:f>('sentiment &amp; coverage'!$F$10:$F$14,'sentiment &amp; coverage'!$F$17,'sentiment &amp; coverage'!$F$23:$F$27)</c:f>
              <c:numCache>
                <c:formatCode>General</c:formatCode>
                <c:ptCount val="11"/>
                <c:pt idx="0">
                  <c:v>0.61948955916473314</c:v>
                </c:pt>
                <c:pt idx="1">
                  <c:v>0.55639097744360899</c:v>
                </c:pt>
                <c:pt idx="2">
                  <c:v>0.66091954022988508</c:v>
                </c:pt>
                <c:pt idx="3">
                  <c:v>0.747588424437299</c:v>
                </c:pt>
                <c:pt idx="4">
                  <c:v>0.76981707317073167</c:v>
                </c:pt>
                <c:pt idx="5">
                  <c:v>0</c:v>
                </c:pt>
                <c:pt idx="6">
                  <c:v>0.60301093008867812</c:v>
                </c:pt>
                <c:pt idx="7">
                  <c:v>0.59390596270028895</c:v>
                </c:pt>
                <c:pt idx="8">
                  <c:v>0.62675411836485662</c:v>
                </c:pt>
                <c:pt idx="9">
                  <c:v>0.6692574600971547</c:v>
                </c:pt>
                <c:pt idx="10">
                  <c:v>0.67029504439988541</c:v>
                </c:pt>
              </c:numCache>
            </c:numRef>
          </c:val>
          <c:extLst>
            <c:ext xmlns:c16="http://schemas.microsoft.com/office/drawing/2014/chart" uri="{C3380CC4-5D6E-409C-BE32-E72D297353CC}">
              <c16:uniqueId val="{00000000-EA46-45E6-98BB-9A67AF3DE918}"/>
            </c:ext>
          </c:extLst>
        </c:ser>
        <c:ser>
          <c:idx val="1"/>
          <c:order val="1"/>
          <c:tx>
            <c:strRef>
              <c:f>'sentiment &amp; coverage'!$G$4</c:f>
              <c:strCache>
                <c:ptCount val="1"/>
                <c:pt idx="0">
                  <c:v>neu rate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('sentiment &amp; coverage'!$B$10:$B$14,'sentiment &amp; coverage'!$B$17,'sentiment &amp; coverage'!$B$23:$B$27)</c:f>
              <c:strCache>
                <c:ptCount val="11"/>
                <c:pt idx="0">
                  <c:v>wbur14b</c:v>
                </c:pt>
                <c:pt idx="1">
                  <c:v>wbur15b</c:v>
                </c:pt>
                <c:pt idx="2">
                  <c:v>wbur16b</c:v>
                </c:pt>
                <c:pt idx="3">
                  <c:v>wbur17b</c:v>
                </c:pt>
                <c:pt idx="4">
                  <c:v>wbur18b</c:v>
                </c:pt>
                <c:pt idx="6">
                  <c:v>wbur14a</c:v>
                </c:pt>
                <c:pt idx="7">
                  <c:v>wbur15a</c:v>
                </c:pt>
                <c:pt idx="8">
                  <c:v>wbur16a</c:v>
                </c:pt>
                <c:pt idx="9">
                  <c:v>wbur17a</c:v>
                </c:pt>
                <c:pt idx="10">
                  <c:v>wbur18a</c:v>
                </c:pt>
              </c:strCache>
            </c:strRef>
          </c:cat>
          <c:val>
            <c:numRef>
              <c:f>('sentiment &amp; coverage'!$G$10:$G$14,'sentiment &amp; coverage'!$G$17,'sentiment &amp; coverage'!$G$23:$G$27)</c:f>
              <c:numCache>
                <c:formatCode>General</c:formatCode>
                <c:ptCount val="11"/>
                <c:pt idx="0">
                  <c:v>4.6403712296983757E-3</c:v>
                </c:pt>
                <c:pt idx="1">
                  <c:v>7.5187969924812026E-3</c:v>
                </c:pt>
                <c:pt idx="2">
                  <c:v>7.1839080459770114E-3</c:v>
                </c:pt>
                <c:pt idx="3">
                  <c:v>9.6463022508038593E-3</c:v>
                </c:pt>
                <c:pt idx="4">
                  <c:v>7.621951219512195E-3</c:v>
                </c:pt>
                <c:pt idx="5">
                  <c:v>0</c:v>
                </c:pt>
                <c:pt idx="6">
                  <c:v>2.9903072798515156E-2</c:v>
                </c:pt>
                <c:pt idx="7">
                  <c:v>4.859469398476491E-2</c:v>
                </c:pt>
                <c:pt idx="8">
                  <c:v>3.5234899328859058E-2</c:v>
                </c:pt>
                <c:pt idx="9">
                  <c:v>3.3726578764746704E-2</c:v>
                </c:pt>
                <c:pt idx="10">
                  <c:v>5.3995989687768545E-2</c:v>
                </c:pt>
              </c:numCache>
            </c:numRef>
          </c:val>
          <c:extLst>
            <c:ext xmlns:c16="http://schemas.microsoft.com/office/drawing/2014/chart" uri="{C3380CC4-5D6E-409C-BE32-E72D297353CC}">
              <c16:uniqueId val="{00000001-EA46-45E6-98BB-9A67AF3DE918}"/>
            </c:ext>
          </c:extLst>
        </c:ser>
        <c:ser>
          <c:idx val="2"/>
          <c:order val="2"/>
          <c:tx>
            <c:strRef>
              <c:f>'sentiment &amp; coverage'!$H$4</c:f>
              <c:strCache>
                <c:ptCount val="1"/>
                <c:pt idx="0">
                  <c:v>neg rate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('sentiment &amp; coverage'!$B$10:$B$14,'sentiment &amp; coverage'!$B$17,'sentiment &amp; coverage'!$B$23:$B$27)</c:f>
              <c:strCache>
                <c:ptCount val="11"/>
                <c:pt idx="0">
                  <c:v>wbur14b</c:v>
                </c:pt>
                <c:pt idx="1">
                  <c:v>wbur15b</c:v>
                </c:pt>
                <c:pt idx="2">
                  <c:v>wbur16b</c:v>
                </c:pt>
                <c:pt idx="3">
                  <c:v>wbur17b</c:v>
                </c:pt>
                <c:pt idx="4">
                  <c:v>wbur18b</c:v>
                </c:pt>
                <c:pt idx="6">
                  <c:v>wbur14a</c:v>
                </c:pt>
                <c:pt idx="7">
                  <c:v>wbur15a</c:v>
                </c:pt>
                <c:pt idx="8">
                  <c:v>wbur16a</c:v>
                </c:pt>
                <c:pt idx="9">
                  <c:v>wbur17a</c:v>
                </c:pt>
                <c:pt idx="10">
                  <c:v>wbur18a</c:v>
                </c:pt>
              </c:strCache>
            </c:strRef>
          </c:cat>
          <c:val>
            <c:numRef>
              <c:f>('sentiment &amp; coverage'!$H$10:$H$14,'sentiment &amp; coverage'!$H$17,'sentiment &amp; coverage'!$H$23:$H$27)</c:f>
              <c:numCache>
                <c:formatCode>General</c:formatCode>
                <c:ptCount val="11"/>
                <c:pt idx="0">
                  <c:v>0.37587006960556846</c:v>
                </c:pt>
                <c:pt idx="1">
                  <c:v>0.43609022556390975</c:v>
                </c:pt>
                <c:pt idx="2">
                  <c:v>0.33189655172413796</c:v>
                </c:pt>
                <c:pt idx="3">
                  <c:v>0.2427652733118971</c:v>
                </c:pt>
                <c:pt idx="4">
                  <c:v>0.2225609756097561</c:v>
                </c:pt>
                <c:pt idx="5">
                  <c:v>0</c:v>
                </c:pt>
                <c:pt idx="6">
                  <c:v>0.36708599711280676</c:v>
                </c:pt>
                <c:pt idx="7">
                  <c:v>0.35749934331494615</c:v>
                </c:pt>
                <c:pt idx="8">
                  <c:v>0.33801098230628435</c:v>
                </c:pt>
                <c:pt idx="9">
                  <c:v>0.29701596113809853</c:v>
                </c:pt>
                <c:pt idx="10">
                  <c:v>0.27570896591234606</c:v>
                </c:pt>
              </c:numCache>
            </c:numRef>
          </c:val>
          <c:extLst>
            <c:ext xmlns:c16="http://schemas.microsoft.com/office/drawing/2014/chart" uri="{C3380CC4-5D6E-409C-BE32-E72D297353CC}">
              <c16:uniqueId val="{00000002-EA46-45E6-98BB-9A67AF3DE918}"/>
            </c:ext>
          </c:extLst>
        </c:ser>
        <c:dLbls>
          <c:showLegendKey val="0"/>
          <c:showVal val="0"/>
          <c:showCatName val="0"/>
          <c:showSerName val="0"/>
          <c:showPercent val="0"/>
          <c:showBubbleSize val="0"/>
        </c:dLbls>
        <c:gapWidth val="150"/>
        <c:overlap val="100"/>
        <c:axId val="599023888"/>
        <c:axId val="599031568"/>
      </c:barChart>
      <c:catAx>
        <c:axId val="59902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Consolas" panose="020B0609020204030204" pitchFamily="49" charset="0"/>
                <a:ea typeface="+mn-ea"/>
                <a:cs typeface="+mn-cs"/>
              </a:defRPr>
            </a:pPr>
            <a:endParaRPr lang="zh-CN"/>
          </a:p>
        </c:txPr>
        <c:crossAx val="599031568"/>
        <c:crosses val="autoZero"/>
        <c:auto val="1"/>
        <c:lblAlgn val="ctr"/>
        <c:lblOffset val="100"/>
        <c:noMultiLvlLbl val="0"/>
      </c:catAx>
      <c:valAx>
        <c:axId val="599031568"/>
        <c:scaling>
          <c:orientation val="minMax"/>
        </c:scaling>
        <c:delete val="0"/>
        <c:axPos val="l"/>
        <c:majorGridlines>
          <c:spPr>
            <a:ln w="9525" cap="flat" cmpd="sng" algn="ctr">
              <a:solidFill>
                <a:schemeClr val="tx1">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Consolas" panose="020B0609020204030204" pitchFamily="49" charset="0"/>
                <a:ea typeface="+mn-ea"/>
                <a:cs typeface="+mn-cs"/>
              </a:defRPr>
            </a:pPr>
            <a:endParaRPr lang="zh-CN"/>
          </a:p>
        </c:txPr>
        <c:crossAx val="599023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Consolas" panose="020B0609020204030204" pitchFamily="49"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5875">
      <a:solidFill>
        <a:schemeClr val="tx1"/>
      </a:solidFill>
    </a:ln>
    <a:effectLst/>
  </c:spPr>
  <c:txPr>
    <a:bodyPr/>
    <a:lstStyle/>
    <a:p>
      <a:pPr>
        <a:defRPr sz="1200">
          <a:solidFill>
            <a:schemeClr val="tx1"/>
          </a:solidFill>
          <a:latin typeface="Consolas" panose="020B0609020204030204" pitchFamily="49"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C7ED1-C6C0-488C-A872-C7AB92A3B7A8}"/>
              </a:ext>
            </a:extLst>
          </p:cNvPr>
          <p:cNvSpPr>
            <a:spLocks noGrp="1"/>
          </p:cNvSpPr>
          <p:nvPr>
            <p:ph type="ctrTitle"/>
          </p:nvPr>
        </p:nvSpPr>
        <p:spPr>
          <a:xfrm>
            <a:off x="4572000" y="4489452"/>
            <a:ext cx="27432000" cy="9550400"/>
          </a:xfrm>
        </p:spPr>
        <p:txBody>
          <a:bodyPr anchor="b"/>
          <a:lstStyle>
            <a:lvl1pPr algn="ctr">
              <a:defRPr sz="18000"/>
            </a:lvl1pPr>
          </a:lstStyle>
          <a:p>
            <a:r>
              <a:rPr lang="zh-CN" altLang="en-US"/>
              <a:t>单击此处编辑母版标题样式</a:t>
            </a:r>
          </a:p>
        </p:txBody>
      </p:sp>
      <p:sp>
        <p:nvSpPr>
          <p:cNvPr id="3" name="副标题 2">
            <a:extLst>
              <a:ext uri="{FF2B5EF4-FFF2-40B4-BE49-F238E27FC236}">
                <a16:creationId xmlns:a16="http://schemas.microsoft.com/office/drawing/2014/main" id="{5DF864B7-437A-4A9B-B138-5A3C13E45CD0}"/>
              </a:ext>
            </a:extLst>
          </p:cNvPr>
          <p:cNvSpPr>
            <a:spLocks noGrp="1"/>
          </p:cNvSpPr>
          <p:nvPr>
            <p:ph type="subTitle" idx="1"/>
          </p:nvPr>
        </p:nvSpPr>
        <p:spPr>
          <a:xfrm>
            <a:off x="4572000" y="14408152"/>
            <a:ext cx="27432000" cy="6623048"/>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F29E620-FE07-483F-B39C-639398119E22}"/>
              </a:ext>
            </a:extLst>
          </p:cNvPr>
          <p:cNvSpPr>
            <a:spLocks noGrp="1"/>
          </p:cNvSpPr>
          <p:nvPr>
            <p:ph type="dt" sz="half" idx="10"/>
          </p:nvPr>
        </p:nvSpPr>
        <p:spPr/>
        <p:txBody>
          <a:bodyPr/>
          <a:lstStyle/>
          <a:p>
            <a:endParaRPr lang="en-GB" altLang="x-none"/>
          </a:p>
        </p:txBody>
      </p:sp>
      <p:sp>
        <p:nvSpPr>
          <p:cNvPr id="5" name="页脚占位符 4">
            <a:extLst>
              <a:ext uri="{FF2B5EF4-FFF2-40B4-BE49-F238E27FC236}">
                <a16:creationId xmlns:a16="http://schemas.microsoft.com/office/drawing/2014/main" id="{0ABF3796-8FA8-4A5A-937E-24611EA20E59}"/>
              </a:ext>
            </a:extLst>
          </p:cNvPr>
          <p:cNvSpPr>
            <a:spLocks noGrp="1"/>
          </p:cNvSpPr>
          <p:nvPr>
            <p:ph type="ftr" sz="quarter" idx="11"/>
          </p:nvPr>
        </p:nvSpPr>
        <p:spPr/>
        <p:txBody>
          <a:bodyPr/>
          <a:lstStyle/>
          <a:p>
            <a:endParaRPr lang="en-GB" altLang="x-none"/>
          </a:p>
        </p:txBody>
      </p:sp>
      <p:sp>
        <p:nvSpPr>
          <p:cNvPr id="6" name="灯片编号占位符 5">
            <a:extLst>
              <a:ext uri="{FF2B5EF4-FFF2-40B4-BE49-F238E27FC236}">
                <a16:creationId xmlns:a16="http://schemas.microsoft.com/office/drawing/2014/main" id="{B3D62510-333B-4AF9-98F6-2673A2B983A6}"/>
              </a:ext>
            </a:extLst>
          </p:cNvPr>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376150220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83F20-3ABE-416B-9F9D-5D8010503E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354A6D2-C6A6-464F-A772-95AED6C5289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2C963F-80B5-459A-95C5-1933F5C915DC}"/>
              </a:ext>
            </a:extLst>
          </p:cNvPr>
          <p:cNvSpPr>
            <a:spLocks noGrp="1"/>
          </p:cNvSpPr>
          <p:nvPr>
            <p:ph type="dt" sz="half" idx="10"/>
          </p:nvPr>
        </p:nvSpPr>
        <p:spPr/>
        <p:txBody>
          <a:bodyPr/>
          <a:lstStyle/>
          <a:p>
            <a:endParaRPr lang="en-GB" altLang="x-none"/>
          </a:p>
        </p:txBody>
      </p:sp>
      <p:sp>
        <p:nvSpPr>
          <p:cNvPr id="5" name="页脚占位符 4">
            <a:extLst>
              <a:ext uri="{FF2B5EF4-FFF2-40B4-BE49-F238E27FC236}">
                <a16:creationId xmlns:a16="http://schemas.microsoft.com/office/drawing/2014/main" id="{12535A70-458D-4C7D-BD18-C5E4A9DD22EE}"/>
              </a:ext>
            </a:extLst>
          </p:cNvPr>
          <p:cNvSpPr>
            <a:spLocks noGrp="1"/>
          </p:cNvSpPr>
          <p:nvPr>
            <p:ph type="ftr" sz="quarter" idx="11"/>
          </p:nvPr>
        </p:nvSpPr>
        <p:spPr/>
        <p:txBody>
          <a:bodyPr/>
          <a:lstStyle/>
          <a:p>
            <a:endParaRPr lang="en-GB" altLang="x-none"/>
          </a:p>
        </p:txBody>
      </p:sp>
      <p:sp>
        <p:nvSpPr>
          <p:cNvPr id="6" name="灯片编号占位符 5">
            <a:extLst>
              <a:ext uri="{FF2B5EF4-FFF2-40B4-BE49-F238E27FC236}">
                <a16:creationId xmlns:a16="http://schemas.microsoft.com/office/drawing/2014/main" id="{75E4A4CA-ECD7-4402-BE3C-6562CE719FC6}"/>
              </a:ext>
            </a:extLst>
          </p:cNvPr>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38988538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409855-A5E9-4205-9B0A-D49DE7F0FA5F}"/>
              </a:ext>
            </a:extLst>
          </p:cNvPr>
          <p:cNvSpPr>
            <a:spLocks noGrp="1"/>
          </p:cNvSpPr>
          <p:nvPr>
            <p:ph type="title" orient="vert"/>
          </p:nvPr>
        </p:nvSpPr>
        <p:spPr>
          <a:xfrm>
            <a:off x="26174700" y="1460500"/>
            <a:ext cx="7886700" cy="2324735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5F4481D-436D-4D43-9CC3-FF94095D6FC3}"/>
              </a:ext>
            </a:extLst>
          </p:cNvPr>
          <p:cNvSpPr>
            <a:spLocks noGrp="1"/>
          </p:cNvSpPr>
          <p:nvPr>
            <p:ph type="body" orient="vert" idx="1"/>
          </p:nvPr>
        </p:nvSpPr>
        <p:spPr>
          <a:xfrm>
            <a:off x="2514600" y="1460500"/>
            <a:ext cx="23202900" cy="2324735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601DF1-1CDC-4873-B688-88C2A9983489}"/>
              </a:ext>
            </a:extLst>
          </p:cNvPr>
          <p:cNvSpPr>
            <a:spLocks noGrp="1"/>
          </p:cNvSpPr>
          <p:nvPr>
            <p:ph type="dt" sz="half" idx="10"/>
          </p:nvPr>
        </p:nvSpPr>
        <p:spPr/>
        <p:txBody>
          <a:bodyPr/>
          <a:lstStyle/>
          <a:p>
            <a:endParaRPr lang="en-GB" altLang="x-none"/>
          </a:p>
        </p:txBody>
      </p:sp>
      <p:sp>
        <p:nvSpPr>
          <p:cNvPr id="5" name="页脚占位符 4">
            <a:extLst>
              <a:ext uri="{FF2B5EF4-FFF2-40B4-BE49-F238E27FC236}">
                <a16:creationId xmlns:a16="http://schemas.microsoft.com/office/drawing/2014/main" id="{D68B0345-0BCF-4E85-A59B-64DDC4330530}"/>
              </a:ext>
            </a:extLst>
          </p:cNvPr>
          <p:cNvSpPr>
            <a:spLocks noGrp="1"/>
          </p:cNvSpPr>
          <p:nvPr>
            <p:ph type="ftr" sz="quarter" idx="11"/>
          </p:nvPr>
        </p:nvSpPr>
        <p:spPr/>
        <p:txBody>
          <a:bodyPr/>
          <a:lstStyle/>
          <a:p>
            <a:endParaRPr lang="en-GB" altLang="x-none"/>
          </a:p>
        </p:txBody>
      </p:sp>
      <p:sp>
        <p:nvSpPr>
          <p:cNvPr id="6" name="灯片编号占位符 5">
            <a:extLst>
              <a:ext uri="{FF2B5EF4-FFF2-40B4-BE49-F238E27FC236}">
                <a16:creationId xmlns:a16="http://schemas.microsoft.com/office/drawing/2014/main" id="{30C676D8-D730-4072-8B37-0E40E233F9CD}"/>
              </a:ext>
            </a:extLst>
          </p:cNvPr>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33616892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D565F-FB0E-4978-B288-8C972C277E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33074A-FABD-4781-B46B-6782C67A5D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879C4F-8945-481B-AC89-C154FE8DB7B1}"/>
              </a:ext>
            </a:extLst>
          </p:cNvPr>
          <p:cNvSpPr>
            <a:spLocks noGrp="1"/>
          </p:cNvSpPr>
          <p:nvPr>
            <p:ph type="dt" sz="half" idx="10"/>
          </p:nvPr>
        </p:nvSpPr>
        <p:spPr/>
        <p:txBody>
          <a:bodyPr/>
          <a:lstStyle/>
          <a:p>
            <a:endParaRPr lang="en-GB" altLang="x-none"/>
          </a:p>
        </p:txBody>
      </p:sp>
      <p:sp>
        <p:nvSpPr>
          <p:cNvPr id="5" name="页脚占位符 4">
            <a:extLst>
              <a:ext uri="{FF2B5EF4-FFF2-40B4-BE49-F238E27FC236}">
                <a16:creationId xmlns:a16="http://schemas.microsoft.com/office/drawing/2014/main" id="{DB43462D-FA73-406E-9B53-6163D5736E09}"/>
              </a:ext>
            </a:extLst>
          </p:cNvPr>
          <p:cNvSpPr>
            <a:spLocks noGrp="1"/>
          </p:cNvSpPr>
          <p:nvPr>
            <p:ph type="ftr" sz="quarter" idx="11"/>
          </p:nvPr>
        </p:nvSpPr>
        <p:spPr/>
        <p:txBody>
          <a:bodyPr/>
          <a:lstStyle/>
          <a:p>
            <a:endParaRPr lang="en-GB" altLang="x-none"/>
          </a:p>
        </p:txBody>
      </p:sp>
      <p:sp>
        <p:nvSpPr>
          <p:cNvPr id="6" name="灯片编号占位符 5">
            <a:extLst>
              <a:ext uri="{FF2B5EF4-FFF2-40B4-BE49-F238E27FC236}">
                <a16:creationId xmlns:a16="http://schemas.microsoft.com/office/drawing/2014/main" id="{0269CADF-EF3C-4553-8321-BECB814EAA58}"/>
              </a:ext>
            </a:extLst>
          </p:cNvPr>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3534486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05A5B-8347-472F-A4FB-3AC8A385E20F}"/>
              </a:ext>
            </a:extLst>
          </p:cNvPr>
          <p:cNvSpPr>
            <a:spLocks noGrp="1"/>
          </p:cNvSpPr>
          <p:nvPr>
            <p:ph type="title"/>
          </p:nvPr>
        </p:nvSpPr>
        <p:spPr>
          <a:xfrm>
            <a:off x="2495550" y="6838954"/>
            <a:ext cx="31546800" cy="11410948"/>
          </a:xfrm>
        </p:spPr>
        <p:txBody>
          <a:bodyPr anchor="b"/>
          <a:lstStyle>
            <a:lvl1pPr>
              <a:defRPr sz="18000"/>
            </a:lvl1pPr>
          </a:lstStyle>
          <a:p>
            <a:r>
              <a:rPr lang="zh-CN" altLang="en-US"/>
              <a:t>单击此处编辑母版标题样式</a:t>
            </a:r>
          </a:p>
        </p:txBody>
      </p:sp>
      <p:sp>
        <p:nvSpPr>
          <p:cNvPr id="3" name="文本占位符 2">
            <a:extLst>
              <a:ext uri="{FF2B5EF4-FFF2-40B4-BE49-F238E27FC236}">
                <a16:creationId xmlns:a16="http://schemas.microsoft.com/office/drawing/2014/main" id="{6D8D988B-8F5F-4658-BE6F-8F1C5721368D}"/>
              </a:ext>
            </a:extLst>
          </p:cNvPr>
          <p:cNvSpPr>
            <a:spLocks noGrp="1"/>
          </p:cNvSpPr>
          <p:nvPr>
            <p:ph type="body" idx="1"/>
          </p:nvPr>
        </p:nvSpPr>
        <p:spPr>
          <a:xfrm>
            <a:off x="2495550" y="18357854"/>
            <a:ext cx="31546800" cy="6000748"/>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635F63-4860-479A-8990-201A16098BB9}"/>
              </a:ext>
            </a:extLst>
          </p:cNvPr>
          <p:cNvSpPr>
            <a:spLocks noGrp="1"/>
          </p:cNvSpPr>
          <p:nvPr>
            <p:ph type="dt" sz="half" idx="10"/>
          </p:nvPr>
        </p:nvSpPr>
        <p:spPr/>
        <p:txBody>
          <a:bodyPr/>
          <a:lstStyle/>
          <a:p>
            <a:endParaRPr lang="en-GB" altLang="x-none"/>
          </a:p>
        </p:txBody>
      </p:sp>
      <p:sp>
        <p:nvSpPr>
          <p:cNvPr id="5" name="页脚占位符 4">
            <a:extLst>
              <a:ext uri="{FF2B5EF4-FFF2-40B4-BE49-F238E27FC236}">
                <a16:creationId xmlns:a16="http://schemas.microsoft.com/office/drawing/2014/main" id="{9EF39AAA-2A24-4CE9-82FC-B0E28046D43A}"/>
              </a:ext>
            </a:extLst>
          </p:cNvPr>
          <p:cNvSpPr>
            <a:spLocks noGrp="1"/>
          </p:cNvSpPr>
          <p:nvPr>
            <p:ph type="ftr" sz="quarter" idx="11"/>
          </p:nvPr>
        </p:nvSpPr>
        <p:spPr/>
        <p:txBody>
          <a:bodyPr/>
          <a:lstStyle/>
          <a:p>
            <a:endParaRPr lang="en-GB" altLang="x-none"/>
          </a:p>
        </p:txBody>
      </p:sp>
      <p:sp>
        <p:nvSpPr>
          <p:cNvPr id="6" name="灯片编号占位符 5">
            <a:extLst>
              <a:ext uri="{FF2B5EF4-FFF2-40B4-BE49-F238E27FC236}">
                <a16:creationId xmlns:a16="http://schemas.microsoft.com/office/drawing/2014/main" id="{1DDCB16B-5A12-45DD-95D9-0AA6AFEF044F}"/>
              </a:ext>
            </a:extLst>
          </p:cNvPr>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6229054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4AB80-60CA-4E3C-BC92-3DC9F36313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0A6688-8897-40A6-9BEC-56F36973B78D}"/>
              </a:ext>
            </a:extLst>
          </p:cNvPr>
          <p:cNvSpPr>
            <a:spLocks noGrp="1"/>
          </p:cNvSpPr>
          <p:nvPr>
            <p:ph sz="half" idx="1"/>
          </p:nvPr>
        </p:nvSpPr>
        <p:spPr>
          <a:xfrm>
            <a:off x="2514600" y="7302500"/>
            <a:ext cx="15544800" cy="174053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5F8603-350B-4A1C-AC69-7A903E8C0E7D}"/>
              </a:ext>
            </a:extLst>
          </p:cNvPr>
          <p:cNvSpPr>
            <a:spLocks noGrp="1"/>
          </p:cNvSpPr>
          <p:nvPr>
            <p:ph sz="half" idx="2"/>
          </p:nvPr>
        </p:nvSpPr>
        <p:spPr>
          <a:xfrm>
            <a:off x="18516600" y="7302500"/>
            <a:ext cx="15544800" cy="174053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31CAB86-7438-47E8-A6FE-5130C467E4FB}"/>
              </a:ext>
            </a:extLst>
          </p:cNvPr>
          <p:cNvSpPr>
            <a:spLocks noGrp="1"/>
          </p:cNvSpPr>
          <p:nvPr>
            <p:ph type="dt" sz="half" idx="10"/>
          </p:nvPr>
        </p:nvSpPr>
        <p:spPr/>
        <p:txBody>
          <a:bodyPr/>
          <a:lstStyle/>
          <a:p>
            <a:endParaRPr lang="en-GB" altLang="x-none"/>
          </a:p>
        </p:txBody>
      </p:sp>
      <p:sp>
        <p:nvSpPr>
          <p:cNvPr id="6" name="页脚占位符 5">
            <a:extLst>
              <a:ext uri="{FF2B5EF4-FFF2-40B4-BE49-F238E27FC236}">
                <a16:creationId xmlns:a16="http://schemas.microsoft.com/office/drawing/2014/main" id="{B6F5562D-EACF-4E30-A7D1-1D9C47E14EFE}"/>
              </a:ext>
            </a:extLst>
          </p:cNvPr>
          <p:cNvSpPr>
            <a:spLocks noGrp="1"/>
          </p:cNvSpPr>
          <p:nvPr>
            <p:ph type="ftr" sz="quarter" idx="11"/>
          </p:nvPr>
        </p:nvSpPr>
        <p:spPr/>
        <p:txBody>
          <a:bodyPr/>
          <a:lstStyle/>
          <a:p>
            <a:endParaRPr lang="en-GB" altLang="x-none"/>
          </a:p>
        </p:txBody>
      </p:sp>
      <p:sp>
        <p:nvSpPr>
          <p:cNvPr id="7" name="灯片编号占位符 6">
            <a:extLst>
              <a:ext uri="{FF2B5EF4-FFF2-40B4-BE49-F238E27FC236}">
                <a16:creationId xmlns:a16="http://schemas.microsoft.com/office/drawing/2014/main" id="{835A4AD6-0651-4592-B3F1-9D3CC37210B4}"/>
              </a:ext>
            </a:extLst>
          </p:cNvPr>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7769343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CBC6F-608B-4BD5-9423-3440BD03D985}"/>
              </a:ext>
            </a:extLst>
          </p:cNvPr>
          <p:cNvSpPr>
            <a:spLocks noGrp="1"/>
          </p:cNvSpPr>
          <p:nvPr>
            <p:ph type="title"/>
          </p:nvPr>
        </p:nvSpPr>
        <p:spPr>
          <a:xfrm>
            <a:off x="2519364" y="1460502"/>
            <a:ext cx="31546800" cy="530225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8E08AC9-8341-4B32-AE33-6F97E2D83B0F}"/>
              </a:ext>
            </a:extLst>
          </p:cNvPr>
          <p:cNvSpPr>
            <a:spLocks noGrp="1"/>
          </p:cNvSpPr>
          <p:nvPr>
            <p:ph type="body" idx="1"/>
          </p:nvPr>
        </p:nvSpPr>
        <p:spPr>
          <a:xfrm>
            <a:off x="2519366" y="6724652"/>
            <a:ext cx="15473361" cy="329564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0B063B5-728E-477C-98AF-1606D3328211}"/>
              </a:ext>
            </a:extLst>
          </p:cNvPr>
          <p:cNvSpPr>
            <a:spLocks noGrp="1"/>
          </p:cNvSpPr>
          <p:nvPr>
            <p:ph sz="half" idx="2"/>
          </p:nvPr>
        </p:nvSpPr>
        <p:spPr>
          <a:xfrm>
            <a:off x="2519366" y="10020300"/>
            <a:ext cx="15473361" cy="147383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0E1B1A-D565-48C0-8980-2A92FBB017E9}"/>
              </a:ext>
            </a:extLst>
          </p:cNvPr>
          <p:cNvSpPr>
            <a:spLocks noGrp="1"/>
          </p:cNvSpPr>
          <p:nvPr>
            <p:ph type="body" sz="quarter" idx="3"/>
          </p:nvPr>
        </p:nvSpPr>
        <p:spPr>
          <a:xfrm>
            <a:off x="18516600" y="6724652"/>
            <a:ext cx="15549564" cy="329564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86DBD99-C7B6-4C31-AC68-0C5C7151D5DA}"/>
              </a:ext>
            </a:extLst>
          </p:cNvPr>
          <p:cNvSpPr>
            <a:spLocks noGrp="1"/>
          </p:cNvSpPr>
          <p:nvPr>
            <p:ph sz="quarter" idx="4"/>
          </p:nvPr>
        </p:nvSpPr>
        <p:spPr>
          <a:xfrm>
            <a:off x="18516600" y="10020300"/>
            <a:ext cx="15549564" cy="147383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889D575-AF54-45F5-80F8-A37793D0C088}"/>
              </a:ext>
            </a:extLst>
          </p:cNvPr>
          <p:cNvSpPr>
            <a:spLocks noGrp="1"/>
          </p:cNvSpPr>
          <p:nvPr>
            <p:ph type="dt" sz="half" idx="10"/>
          </p:nvPr>
        </p:nvSpPr>
        <p:spPr/>
        <p:txBody>
          <a:bodyPr/>
          <a:lstStyle/>
          <a:p>
            <a:endParaRPr lang="en-GB" altLang="x-none"/>
          </a:p>
        </p:txBody>
      </p:sp>
      <p:sp>
        <p:nvSpPr>
          <p:cNvPr id="8" name="页脚占位符 7">
            <a:extLst>
              <a:ext uri="{FF2B5EF4-FFF2-40B4-BE49-F238E27FC236}">
                <a16:creationId xmlns:a16="http://schemas.microsoft.com/office/drawing/2014/main" id="{5B2448C3-9E96-4F8A-9F56-02C3AB4D1FC8}"/>
              </a:ext>
            </a:extLst>
          </p:cNvPr>
          <p:cNvSpPr>
            <a:spLocks noGrp="1"/>
          </p:cNvSpPr>
          <p:nvPr>
            <p:ph type="ftr" sz="quarter" idx="11"/>
          </p:nvPr>
        </p:nvSpPr>
        <p:spPr/>
        <p:txBody>
          <a:bodyPr/>
          <a:lstStyle/>
          <a:p>
            <a:endParaRPr lang="en-GB" altLang="x-none"/>
          </a:p>
        </p:txBody>
      </p:sp>
      <p:sp>
        <p:nvSpPr>
          <p:cNvPr id="9" name="灯片编号占位符 8">
            <a:extLst>
              <a:ext uri="{FF2B5EF4-FFF2-40B4-BE49-F238E27FC236}">
                <a16:creationId xmlns:a16="http://schemas.microsoft.com/office/drawing/2014/main" id="{D796BF63-5BD1-449C-AD37-6395D11A129C}"/>
              </a:ext>
            </a:extLst>
          </p:cNvPr>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30239300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9C654-E621-404B-AC97-CAD8396A5D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42AC45D-924D-4925-925B-3F266897622A}"/>
              </a:ext>
            </a:extLst>
          </p:cNvPr>
          <p:cNvSpPr>
            <a:spLocks noGrp="1"/>
          </p:cNvSpPr>
          <p:nvPr>
            <p:ph type="dt" sz="half" idx="10"/>
          </p:nvPr>
        </p:nvSpPr>
        <p:spPr/>
        <p:txBody>
          <a:bodyPr/>
          <a:lstStyle/>
          <a:p>
            <a:endParaRPr lang="en-GB" altLang="x-none"/>
          </a:p>
        </p:txBody>
      </p:sp>
      <p:sp>
        <p:nvSpPr>
          <p:cNvPr id="4" name="页脚占位符 3">
            <a:extLst>
              <a:ext uri="{FF2B5EF4-FFF2-40B4-BE49-F238E27FC236}">
                <a16:creationId xmlns:a16="http://schemas.microsoft.com/office/drawing/2014/main" id="{AD56BA31-36D3-4C67-9C92-0DC1EB4E7FBD}"/>
              </a:ext>
            </a:extLst>
          </p:cNvPr>
          <p:cNvSpPr>
            <a:spLocks noGrp="1"/>
          </p:cNvSpPr>
          <p:nvPr>
            <p:ph type="ftr" sz="quarter" idx="11"/>
          </p:nvPr>
        </p:nvSpPr>
        <p:spPr/>
        <p:txBody>
          <a:bodyPr/>
          <a:lstStyle/>
          <a:p>
            <a:endParaRPr lang="en-GB" altLang="x-none"/>
          </a:p>
        </p:txBody>
      </p:sp>
      <p:sp>
        <p:nvSpPr>
          <p:cNvPr id="5" name="灯片编号占位符 4">
            <a:extLst>
              <a:ext uri="{FF2B5EF4-FFF2-40B4-BE49-F238E27FC236}">
                <a16:creationId xmlns:a16="http://schemas.microsoft.com/office/drawing/2014/main" id="{804B0F9D-D40C-4E82-B2D4-4971601D8416}"/>
              </a:ext>
            </a:extLst>
          </p:cNvPr>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2827837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D226970-9466-4517-8FB0-16E5BE81C732}"/>
              </a:ext>
            </a:extLst>
          </p:cNvPr>
          <p:cNvSpPr>
            <a:spLocks noGrp="1"/>
          </p:cNvSpPr>
          <p:nvPr>
            <p:ph type="dt" sz="half" idx="10"/>
          </p:nvPr>
        </p:nvSpPr>
        <p:spPr/>
        <p:txBody>
          <a:bodyPr/>
          <a:lstStyle/>
          <a:p>
            <a:endParaRPr lang="en-GB" altLang="x-none"/>
          </a:p>
        </p:txBody>
      </p:sp>
      <p:sp>
        <p:nvSpPr>
          <p:cNvPr id="3" name="页脚占位符 2">
            <a:extLst>
              <a:ext uri="{FF2B5EF4-FFF2-40B4-BE49-F238E27FC236}">
                <a16:creationId xmlns:a16="http://schemas.microsoft.com/office/drawing/2014/main" id="{DD99C7EB-CD0A-4A39-BD90-58EC037F5DB8}"/>
              </a:ext>
            </a:extLst>
          </p:cNvPr>
          <p:cNvSpPr>
            <a:spLocks noGrp="1"/>
          </p:cNvSpPr>
          <p:nvPr>
            <p:ph type="ftr" sz="quarter" idx="11"/>
          </p:nvPr>
        </p:nvSpPr>
        <p:spPr/>
        <p:txBody>
          <a:bodyPr/>
          <a:lstStyle/>
          <a:p>
            <a:endParaRPr lang="en-GB" altLang="x-none"/>
          </a:p>
        </p:txBody>
      </p:sp>
      <p:sp>
        <p:nvSpPr>
          <p:cNvPr id="4" name="灯片编号占位符 3">
            <a:extLst>
              <a:ext uri="{FF2B5EF4-FFF2-40B4-BE49-F238E27FC236}">
                <a16:creationId xmlns:a16="http://schemas.microsoft.com/office/drawing/2014/main" id="{C9219CAA-7EAC-4DEB-9AA5-6CE14C2B49FA}"/>
              </a:ext>
            </a:extLst>
          </p:cNvPr>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5212954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D8C93-D623-4A9C-BF3C-BFE7466F6DD8}"/>
              </a:ext>
            </a:extLst>
          </p:cNvPr>
          <p:cNvSpPr>
            <a:spLocks noGrp="1"/>
          </p:cNvSpPr>
          <p:nvPr>
            <p:ph type="title"/>
          </p:nvPr>
        </p:nvSpPr>
        <p:spPr>
          <a:xfrm>
            <a:off x="2519366" y="1828800"/>
            <a:ext cx="11796711" cy="6400800"/>
          </a:xfrm>
        </p:spPr>
        <p:txBody>
          <a:bodyPr anchor="b"/>
          <a:lstStyle>
            <a:lvl1pPr>
              <a:defRPr sz="9600"/>
            </a:lvl1pPr>
          </a:lstStyle>
          <a:p>
            <a:r>
              <a:rPr lang="zh-CN" altLang="en-US"/>
              <a:t>单击此处编辑母版标题样式</a:t>
            </a:r>
          </a:p>
        </p:txBody>
      </p:sp>
      <p:sp>
        <p:nvSpPr>
          <p:cNvPr id="3" name="内容占位符 2">
            <a:extLst>
              <a:ext uri="{FF2B5EF4-FFF2-40B4-BE49-F238E27FC236}">
                <a16:creationId xmlns:a16="http://schemas.microsoft.com/office/drawing/2014/main" id="{F2FC6B58-ABDE-42F4-B4B6-CA37F3911886}"/>
              </a:ext>
            </a:extLst>
          </p:cNvPr>
          <p:cNvSpPr>
            <a:spLocks noGrp="1"/>
          </p:cNvSpPr>
          <p:nvPr>
            <p:ph idx="1"/>
          </p:nvPr>
        </p:nvSpPr>
        <p:spPr>
          <a:xfrm>
            <a:off x="15549564" y="3949702"/>
            <a:ext cx="18516600" cy="194945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80D4D8-38A6-4F9D-A741-9EB023EC5F82}"/>
              </a:ext>
            </a:extLst>
          </p:cNvPr>
          <p:cNvSpPr>
            <a:spLocks noGrp="1"/>
          </p:cNvSpPr>
          <p:nvPr>
            <p:ph type="body" sz="half" idx="2"/>
          </p:nvPr>
        </p:nvSpPr>
        <p:spPr>
          <a:xfrm>
            <a:off x="2519366" y="8229600"/>
            <a:ext cx="11796711" cy="1524635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52BB7B3-3AD5-4D7E-984A-5FAB09DA3200}"/>
              </a:ext>
            </a:extLst>
          </p:cNvPr>
          <p:cNvSpPr>
            <a:spLocks noGrp="1"/>
          </p:cNvSpPr>
          <p:nvPr>
            <p:ph type="dt" sz="half" idx="10"/>
          </p:nvPr>
        </p:nvSpPr>
        <p:spPr/>
        <p:txBody>
          <a:bodyPr/>
          <a:lstStyle/>
          <a:p>
            <a:endParaRPr lang="en-GB" altLang="x-none"/>
          </a:p>
        </p:txBody>
      </p:sp>
      <p:sp>
        <p:nvSpPr>
          <p:cNvPr id="6" name="页脚占位符 5">
            <a:extLst>
              <a:ext uri="{FF2B5EF4-FFF2-40B4-BE49-F238E27FC236}">
                <a16:creationId xmlns:a16="http://schemas.microsoft.com/office/drawing/2014/main" id="{CB6C8721-3E77-4085-A34A-48B3814D3230}"/>
              </a:ext>
            </a:extLst>
          </p:cNvPr>
          <p:cNvSpPr>
            <a:spLocks noGrp="1"/>
          </p:cNvSpPr>
          <p:nvPr>
            <p:ph type="ftr" sz="quarter" idx="11"/>
          </p:nvPr>
        </p:nvSpPr>
        <p:spPr/>
        <p:txBody>
          <a:bodyPr/>
          <a:lstStyle/>
          <a:p>
            <a:endParaRPr lang="en-GB" altLang="x-none"/>
          </a:p>
        </p:txBody>
      </p:sp>
      <p:sp>
        <p:nvSpPr>
          <p:cNvPr id="7" name="灯片编号占位符 6">
            <a:extLst>
              <a:ext uri="{FF2B5EF4-FFF2-40B4-BE49-F238E27FC236}">
                <a16:creationId xmlns:a16="http://schemas.microsoft.com/office/drawing/2014/main" id="{5CFD7E4F-F63A-4309-B085-B858D7EAF421}"/>
              </a:ext>
            </a:extLst>
          </p:cNvPr>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3041551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454FA-798C-45C3-B492-E39A792B9E9D}"/>
              </a:ext>
            </a:extLst>
          </p:cNvPr>
          <p:cNvSpPr>
            <a:spLocks noGrp="1"/>
          </p:cNvSpPr>
          <p:nvPr>
            <p:ph type="title"/>
          </p:nvPr>
        </p:nvSpPr>
        <p:spPr>
          <a:xfrm>
            <a:off x="2519366" y="1828800"/>
            <a:ext cx="11796711" cy="6400800"/>
          </a:xfrm>
        </p:spPr>
        <p:txBody>
          <a:bodyPr anchor="b"/>
          <a:lstStyle>
            <a:lvl1pPr>
              <a:defRPr sz="9600"/>
            </a:lvl1pPr>
          </a:lstStyle>
          <a:p>
            <a:r>
              <a:rPr lang="zh-CN" altLang="en-US"/>
              <a:t>单击此处编辑母版标题样式</a:t>
            </a:r>
          </a:p>
        </p:txBody>
      </p:sp>
      <p:sp>
        <p:nvSpPr>
          <p:cNvPr id="3" name="图片占位符 2">
            <a:extLst>
              <a:ext uri="{FF2B5EF4-FFF2-40B4-BE49-F238E27FC236}">
                <a16:creationId xmlns:a16="http://schemas.microsoft.com/office/drawing/2014/main" id="{A4B4E775-372A-4ED1-9C87-09EDB44CA223}"/>
              </a:ext>
            </a:extLst>
          </p:cNvPr>
          <p:cNvSpPr>
            <a:spLocks noGrp="1"/>
          </p:cNvSpPr>
          <p:nvPr>
            <p:ph type="pic" idx="1"/>
          </p:nvPr>
        </p:nvSpPr>
        <p:spPr>
          <a:xfrm>
            <a:off x="15549564" y="3949702"/>
            <a:ext cx="18516600" cy="19494500"/>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zh-CN" altLang="en-US"/>
          </a:p>
        </p:txBody>
      </p:sp>
      <p:sp>
        <p:nvSpPr>
          <p:cNvPr id="4" name="文本占位符 3">
            <a:extLst>
              <a:ext uri="{FF2B5EF4-FFF2-40B4-BE49-F238E27FC236}">
                <a16:creationId xmlns:a16="http://schemas.microsoft.com/office/drawing/2014/main" id="{1CED0DEE-CAFE-4E01-AE56-EE3BCAE0FBB1}"/>
              </a:ext>
            </a:extLst>
          </p:cNvPr>
          <p:cNvSpPr>
            <a:spLocks noGrp="1"/>
          </p:cNvSpPr>
          <p:nvPr>
            <p:ph type="body" sz="half" idx="2"/>
          </p:nvPr>
        </p:nvSpPr>
        <p:spPr>
          <a:xfrm>
            <a:off x="2519366" y="8229600"/>
            <a:ext cx="11796711" cy="1524635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0EFA34-B8B3-43F9-9B7C-AF51B9B12C40}"/>
              </a:ext>
            </a:extLst>
          </p:cNvPr>
          <p:cNvSpPr>
            <a:spLocks noGrp="1"/>
          </p:cNvSpPr>
          <p:nvPr>
            <p:ph type="dt" sz="half" idx="10"/>
          </p:nvPr>
        </p:nvSpPr>
        <p:spPr/>
        <p:txBody>
          <a:bodyPr/>
          <a:lstStyle/>
          <a:p>
            <a:endParaRPr lang="en-GB" altLang="x-none"/>
          </a:p>
        </p:txBody>
      </p:sp>
      <p:sp>
        <p:nvSpPr>
          <p:cNvPr id="6" name="页脚占位符 5">
            <a:extLst>
              <a:ext uri="{FF2B5EF4-FFF2-40B4-BE49-F238E27FC236}">
                <a16:creationId xmlns:a16="http://schemas.microsoft.com/office/drawing/2014/main" id="{CFC59372-9E2A-4695-B874-F69713C077FF}"/>
              </a:ext>
            </a:extLst>
          </p:cNvPr>
          <p:cNvSpPr>
            <a:spLocks noGrp="1"/>
          </p:cNvSpPr>
          <p:nvPr>
            <p:ph type="ftr" sz="quarter" idx="11"/>
          </p:nvPr>
        </p:nvSpPr>
        <p:spPr/>
        <p:txBody>
          <a:bodyPr/>
          <a:lstStyle/>
          <a:p>
            <a:endParaRPr lang="en-GB" altLang="x-none"/>
          </a:p>
        </p:txBody>
      </p:sp>
      <p:sp>
        <p:nvSpPr>
          <p:cNvPr id="7" name="灯片编号占位符 6">
            <a:extLst>
              <a:ext uri="{FF2B5EF4-FFF2-40B4-BE49-F238E27FC236}">
                <a16:creationId xmlns:a16="http://schemas.microsoft.com/office/drawing/2014/main" id="{C985B22D-B6BD-49F2-96D0-EC8B48B78DEF}"/>
              </a:ext>
            </a:extLst>
          </p:cNvPr>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0662204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235DB5-D148-40C2-B4D3-2BE836615AB4}"/>
              </a:ext>
            </a:extLst>
          </p:cNvPr>
          <p:cNvSpPr>
            <a:spLocks noGrp="1"/>
          </p:cNvSpPr>
          <p:nvPr>
            <p:ph type="title"/>
          </p:nvPr>
        </p:nvSpPr>
        <p:spPr>
          <a:xfrm>
            <a:off x="2514600" y="1460502"/>
            <a:ext cx="31546800" cy="530225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F39EDD2-E0A0-4E66-B96B-BB01816968FC}"/>
              </a:ext>
            </a:extLst>
          </p:cNvPr>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55AF20-3F6E-4DA7-B082-990FC5FE01F5}"/>
              </a:ext>
            </a:extLst>
          </p:cNvPr>
          <p:cNvSpPr>
            <a:spLocks noGrp="1"/>
          </p:cNvSpPr>
          <p:nvPr>
            <p:ph type="dt" sz="half" idx="2"/>
          </p:nvPr>
        </p:nvSpPr>
        <p:spPr>
          <a:xfrm>
            <a:off x="2514600" y="25425402"/>
            <a:ext cx="8229600" cy="1460500"/>
          </a:xfrm>
          <a:prstGeom prst="rect">
            <a:avLst/>
          </a:prstGeom>
        </p:spPr>
        <p:txBody>
          <a:bodyPr vert="horz" lIns="91440" tIns="45720" rIns="91440" bIns="45720" rtlCol="0" anchor="ctr"/>
          <a:lstStyle>
            <a:lvl1pPr algn="l">
              <a:defRPr sz="3600">
                <a:solidFill>
                  <a:schemeClr val="tx1">
                    <a:tint val="75000"/>
                  </a:schemeClr>
                </a:solidFill>
              </a:defRPr>
            </a:lvl1pPr>
          </a:lstStyle>
          <a:p>
            <a:endParaRPr lang="en-GB" altLang="x-none"/>
          </a:p>
        </p:txBody>
      </p:sp>
      <p:sp>
        <p:nvSpPr>
          <p:cNvPr id="5" name="页脚占位符 4">
            <a:extLst>
              <a:ext uri="{FF2B5EF4-FFF2-40B4-BE49-F238E27FC236}">
                <a16:creationId xmlns:a16="http://schemas.microsoft.com/office/drawing/2014/main" id="{CAC535E8-52CE-4143-976A-602DA915655F}"/>
              </a:ext>
            </a:extLst>
          </p:cNvPr>
          <p:cNvSpPr>
            <a:spLocks noGrp="1"/>
          </p:cNvSpPr>
          <p:nvPr>
            <p:ph type="ftr" sz="quarter" idx="3"/>
          </p:nvPr>
        </p:nvSpPr>
        <p:spPr>
          <a:xfrm>
            <a:off x="12115800" y="25425402"/>
            <a:ext cx="12344400" cy="14605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GB" altLang="x-none"/>
          </a:p>
        </p:txBody>
      </p:sp>
      <p:sp>
        <p:nvSpPr>
          <p:cNvPr id="6" name="灯片编号占位符 5">
            <a:extLst>
              <a:ext uri="{FF2B5EF4-FFF2-40B4-BE49-F238E27FC236}">
                <a16:creationId xmlns:a16="http://schemas.microsoft.com/office/drawing/2014/main" id="{C4311D8E-53FA-4AB8-AB25-5ECE3BA63AC4}"/>
              </a:ext>
            </a:extLst>
          </p:cNvPr>
          <p:cNvSpPr>
            <a:spLocks noGrp="1"/>
          </p:cNvSpPr>
          <p:nvPr>
            <p:ph type="sldNum" sz="quarter" idx="4"/>
          </p:nvPr>
        </p:nvSpPr>
        <p:spPr>
          <a:xfrm>
            <a:off x="25831800" y="25425402"/>
            <a:ext cx="8229600" cy="1460500"/>
          </a:xfrm>
          <a:prstGeom prst="rect">
            <a:avLst/>
          </a:prstGeom>
        </p:spPr>
        <p:txBody>
          <a:bodyPr vert="horz" lIns="91440" tIns="45720" rIns="91440" bIns="45720" rtlCol="0" anchor="ctr"/>
          <a:lstStyle>
            <a:lvl1pPr algn="r">
              <a:defRPr sz="3600">
                <a:solidFill>
                  <a:schemeClr val="tx1">
                    <a:tint val="75000"/>
                  </a:schemeClr>
                </a:solidFill>
              </a:defRPr>
            </a:lvl1p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633671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zh-CN"/>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hart" Target="../charts/chart4.xml"/><Relationship Id="rId3" Type="http://schemas.openxmlformats.org/officeDocument/2006/relationships/chart" Target="../charts/chart1.xml"/><Relationship Id="rId7" Type="http://schemas.openxmlformats.org/officeDocument/2006/relationships/image" Target="../media/image2.emf"/><Relationship Id="rId12"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jpg"/><Relationship Id="rId11" Type="http://schemas.openxmlformats.org/officeDocument/2006/relationships/image" Target="../media/image6.png"/><Relationship Id="rId5" Type="http://schemas.openxmlformats.org/officeDocument/2006/relationships/chart" Target="../charts/chart3.xml"/><Relationship Id="rId15" Type="http://schemas.openxmlformats.org/officeDocument/2006/relationships/image" Target="../media/image8.png"/><Relationship Id="rId10" Type="http://schemas.openxmlformats.org/officeDocument/2006/relationships/image" Target="../media/image5.png"/><Relationship Id="rId4" Type="http://schemas.openxmlformats.org/officeDocument/2006/relationships/chart" Target="../charts/chart2.xml"/><Relationship Id="rId9" Type="http://schemas.openxmlformats.org/officeDocument/2006/relationships/image" Target="../media/image4.png"/><Relationship Id="rId1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图表 51">
            <a:extLst>
              <a:ext uri="{FF2B5EF4-FFF2-40B4-BE49-F238E27FC236}">
                <a16:creationId xmlns:a16="http://schemas.microsoft.com/office/drawing/2014/main" id="{D561EBC3-B44C-4B25-8705-2E09E4C291BA}"/>
              </a:ext>
            </a:extLst>
          </p:cNvPr>
          <p:cNvGraphicFramePr>
            <a:graphicFrameLocks/>
          </p:cNvGraphicFramePr>
          <p:nvPr>
            <p:extLst>
              <p:ext uri="{D42A27DB-BD31-4B8C-83A1-F6EECF244321}">
                <p14:modId xmlns:p14="http://schemas.microsoft.com/office/powerpoint/2010/main" val="1909890651"/>
              </p:ext>
            </p:extLst>
          </p:nvPr>
        </p:nvGraphicFramePr>
        <p:xfrm>
          <a:off x="28225077" y="7339586"/>
          <a:ext cx="10800000" cy="46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1" name="图表 50">
            <a:extLst>
              <a:ext uri="{FF2B5EF4-FFF2-40B4-BE49-F238E27FC236}">
                <a16:creationId xmlns:a16="http://schemas.microsoft.com/office/drawing/2014/main" id="{4534F6E6-71F9-45CB-AC50-8EF0F3938B8F}"/>
              </a:ext>
            </a:extLst>
          </p:cNvPr>
          <p:cNvGraphicFramePr>
            <a:graphicFrameLocks/>
          </p:cNvGraphicFramePr>
          <p:nvPr>
            <p:extLst>
              <p:ext uri="{D42A27DB-BD31-4B8C-83A1-F6EECF244321}">
                <p14:modId xmlns:p14="http://schemas.microsoft.com/office/powerpoint/2010/main" val="2432490441"/>
              </p:ext>
            </p:extLst>
          </p:nvPr>
        </p:nvGraphicFramePr>
        <p:xfrm>
          <a:off x="23332739" y="7339586"/>
          <a:ext cx="10800000" cy="46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0" name="图表 49">
            <a:extLst>
              <a:ext uri="{FF2B5EF4-FFF2-40B4-BE49-F238E27FC236}">
                <a16:creationId xmlns:a16="http://schemas.microsoft.com/office/drawing/2014/main" id="{B86527A9-6DB0-4191-906C-242B652DA60B}"/>
              </a:ext>
            </a:extLst>
          </p:cNvPr>
          <p:cNvGraphicFramePr>
            <a:graphicFrameLocks/>
          </p:cNvGraphicFramePr>
          <p:nvPr>
            <p:extLst>
              <p:ext uri="{D42A27DB-BD31-4B8C-83A1-F6EECF244321}">
                <p14:modId xmlns:p14="http://schemas.microsoft.com/office/powerpoint/2010/main" val="445260140"/>
              </p:ext>
            </p:extLst>
          </p:nvPr>
        </p:nvGraphicFramePr>
        <p:xfrm>
          <a:off x="18440400" y="7342326"/>
          <a:ext cx="10800000" cy="4680000"/>
        </p:xfrm>
        <a:graphic>
          <a:graphicData uri="http://schemas.openxmlformats.org/drawingml/2006/chart">
            <c:chart xmlns:c="http://schemas.openxmlformats.org/drawingml/2006/chart" xmlns:r="http://schemas.openxmlformats.org/officeDocument/2006/relationships" r:id="rId5"/>
          </a:graphicData>
        </a:graphic>
      </p:graphicFrame>
      <p:grpSp>
        <p:nvGrpSpPr>
          <p:cNvPr id="28" name="组合 27">
            <a:extLst>
              <a:ext uri="{FF2B5EF4-FFF2-40B4-BE49-F238E27FC236}">
                <a16:creationId xmlns:a16="http://schemas.microsoft.com/office/drawing/2014/main" id="{C801AC29-B5D6-4280-933C-447E0E1C54C3}"/>
              </a:ext>
            </a:extLst>
          </p:cNvPr>
          <p:cNvGrpSpPr/>
          <p:nvPr/>
        </p:nvGrpSpPr>
        <p:grpSpPr>
          <a:xfrm>
            <a:off x="15468608" y="830929"/>
            <a:ext cx="8534392" cy="1398427"/>
            <a:chOff x="15607665" y="752856"/>
            <a:chExt cx="7980045" cy="1307593"/>
          </a:xfrm>
        </p:grpSpPr>
        <p:pic>
          <p:nvPicPr>
            <p:cNvPr id="26" name="图片 25" descr="人们站在一起&#10;&#10;描述已自动生成">
              <a:extLst>
                <a:ext uri="{FF2B5EF4-FFF2-40B4-BE49-F238E27FC236}">
                  <a16:creationId xmlns:a16="http://schemas.microsoft.com/office/drawing/2014/main" id="{F72DCC6C-AECF-4151-9BD2-5A2A6CCC8F44}"/>
                </a:ext>
              </a:extLst>
            </p:cNvPr>
            <p:cNvPicPr>
              <a:picLocks noChangeAspect="1"/>
            </p:cNvPicPr>
            <p:nvPr/>
          </p:nvPicPr>
          <p:blipFill>
            <a:blip r:embed="rId6"/>
            <a:stretch>
              <a:fillRect/>
            </a:stretch>
          </p:blipFill>
          <p:spPr>
            <a:xfrm>
              <a:off x="21636990" y="752856"/>
              <a:ext cx="1950720" cy="1301496"/>
            </a:xfrm>
            <a:prstGeom prst="rect">
              <a:avLst/>
            </a:prstGeom>
          </p:spPr>
        </p:pic>
        <p:pic>
          <p:nvPicPr>
            <p:cNvPr id="27" name="图片 26" descr="人们站在一起&#10;&#10;描述已自动生成">
              <a:extLst>
                <a:ext uri="{FF2B5EF4-FFF2-40B4-BE49-F238E27FC236}">
                  <a16:creationId xmlns:a16="http://schemas.microsoft.com/office/drawing/2014/main" id="{BEAAF556-BE42-44B1-BFD9-2B601FC9069B}"/>
                </a:ext>
              </a:extLst>
            </p:cNvPr>
            <p:cNvPicPr>
              <a:picLocks noChangeAspect="1"/>
            </p:cNvPicPr>
            <p:nvPr/>
          </p:nvPicPr>
          <p:blipFill>
            <a:blip r:embed="rId6"/>
            <a:stretch>
              <a:fillRect/>
            </a:stretch>
          </p:blipFill>
          <p:spPr>
            <a:xfrm>
              <a:off x="19627215" y="752856"/>
              <a:ext cx="1950720" cy="1301496"/>
            </a:xfrm>
            <a:prstGeom prst="rect">
              <a:avLst/>
            </a:prstGeom>
          </p:spPr>
        </p:pic>
        <p:pic>
          <p:nvPicPr>
            <p:cNvPr id="25" name="图片 24" descr="人们站在一起&#10;&#10;描述已自动生成">
              <a:extLst>
                <a:ext uri="{FF2B5EF4-FFF2-40B4-BE49-F238E27FC236}">
                  <a16:creationId xmlns:a16="http://schemas.microsoft.com/office/drawing/2014/main" id="{A41C0BA3-4785-4F67-A723-AAFC0B4782C4}"/>
                </a:ext>
              </a:extLst>
            </p:cNvPr>
            <p:cNvPicPr>
              <a:picLocks noChangeAspect="1"/>
            </p:cNvPicPr>
            <p:nvPr/>
          </p:nvPicPr>
          <p:blipFill>
            <a:blip r:embed="rId6"/>
            <a:stretch>
              <a:fillRect/>
            </a:stretch>
          </p:blipFill>
          <p:spPr>
            <a:xfrm>
              <a:off x="17617440" y="758953"/>
              <a:ext cx="1950720" cy="1301496"/>
            </a:xfrm>
            <a:prstGeom prst="rect">
              <a:avLst/>
            </a:prstGeom>
          </p:spPr>
        </p:pic>
        <p:pic>
          <p:nvPicPr>
            <p:cNvPr id="24" name="图片 23" descr="人们站在一起&#10;&#10;描述已自动生成">
              <a:extLst>
                <a:ext uri="{FF2B5EF4-FFF2-40B4-BE49-F238E27FC236}">
                  <a16:creationId xmlns:a16="http://schemas.microsoft.com/office/drawing/2014/main" id="{652CC745-6781-4F37-9C05-A769FA3EB88A}"/>
                </a:ext>
              </a:extLst>
            </p:cNvPr>
            <p:cNvPicPr>
              <a:picLocks noChangeAspect="1"/>
            </p:cNvPicPr>
            <p:nvPr/>
          </p:nvPicPr>
          <p:blipFill>
            <a:blip r:embed="rId6"/>
            <a:stretch>
              <a:fillRect/>
            </a:stretch>
          </p:blipFill>
          <p:spPr>
            <a:xfrm>
              <a:off x="15607665" y="758953"/>
              <a:ext cx="1950720" cy="1301496"/>
            </a:xfrm>
            <a:prstGeom prst="rect">
              <a:avLst/>
            </a:prstGeom>
          </p:spPr>
        </p:pic>
      </p:grpSp>
      <p:sp>
        <p:nvSpPr>
          <p:cNvPr id="2" name="文本框 1">
            <a:extLst>
              <a:ext uri="{FF2B5EF4-FFF2-40B4-BE49-F238E27FC236}">
                <a16:creationId xmlns:a16="http://schemas.microsoft.com/office/drawing/2014/main" id="{4283166D-C7B7-4049-AEE9-11151822DC2F}"/>
              </a:ext>
            </a:extLst>
          </p:cNvPr>
          <p:cNvSpPr txBox="1"/>
          <p:nvPr/>
        </p:nvSpPr>
        <p:spPr>
          <a:xfrm>
            <a:off x="23469600" y="259140"/>
            <a:ext cx="12649200" cy="1569660"/>
          </a:xfrm>
          <a:prstGeom prst="rect">
            <a:avLst/>
          </a:prstGeom>
          <a:noFill/>
        </p:spPr>
        <p:txBody>
          <a:bodyPr wrap="square" rtlCol="0">
            <a:spAutoFit/>
          </a:bodyPr>
          <a:lstStyle/>
          <a:p>
            <a:pPr algn="r">
              <a:lnSpc>
                <a:spcPct val="100000"/>
              </a:lnSpc>
            </a:pPr>
            <a:r>
              <a:rPr lang="en-US" altLang="zh-CN" sz="6000" b="1" dirty="0">
                <a:latin typeface="Constantia" panose="02030602050306030303" pitchFamily="18" charset="0"/>
              </a:rPr>
              <a:t>NAACP Media Research</a:t>
            </a:r>
          </a:p>
          <a:p>
            <a:pPr algn="r">
              <a:lnSpc>
                <a:spcPct val="100000"/>
              </a:lnSpc>
            </a:pPr>
            <a:r>
              <a:rPr lang="en-US" altLang="zh-CN" sz="3600" dirty="0">
                <a:latin typeface="Times New Roman" panose="02020603050405020304" pitchFamily="18" charset="0"/>
                <a:cs typeface="Times New Roman" panose="02020603050405020304" pitchFamily="18" charset="0"/>
              </a:rPr>
              <a:t>Yufeng Chen, </a:t>
            </a:r>
            <a:r>
              <a:rPr lang="en-US" altLang="zh-CN" sz="3600" dirty="0" err="1">
                <a:latin typeface="Times New Roman" panose="02020603050405020304" pitchFamily="18" charset="0"/>
                <a:cs typeface="Times New Roman" panose="02020603050405020304" pitchFamily="18" charset="0"/>
              </a:rPr>
              <a:t>Jiaqi</a:t>
            </a:r>
            <a:r>
              <a:rPr lang="en-US" altLang="zh-CN" sz="3600" dirty="0">
                <a:latin typeface="Times New Roman" panose="02020603050405020304" pitchFamily="18" charset="0"/>
                <a:cs typeface="Times New Roman" panose="02020603050405020304" pitchFamily="18" charset="0"/>
              </a:rPr>
              <a:t> Sun, </a:t>
            </a:r>
            <a:r>
              <a:rPr lang="en-US" altLang="zh-CN" sz="3600" dirty="0" err="1">
                <a:latin typeface="Times New Roman" panose="02020603050405020304" pitchFamily="18" charset="0"/>
                <a:cs typeface="Times New Roman" panose="02020603050405020304" pitchFamily="18" charset="0"/>
              </a:rPr>
              <a:t>Ruotian</a:t>
            </a:r>
            <a:r>
              <a:rPr lang="en-US" altLang="zh-CN" sz="3600" dirty="0">
                <a:latin typeface="Times New Roman" panose="02020603050405020304" pitchFamily="18" charset="0"/>
                <a:cs typeface="Times New Roman" panose="02020603050405020304" pitchFamily="18" charset="0"/>
              </a:rPr>
              <a:t> Liu | CS 506 - Spark! Project</a:t>
            </a:r>
          </a:p>
        </p:txBody>
      </p:sp>
      <p:pic>
        <p:nvPicPr>
          <p:cNvPr id="3" name="Picture 2">
            <a:extLst>
              <a:ext uri="{FF2B5EF4-FFF2-40B4-BE49-F238E27FC236}">
                <a16:creationId xmlns:a16="http://schemas.microsoft.com/office/drawing/2014/main" id="{436C56CF-B461-40A2-BBCB-72A557BE30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381000"/>
            <a:ext cx="14116050" cy="1371600"/>
          </a:xfrm>
          <a:prstGeom prst="rect">
            <a:avLst/>
          </a:prstGeom>
        </p:spPr>
      </p:pic>
      <p:sp>
        <p:nvSpPr>
          <p:cNvPr id="5" name="文本框 4">
            <a:extLst>
              <a:ext uri="{FF2B5EF4-FFF2-40B4-BE49-F238E27FC236}">
                <a16:creationId xmlns:a16="http://schemas.microsoft.com/office/drawing/2014/main" id="{C46DC879-FD5E-4620-8696-BB173BFD4CB3}"/>
              </a:ext>
            </a:extLst>
          </p:cNvPr>
          <p:cNvSpPr txBox="1"/>
          <p:nvPr/>
        </p:nvSpPr>
        <p:spPr>
          <a:xfrm>
            <a:off x="451104" y="2438905"/>
            <a:ext cx="17532082" cy="1015663"/>
          </a:xfrm>
          <a:prstGeom prst="rect">
            <a:avLst/>
          </a:prstGeom>
          <a:noFill/>
        </p:spPr>
        <p:txBody>
          <a:bodyPr wrap="square" rtlCol="0">
            <a:spAutoFit/>
          </a:bodyPr>
          <a:lstStyle/>
          <a:p>
            <a:pPr algn="just">
              <a:lnSpc>
                <a:spcPct val="100000"/>
              </a:lnSpc>
            </a:pPr>
            <a:r>
              <a:rPr lang="en-US" altLang="zh-CN" sz="6000" b="1" u="sng" dirty="0">
                <a:latin typeface="Constantia" panose="02030602050306030303" pitchFamily="18" charset="0"/>
              </a:rPr>
              <a:t>Problem Statement</a:t>
            </a:r>
            <a:endParaRPr lang="en-US" altLang="zh-CN" sz="3200" u="sng"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7628299-A5D0-4C96-9B89-7E2EF80B8F45}"/>
              </a:ext>
            </a:extLst>
          </p:cNvPr>
          <p:cNvSpPr txBox="1"/>
          <p:nvPr/>
        </p:nvSpPr>
        <p:spPr>
          <a:xfrm>
            <a:off x="381000" y="13801209"/>
            <a:ext cx="17532080" cy="1015663"/>
          </a:xfrm>
          <a:prstGeom prst="rect">
            <a:avLst/>
          </a:prstGeom>
          <a:noFill/>
        </p:spPr>
        <p:txBody>
          <a:bodyPr wrap="square" rtlCol="0">
            <a:spAutoFit/>
          </a:bodyPr>
          <a:lstStyle/>
          <a:p>
            <a:pPr algn="just">
              <a:lnSpc>
                <a:spcPct val="100000"/>
              </a:lnSpc>
            </a:pPr>
            <a:r>
              <a:rPr lang="en-US" altLang="zh-CN" sz="6000" b="1" u="sng" dirty="0">
                <a:latin typeface="Constantia" panose="02030602050306030303" pitchFamily="18" charset="0"/>
              </a:rPr>
              <a:t>Methodology</a:t>
            </a:r>
          </a:p>
        </p:txBody>
      </p:sp>
      <p:cxnSp>
        <p:nvCxnSpPr>
          <p:cNvPr id="9" name="直接连接符 8">
            <a:extLst>
              <a:ext uri="{FF2B5EF4-FFF2-40B4-BE49-F238E27FC236}">
                <a16:creationId xmlns:a16="http://schemas.microsoft.com/office/drawing/2014/main" id="{224184FF-85CE-454C-A5C9-60ECAF60C193}"/>
              </a:ext>
            </a:extLst>
          </p:cNvPr>
          <p:cNvCxnSpPr/>
          <p:nvPr/>
        </p:nvCxnSpPr>
        <p:spPr bwMode="auto">
          <a:xfrm>
            <a:off x="381000" y="2057400"/>
            <a:ext cx="35737800" cy="0"/>
          </a:xfrm>
          <a:prstGeom prst="line">
            <a:avLst/>
          </a:prstGeom>
          <a:solidFill>
            <a:srgbClr val="00B8FF"/>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直接连接符 14">
            <a:extLst>
              <a:ext uri="{FF2B5EF4-FFF2-40B4-BE49-F238E27FC236}">
                <a16:creationId xmlns:a16="http://schemas.microsoft.com/office/drawing/2014/main" id="{A3BF23B5-E4E5-444E-A96D-76F5E4841B22}"/>
              </a:ext>
            </a:extLst>
          </p:cNvPr>
          <p:cNvCxnSpPr/>
          <p:nvPr/>
        </p:nvCxnSpPr>
        <p:spPr bwMode="auto">
          <a:xfrm>
            <a:off x="18287999" y="2437555"/>
            <a:ext cx="0" cy="24612600"/>
          </a:xfrm>
          <a:prstGeom prst="line">
            <a:avLst/>
          </a:prstGeom>
          <a:solidFill>
            <a:srgbClr val="00B8FF"/>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41" name="组合 40">
            <a:extLst>
              <a:ext uri="{FF2B5EF4-FFF2-40B4-BE49-F238E27FC236}">
                <a16:creationId xmlns:a16="http://schemas.microsoft.com/office/drawing/2014/main" id="{820BE394-EB49-4150-BFFF-5E0360F97DDD}"/>
              </a:ext>
            </a:extLst>
          </p:cNvPr>
          <p:cNvGrpSpPr/>
          <p:nvPr/>
        </p:nvGrpSpPr>
        <p:grpSpPr>
          <a:xfrm>
            <a:off x="457200" y="3622417"/>
            <a:ext cx="17532082" cy="9941183"/>
            <a:chOff x="457200" y="3470017"/>
            <a:chExt cx="17532082" cy="9941183"/>
          </a:xfrm>
        </p:grpSpPr>
        <p:sp>
          <p:nvSpPr>
            <p:cNvPr id="17" name="文本框 16">
              <a:extLst>
                <a:ext uri="{FF2B5EF4-FFF2-40B4-BE49-F238E27FC236}">
                  <a16:creationId xmlns:a16="http://schemas.microsoft.com/office/drawing/2014/main" id="{A99CE6C1-4B66-4965-AD66-2FDDC237D1CC}"/>
                </a:ext>
              </a:extLst>
            </p:cNvPr>
            <p:cNvSpPr txBox="1"/>
            <p:nvPr/>
          </p:nvSpPr>
          <p:spPr>
            <a:xfrm>
              <a:off x="457200" y="3470017"/>
              <a:ext cx="17532082" cy="9941183"/>
            </a:xfrm>
            <a:prstGeom prst="rect">
              <a:avLst/>
            </a:prstGeom>
            <a:noFill/>
          </p:spPr>
          <p:txBody>
            <a:bodyPr wrap="square" rtlCol="0">
              <a:spAutoFit/>
            </a:bodyPr>
            <a:lstStyle/>
            <a:p>
              <a:pPr algn="just">
                <a:lnSpc>
                  <a:spcPct val="100000"/>
                </a:lnSpc>
              </a:pPr>
              <a:r>
                <a:rPr lang="en-US" altLang="zh-CN" sz="3200" dirty="0">
                  <a:latin typeface="Times New Roman" panose="02020603050405020304" pitchFamily="18" charset="0"/>
                  <a:cs typeface="Times New Roman" panose="02020603050405020304" pitchFamily="18" charset="0"/>
                </a:rPr>
                <a:t>The National Association for the Advancement of Colored People (NAACP) is a civil rights organization in the United States, formed in 1909 as a bi-racial endeavor to advance justice for African Americans. Their goal is to ensure the political, educational, social, and economic equality of rights of all persons and to eliminate race-based discrimination.</a:t>
              </a:r>
            </a:p>
            <a:p>
              <a:pPr algn="just">
                <a:lnSpc>
                  <a:spcPct val="100000"/>
                </a:lnSpc>
              </a:pPr>
              <a:endParaRPr lang="en-US" altLang="zh-CN" sz="3200" dirty="0">
                <a:latin typeface="Times New Roman" panose="02020603050405020304" pitchFamily="18" charset="0"/>
                <a:cs typeface="Times New Roman" panose="02020603050405020304" pitchFamily="18" charset="0"/>
              </a:endParaRPr>
            </a:p>
            <a:p>
              <a:pPr algn="just">
                <a:lnSpc>
                  <a:spcPct val="100000"/>
                </a:lnSpc>
              </a:pPr>
              <a:endParaRPr lang="en-US" altLang="zh-CN" sz="3200" dirty="0">
                <a:latin typeface="Times New Roman" panose="02020603050405020304" pitchFamily="18" charset="0"/>
                <a:cs typeface="Times New Roman" panose="02020603050405020304" pitchFamily="18" charset="0"/>
              </a:endParaRPr>
            </a:p>
            <a:p>
              <a:pPr algn="just">
                <a:lnSpc>
                  <a:spcPct val="100000"/>
                </a:lnSpc>
              </a:pPr>
              <a:endParaRPr lang="en-US" altLang="zh-CN" sz="3200" dirty="0">
                <a:latin typeface="Times New Roman" panose="02020603050405020304" pitchFamily="18" charset="0"/>
                <a:cs typeface="Times New Roman" panose="02020603050405020304" pitchFamily="18" charset="0"/>
              </a:endParaRPr>
            </a:p>
            <a:p>
              <a:pPr algn="just">
                <a:lnSpc>
                  <a:spcPct val="100000"/>
                </a:lnSpc>
              </a:pPr>
              <a:endParaRPr lang="en-US" altLang="zh-CN" sz="3200" dirty="0">
                <a:latin typeface="Times New Roman" panose="02020603050405020304" pitchFamily="18" charset="0"/>
                <a:cs typeface="Times New Roman" panose="02020603050405020304" pitchFamily="18" charset="0"/>
              </a:endParaRPr>
            </a:p>
            <a:p>
              <a:pPr algn="just">
                <a:lnSpc>
                  <a:spcPct val="100000"/>
                </a:lnSpc>
              </a:pPr>
              <a:endParaRPr lang="en-US" altLang="zh-CN" sz="3200" dirty="0">
                <a:latin typeface="Times New Roman" panose="02020603050405020304" pitchFamily="18" charset="0"/>
                <a:cs typeface="Times New Roman" panose="02020603050405020304" pitchFamily="18" charset="0"/>
              </a:endParaRPr>
            </a:p>
            <a:p>
              <a:pPr algn="just">
                <a:lnSpc>
                  <a:spcPct val="100000"/>
                </a:lnSpc>
              </a:pPr>
              <a:endParaRPr lang="en-US" altLang="zh-CN" sz="3200" dirty="0">
                <a:latin typeface="Times New Roman" panose="02020603050405020304" pitchFamily="18" charset="0"/>
                <a:cs typeface="Times New Roman" panose="02020603050405020304" pitchFamily="18" charset="0"/>
              </a:endParaRPr>
            </a:p>
            <a:p>
              <a:pPr algn="just">
                <a:lnSpc>
                  <a:spcPct val="100000"/>
                </a:lnSpc>
              </a:pPr>
              <a:endParaRPr lang="en-US" altLang="zh-CN" sz="3200" dirty="0">
                <a:latin typeface="Times New Roman" panose="02020603050405020304" pitchFamily="18" charset="0"/>
                <a:cs typeface="Times New Roman" panose="02020603050405020304" pitchFamily="18" charset="0"/>
              </a:endParaRPr>
            </a:p>
            <a:p>
              <a:pPr algn="just">
                <a:lnSpc>
                  <a:spcPct val="100000"/>
                </a:lnSpc>
              </a:pPr>
              <a:endParaRPr lang="en-US" altLang="zh-CN" sz="3200" dirty="0">
                <a:latin typeface="Times New Roman" panose="02020603050405020304" pitchFamily="18" charset="0"/>
                <a:cs typeface="Times New Roman" panose="02020603050405020304" pitchFamily="18" charset="0"/>
              </a:endParaRPr>
            </a:p>
            <a:p>
              <a:pPr algn="just">
                <a:lnSpc>
                  <a:spcPct val="100000"/>
                </a:lnSpc>
              </a:pPr>
              <a:r>
                <a:rPr lang="en-US" altLang="zh-CN" sz="3200" dirty="0">
                  <a:latin typeface="Times New Roman" panose="02020603050405020304" pitchFamily="18" charset="0"/>
                  <a:cs typeface="Times New Roman" panose="02020603050405020304" pitchFamily="18" charset="0"/>
                </a:rPr>
                <a:t>In this project, we are going to help our client, NAACP Boston, to understand the coverage of Boston Media in covering Boston’s Black people and Black neighborhoods. We are going to assess the volume of coverage, the general sentiment of all reports, the topics covered, and how this has changed over time. To do so, we need to collect data from newspaper and radio websites (Boston Globe, as well as WGBH and WBUR), design algorithms to understand the data, then draw some conclusions. We think the results we get can provide a good view on how the media in Boston did in the past 5 years (from 2014 to 2018). Hopefully, these results will lead our client to some possible ways that can help the media to do better on the elimination of racial hatred and race-based discrimination.</a:t>
              </a:r>
            </a:p>
          </p:txBody>
        </p:sp>
        <p:grpSp>
          <p:nvGrpSpPr>
            <p:cNvPr id="40" name="组合 39">
              <a:extLst>
                <a:ext uri="{FF2B5EF4-FFF2-40B4-BE49-F238E27FC236}">
                  <a16:creationId xmlns:a16="http://schemas.microsoft.com/office/drawing/2014/main" id="{19AFCBFC-46D4-42EC-8655-5140C782C507}"/>
                </a:ext>
              </a:extLst>
            </p:cNvPr>
            <p:cNvGrpSpPr/>
            <p:nvPr/>
          </p:nvGrpSpPr>
          <p:grpSpPr>
            <a:xfrm>
              <a:off x="1447800" y="4910979"/>
              <a:ext cx="16154400" cy="4578838"/>
              <a:chOff x="1447800" y="4793762"/>
              <a:chExt cx="16154400" cy="4578838"/>
            </a:xfrm>
          </p:grpSpPr>
          <p:pic>
            <p:nvPicPr>
              <p:cNvPr id="30" name="图片 29" descr="图片包含 标志, 户外, 黑色, 极&#10;&#10;描述已自动生成">
                <a:extLst>
                  <a:ext uri="{FF2B5EF4-FFF2-40B4-BE49-F238E27FC236}">
                    <a16:creationId xmlns:a16="http://schemas.microsoft.com/office/drawing/2014/main" id="{069FCD43-718D-400F-9005-B1CA45D1B093}"/>
                  </a:ext>
                </a:extLst>
              </p:cNvPr>
              <p:cNvPicPr>
                <a:picLocks noChangeAspect="1"/>
              </p:cNvPicPr>
              <p:nvPr/>
            </p:nvPicPr>
            <p:blipFill>
              <a:blip r:embed="rId8"/>
              <a:stretch>
                <a:fillRect/>
              </a:stretch>
            </p:blipFill>
            <p:spPr>
              <a:xfrm>
                <a:off x="1447800" y="5673983"/>
                <a:ext cx="3200400" cy="3200400"/>
              </a:xfrm>
              <a:prstGeom prst="rect">
                <a:avLst/>
              </a:prstGeom>
            </p:spPr>
          </p:pic>
          <p:pic>
            <p:nvPicPr>
              <p:cNvPr id="32" name="图片 31" descr="图片包含 标志, 食物, 停止, 人们&#10;&#10;描述已自动生成">
                <a:extLst>
                  <a:ext uri="{FF2B5EF4-FFF2-40B4-BE49-F238E27FC236}">
                    <a16:creationId xmlns:a16="http://schemas.microsoft.com/office/drawing/2014/main" id="{77C75BD3-205C-4318-8C70-8D41BA7D912A}"/>
                  </a:ext>
                </a:extLst>
              </p:cNvPr>
              <p:cNvPicPr>
                <a:picLocks noChangeAspect="1"/>
              </p:cNvPicPr>
              <p:nvPr/>
            </p:nvPicPr>
            <p:blipFill>
              <a:blip r:embed="rId9"/>
              <a:stretch>
                <a:fillRect/>
              </a:stretch>
            </p:blipFill>
            <p:spPr>
              <a:xfrm>
                <a:off x="11887914" y="6614061"/>
                <a:ext cx="5714286" cy="2412698"/>
              </a:xfrm>
              <a:prstGeom prst="rect">
                <a:avLst/>
              </a:prstGeom>
            </p:spPr>
          </p:pic>
          <p:pic>
            <p:nvPicPr>
              <p:cNvPr id="34" name="图片 33" descr="图片包含 游戏机&#10;&#10;描述已自动生成">
                <a:extLst>
                  <a:ext uri="{FF2B5EF4-FFF2-40B4-BE49-F238E27FC236}">
                    <a16:creationId xmlns:a16="http://schemas.microsoft.com/office/drawing/2014/main" id="{1D1D9A91-37A1-4D79-84A7-20D81C533DD1}"/>
                  </a:ext>
                </a:extLst>
              </p:cNvPr>
              <p:cNvPicPr>
                <a:picLocks noChangeAspect="1"/>
              </p:cNvPicPr>
              <p:nvPr/>
            </p:nvPicPr>
            <p:blipFill>
              <a:blip r:embed="rId10"/>
              <a:stretch>
                <a:fillRect/>
              </a:stretch>
            </p:blipFill>
            <p:spPr>
              <a:xfrm>
                <a:off x="5311285" y="5918500"/>
                <a:ext cx="6579235" cy="3454100"/>
              </a:xfrm>
              <a:prstGeom prst="rect">
                <a:avLst/>
              </a:prstGeom>
            </p:spPr>
          </p:pic>
          <p:pic>
            <p:nvPicPr>
              <p:cNvPr id="36" name="图片 35" descr="图片包含 游戏机&#10;&#10;描述已自动生成">
                <a:extLst>
                  <a:ext uri="{FF2B5EF4-FFF2-40B4-BE49-F238E27FC236}">
                    <a16:creationId xmlns:a16="http://schemas.microsoft.com/office/drawing/2014/main" id="{EC40E9ED-8FAF-41B9-9AF5-86C195CCC6AF}"/>
                  </a:ext>
                </a:extLst>
              </p:cNvPr>
              <p:cNvPicPr>
                <a:picLocks noChangeAspect="1"/>
              </p:cNvPicPr>
              <p:nvPr/>
            </p:nvPicPr>
            <p:blipFill>
              <a:blip r:embed="rId11"/>
              <a:stretch>
                <a:fillRect/>
              </a:stretch>
            </p:blipFill>
            <p:spPr>
              <a:xfrm>
                <a:off x="8241740" y="4793762"/>
                <a:ext cx="6348997" cy="2667005"/>
              </a:xfrm>
              <a:prstGeom prst="rect">
                <a:avLst/>
              </a:prstGeom>
            </p:spPr>
          </p:pic>
        </p:grpSp>
      </p:grpSp>
      <p:sp>
        <p:nvSpPr>
          <p:cNvPr id="38" name="文本框 37">
            <a:extLst>
              <a:ext uri="{FF2B5EF4-FFF2-40B4-BE49-F238E27FC236}">
                <a16:creationId xmlns:a16="http://schemas.microsoft.com/office/drawing/2014/main" id="{1FBC446D-F1A1-482A-BBD0-55A5EE270059}"/>
              </a:ext>
            </a:extLst>
          </p:cNvPr>
          <p:cNvSpPr txBox="1"/>
          <p:nvPr/>
        </p:nvSpPr>
        <p:spPr>
          <a:xfrm>
            <a:off x="18586717" y="5924702"/>
            <a:ext cx="17532082" cy="1015663"/>
          </a:xfrm>
          <a:prstGeom prst="rect">
            <a:avLst/>
          </a:prstGeom>
          <a:noFill/>
        </p:spPr>
        <p:txBody>
          <a:bodyPr wrap="square" rtlCol="0">
            <a:spAutoFit/>
          </a:bodyPr>
          <a:lstStyle/>
          <a:p>
            <a:pPr algn="r">
              <a:lnSpc>
                <a:spcPct val="100000"/>
              </a:lnSpc>
            </a:pPr>
            <a:r>
              <a:rPr lang="en-US" altLang="zh-CN" sz="6000" b="1" u="sng" dirty="0">
                <a:latin typeface="Constantia" panose="02030602050306030303" pitchFamily="18" charset="0"/>
              </a:rPr>
              <a:t>What We Have Achieved</a:t>
            </a:r>
            <a:endParaRPr lang="en-US" altLang="zh-CN" sz="3200" u="sng"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E442FB91-0AAA-45D2-9571-B0B98EBDDCB8}"/>
              </a:ext>
            </a:extLst>
          </p:cNvPr>
          <p:cNvSpPr txBox="1"/>
          <p:nvPr/>
        </p:nvSpPr>
        <p:spPr>
          <a:xfrm>
            <a:off x="381000" y="14991894"/>
            <a:ext cx="17532082" cy="12341840"/>
          </a:xfrm>
          <a:prstGeom prst="rect">
            <a:avLst/>
          </a:prstGeom>
          <a:noFill/>
        </p:spPr>
        <p:txBody>
          <a:bodyPr wrap="square" rtlCol="0">
            <a:spAutoFit/>
          </a:bodyPr>
          <a:lstStyle/>
          <a:p>
            <a:pPr algn="just">
              <a:lnSpc>
                <a:spcPct val="100000"/>
              </a:lnSpc>
              <a:spcAft>
                <a:spcPts val="1800"/>
              </a:spcAft>
            </a:pPr>
            <a:r>
              <a:rPr lang="en-US" altLang="zh-CN" sz="3200" b="1" dirty="0">
                <a:latin typeface="Times New Roman" panose="02020603050405020304" pitchFamily="18" charset="0"/>
                <a:cs typeface="Times New Roman" panose="02020603050405020304" pitchFamily="18" charset="0"/>
              </a:rPr>
              <a:t>Collecting Data</a:t>
            </a:r>
            <a:r>
              <a:rPr lang="en-US" altLang="zh-CN" sz="3200" dirty="0">
                <a:latin typeface="Times New Roman" panose="02020603050405020304" pitchFamily="18" charset="0"/>
                <a:cs typeface="Times New Roman" panose="02020603050405020304" pitchFamily="18" charset="0"/>
              </a:rPr>
              <a:t>: To collect articles from website, we first tried a python module named “</a:t>
            </a:r>
            <a:r>
              <a:rPr lang="en-US" altLang="zh-CN" sz="3200" dirty="0" err="1">
                <a:latin typeface="Times New Roman" panose="02020603050405020304" pitchFamily="18" charset="0"/>
                <a:cs typeface="Times New Roman" panose="02020603050405020304" pitchFamily="18" charset="0"/>
              </a:rPr>
              <a:t>BeautifulSoup</a:t>
            </a:r>
            <a:r>
              <a:rPr lang="en-US" altLang="zh-CN" sz="3200" dirty="0">
                <a:latin typeface="Times New Roman" panose="02020603050405020304" pitchFamily="18" charset="0"/>
                <a:cs typeface="Times New Roman" panose="02020603050405020304" pitchFamily="18" charset="0"/>
              </a:rPr>
              <a:t>”. It could work correctly for us to get the articles after adding some restriction to it, but it’s just too slow and not acceptable because we need to get the news in recent 5 years from 3 different websites. Then we tried </a:t>
            </a:r>
            <a:r>
              <a:rPr lang="en-US" altLang="zh-CN" sz="3200" dirty="0" err="1">
                <a:latin typeface="Times New Roman" panose="02020603050405020304" pitchFamily="18" charset="0"/>
                <a:cs typeface="Times New Roman" panose="02020603050405020304" pitchFamily="18" charset="0"/>
              </a:rPr>
              <a:t>Scrapy</a:t>
            </a:r>
            <a:r>
              <a:rPr lang="en-US" altLang="zh-CN" sz="3200" dirty="0">
                <a:latin typeface="Times New Roman" panose="02020603050405020304" pitchFamily="18" charset="0"/>
                <a:cs typeface="Times New Roman" panose="02020603050405020304" pitchFamily="18" charset="0"/>
              </a:rPr>
              <a:t>. After got the structure of the websites we want to scrape and find out which class the article part lies in, we successfully got the data we want.</a:t>
            </a:r>
          </a:p>
          <a:p>
            <a:pPr algn="just">
              <a:lnSpc>
                <a:spcPct val="100000"/>
              </a:lnSpc>
              <a:spcAft>
                <a:spcPts val="1800"/>
              </a:spcAft>
            </a:pPr>
            <a:r>
              <a:rPr lang="en-US" altLang="zh-CN" sz="3200" b="1" dirty="0">
                <a:latin typeface="Times New Roman" panose="02020603050405020304" pitchFamily="18" charset="0"/>
                <a:cs typeface="Times New Roman" panose="02020603050405020304" pitchFamily="18" charset="0"/>
              </a:rPr>
              <a:t>Filtering</a:t>
            </a:r>
            <a:r>
              <a:rPr lang="en-US" altLang="zh-CN" sz="3200" dirty="0">
                <a:latin typeface="Times New Roman" panose="02020603050405020304" pitchFamily="18" charset="0"/>
                <a:cs typeface="Times New Roman" panose="02020603050405020304" pitchFamily="18" charset="0"/>
              </a:rPr>
              <a:t>: After collecting all data we need to see which articles are about black people or black neighborhoods, so wrote an algorithm that can traverse all text data we’ve got and judge whether it was related to black neighborhood or not using a keyword list we’ve collected before (including black neighborhood names and some other words about black people).</a:t>
            </a:r>
          </a:p>
          <a:p>
            <a:pPr algn="just">
              <a:lnSpc>
                <a:spcPct val="100000"/>
              </a:lnSpc>
              <a:spcAft>
                <a:spcPts val="1800"/>
              </a:spcAft>
            </a:pPr>
            <a:r>
              <a:rPr lang="en-US" altLang="zh-CN" sz="3200" b="1" dirty="0">
                <a:latin typeface="Times New Roman" panose="02020603050405020304" pitchFamily="18" charset="0"/>
                <a:cs typeface="Times New Roman" panose="02020603050405020304" pitchFamily="18" charset="0"/>
              </a:rPr>
              <a:t>Sentiment Analysis</a:t>
            </a:r>
            <a:r>
              <a:rPr lang="en-US" altLang="zh-CN" sz="3200" dirty="0">
                <a:latin typeface="Times New Roman" panose="02020603050405020304" pitchFamily="18" charset="0"/>
                <a:cs typeface="Times New Roman" panose="02020603050405020304" pitchFamily="18" charset="0"/>
              </a:rPr>
              <a:t>: We tried to train a model just like what we did in the midterm to judge an article’s sentiment but couldn’t find a very good train dataset, so the results are not very satisfying. Then we planned to use some existing sentiment analysis tools to do the job. Finally we decided to use ‘VADER-Sentiment-Analysis’ to help us determine if a piece of news is positive or negative after testing on some sample articles.</a:t>
            </a:r>
          </a:p>
          <a:p>
            <a:pPr algn="just">
              <a:lnSpc>
                <a:spcPct val="100000"/>
              </a:lnSpc>
              <a:spcAft>
                <a:spcPts val="1800"/>
              </a:spcAft>
            </a:pPr>
            <a:r>
              <a:rPr lang="en-US" altLang="zh-CN" sz="3200" b="1" dirty="0">
                <a:latin typeface="Times New Roman" panose="02020603050405020304" pitchFamily="18" charset="0"/>
                <a:cs typeface="Times New Roman" panose="02020603050405020304" pitchFamily="18" charset="0"/>
              </a:rPr>
              <a:t>Getting Topics</a:t>
            </a:r>
            <a:r>
              <a:rPr lang="en-US" altLang="zh-CN" sz="3200" dirty="0">
                <a:latin typeface="Times New Roman" panose="02020603050405020304" pitchFamily="18" charset="0"/>
                <a:cs typeface="Times New Roman" panose="02020603050405020304" pitchFamily="18" charset="0"/>
              </a:rPr>
              <a:t>: The next step is to find out what topics are popular. In a word, our analysis was based on word count. We vectorized the article and tried to get rid of the influence of meaningless words for drawing conclusion like “said”, “Boston” or “Monday” from two aspects. The first one was to remove all the words in our keywords used for filtering and in stop-word list since those were a common part of relevant articles. The second one was </a:t>
            </a:r>
            <a:r>
              <a:rPr lang="en-US" altLang="zh-CN" sz="3200" dirty="0" err="1">
                <a:latin typeface="Times New Roman" panose="02020603050405020304" pitchFamily="18" charset="0"/>
                <a:cs typeface="Times New Roman" panose="02020603050405020304" pitchFamily="18" charset="0"/>
              </a:rPr>
              <a:t>tf-idf</a:t>
            </a:r>
            <a:r>
              <a:rPr lang="en-US" altLang="zh-CN" sz="3200" dirty="0">
                <a:latin typeface="Times New Roman" panose="02020603050405020304" pitchFamily="18" charset="0"/>
                <a:cs typeface="Times New Roman" panose="02020603050405020304" pitchFamily="18" charset="0"/>
              </a:rPr>
              <a:t> algorithm. As we learnt in class, </a:t>
            </a:r>
            <a:r>
              <a:rPr lang="en-US" altLang="zh-CN" sz="3200" dirty="0" err="1">
                <a:latin typeface="Times New Roman" panose="02020603050405020304" pitchFamily="18" charset="0"/>
                <a:cs typeface="Times New Roman" panose="02020603050405020304" pitchFamily="18" charset="0"/>
              </a:rPr>
              <a:t>tf-idf</a:t>
            </a:r>
            <a:r>
              <a:rPr lang="en-US" altLang="zh-CN" sz="3200" dirty="0">
                <a:latin typeface="Times New Roman" panose="02020603050405020304" pitchFamily="18" charset="0"/>
                <a:cs typeface="Times New Roman" panose="02020603050405020304" pitchFamily="18" charset="0"/>
              </a:rPr>
              <a:t> was born to deal with this problem. The following step was a classification problem. We tried different models we used before and choose LDA (Latent Dirichlet Allocation) to do the classification job because it worked pretty well with text classification and it could provide a nested dimensionality reduction API so that we can make our result visible easily, which was quite clear to evaluate and show our results.</a:t>
            </a:r>
          </a:p>
        </p:txBody>
      </p:sp>
      <p:sp>
        <p:nvSpPr>
          <p:cNvPr id="39" name="矩形 38">
            <a:extLst>
              <a:ext uri="{FF2B5EF4-FFF2-40B4-BE49-F238E27FC236}">
                <a16:creationId xmlns:a16="http://schemas.microsoft.com/office/drawing/2014/main" id="{0F29F4D2-0A54-4E26-8892-30DAF6312535}"/>
              </a:ext>
            </a:extLst>
          </p:cNvPr>
          <p:cNvSpPr/>
          <p:nvPr/>
        </p:nvSpPr>
        <p:spPr>
          <a:xfrm rot="20606372">
            <a:off x="18637582" y="4341983"/>
            <a:ext cx="2743572" cy="2308324"/>
          </a:xfrm>
          <a:prstGeom prst="rect">
            <a:avLst/>
          </a:prstGeom>
        </p:spPr>
        <p:txBody>
          <a:bodyPr wrap="none">
            <a:spAutoFit/>
          </a:bodyPr>
          <a:lstStyle/>
          <a:p>
            <a:r>
              <a:rPr lang="en-US" altLang="zh-CN" sz="4800" b="1" dirty="0">
                <a:latin typeface="Constantia" panose="02030602050306030303" pitchFamily="18" charset="0"/>
                <a:cs typeface="Times New Roman" panose="02020603050405020304" pitchFamily="18" charset="0"/>
              </a:rPr>
              <a:t>        Data</a:t>
            </a:r>
          </a:p>
          <a:p>
            <a:r>
              <a:rPr lang="en-US" altLang="zh-CN" sz="4800" b="1" dirty="0">
                <a:latin typeface="Constantia" panose="02030602050306030303" pitchFamily="18" charset="0"/>
                <a:cs typeface="Times New Roman" panose="02020603050405020304" pitchFamily="18" charset="0"/>
              </a:rPr>
              <a:t>         &amp;</a:t>
            </a:r>
          </a:p>
          <a:p>
            <a:r>
              <a:rPr lang="en-US" altLang="zh-CN" sz="4800" b="1" dirty="0">
                <a:latin typeface="Constantia" panose="02030602050306030303" pitchFamily="18" charset="0"/>
                <a:cs typeface="Times New Roman" panose="02020603050405020304" pitchFamily="18" charset="0"/>
              </a:rPr>
              <a:t>Results</a:t>
            </a:r>
            <a:endParaRPr lang="zh-CN" altLang="en-US" sz="4800" b="1" dirty="0">
              <a:latin typeface="Constantia" panose="02030602050306030303" pitchFamily="18" charset="0"/>
            </a:endParaRPr>
          </a:p>
        </p:txBody>
      </p:sp>
      <p:pic>
        <p:nvPicPr>
          <p:cNvPr id="58" name="图片 57" descr="图片包含 游戏机, 花&#10;&#10;描述已自动生成">
            <a:extLst>
              <a:ext uri="{FF2B5EF4-FFF2-40B4-BE49-F238E27FC236}">
                <a16:creationId xmlns:a16="http://schemas.microsoft.com/office/drawing/2014/main" id="{0F9C29C5-34CB-4958-9EC7-BA9BC4047A16}"/>
              </a:ext>
            </a:extLst>
          </p:cNvPr>
          <p:cNvPicPr>
            <a:picLocks noChangeAspect="1"/>
          </p:cNvPicPr>
          <p:nvPr/>
        </p:nvPicPr>
        <p:blipFill>
          <a:blip r:embed="rId12"/>
          <a:stretch>
            <a:fillRect/>
          </a:stretch>
        </p:blipFill>
        <p:spPr>
          <a:xfrm rot="2904820">
            <a:off x="18065576" y="7280710"/>
            <a:ext cx="1815822" cy="1240346"/>
          </a:xfrm>
          <a:prstGeom prst="rect">
            <a:avLst/>
          </a:prstGeom>
        </p:spPr>
      </p:pic>
      <p:pic>
        <p:nvPicPr>
          <p:cNvPr id="61" name="图片 60" descr="图片包含 游戏机, 花&#10;&#10;描述已自动生成">
            <a:extLst>
              <a:ext uri="{FF2B5EF4-FFF2-40B4-BE49-F238E27FC236}">
                <a16:creationId xmlns:a16="http://schemas.microsoft.com/office/drawing/2014/main" id="{01134DC6-9A79-4D15-AB36-5638EDD77A50}"/>
              </a:ext>
            </a:extLst>
          </p:cNvPr>
          <p:cNvPicPr>
            <a:picLocks noChangeAspect="1"/>
          </p:cNvPicPr>
          <p:nvPr/>
        </p:nvPicPr>
        <p:blipFill>
          <a:blip r:embed="rId12"/>
          <a:stretch>
            <a:fillRect/>
          </a:stretch>
        </p:blipFill>
        <p:spPr>
          <a:xfrm flipV="1">
            <a:off x="20308086" y="2924346"/>
            <a:ext cx="1815822" cy="1240346"/>
          </a:xfrm>
          <a:prstGeom prst="rect">
            <a:avLst/>
          </a:prstGeom>
        </p:spPr>
      </p:pic>
      <p:sp>
        <p:nvSpPr>
          <p:cNvPr id="65" name="矩形 64">
            <a:extLst>
              <a:ext uri="{FF2B5EF4-FFF2-40B4-BE49-F238E27FC236}">
                <a16:creationId xmlns:a16="http://schemas.microsoft.com/office/drawing/2014/main" id="{21E8076B-0065-4845-B7C2-82FC39A80DC3}"/>
              </a:ext>
            </a:extLst>
          </p:cNvPr>
          <p:cNvSpPr/>
          <p:nvPr/>
        </p:nvSpPr>
        <p:spPr>
          <a:xfrm>
            <a:off x="22783800" y="2871787"/>
            <a:ext cx="12801595" cy="2462213"/>
          </a:xfrm>
          <a:prstGeom prst="rect">
            <a:avLst/>
          </a:prstGeom>
          <a:noFill/>
          <a:ln w="15875">
            <a:solidFill>
              <a:schemeClr val="tx1"/>
            </a:solidFill>
          </a:ln>
        </p:spPr>
        <p:txBody>
          <a:bodyPr wrap="square">
            <a:spAutoFit/>
          </a:bodyPr>
          <a:lstStyle/>
          <a:p>
            <a:pPr algn="just">
              <a:spcAft>
                <a:spcPts val="1200"/>
              </a:spcAft>
            </a:pPr>
            <a:r>
              <a:rPr lang="en-US" altLang="zh-CN" sz="4000" b="1" dirty="0">
                <a:latin typeface="Consolas" panose="020B0609020204030204" pitchFamily="49" charset="0"/>
                <a:cs typeface="Times New Roman" panose="02020603050405020304" pitchFamily="18" charset="0"/>
              </a:rPr>
              <a:t> Total data Size: ~1GB</a:t>
            </a:r>
          </a:p>
          <a:p>
            <a:pPr algn="just">
              <a:spcAft>
                <a:spcPts val="1200"/>
              </a:spcAft>
            </a:pPr>
            <a:r>
              <a:rPr lang="en-US" altLang="zh-CN" sz="2400" dirty="0">
                <a:latin typeface="Consolas" panose="020B0609020204030204" pitchFamily="49" charset="0"/>
                <a:cs typeface="Times New Roman" panose="02020603050405020304" pitchFamily="18" charset="0"/>
              </a:rPr>
              <a:t>   </a:t>
            </a:r>
            <a:r>
              <a:rPr lang="en-US" altLang="zh-CN" sz="2800" dirty="0">
                <a:latin typeface="Consolas" panose="020B0609020204030204" pitchFamily="49" charset="0"/>
                <a:cs typeface="Times New Roman" panose="02020603050405020304" pitchFamily="18" charset="0"/>
              </a:rPr>
              <a:t>Boston Globe: </a:t>
            </a:r>
            <a:r>
              <a:rPr lang="en-US" altLang="zh-CN" sz="2800" b="1" dirty="0">
                <a:solidFill>
                  <a:srgbClr val="00B050"/>
                </a:solidFill>
                <a:latin typeface="Consolas" panose="020B0609020204030204" pitchFamily="49" charset="0"/>
                <a:cs typeface="Times New Roman" panose="02020603050405020304" pitchFamily="18" charset="0"/>
              </a:rPr>
              <a:t>~200000</a:t>
            </a:r>
            <a:r>
              <a:rPr lang="en-US" altLang="zh-CN" sz="2800" dirty="0">
                <a:latin typeface="Consolas" panose="020B0609020204030204" pitchFamily="49" charset="0"/>
                <a:cs typeface="Times New Roman" panose="02020603050405020304" pitchFamily="18" charset="0"/>
              </a:rPr>
              <a:t> pieces of news, </a:t>
            </a:r>
            <a:r>
              <a:rPr lang="en-US" altLang="zh-CN" sz="2800" b="1" dirty="0">
                <a:solidFill>
                  <a:srgbClr val="00B050"/>
                </a:solidFill>
                <a:latin typeface="Consolas" panose="020B0609020204030204" pitchFamily="49" charset="0"/>
                <a:cs typeface="Times New Roman" panose="02020603050405020304" pitchFamily="18" charset="0"/>
              </a:rPr>
              <a:t>~24000</a:t>
            </a:r>
            <a:r>
              <a:rPr lang="en-US" altLang="zh-CN" sz="2800" dirty="0">
                <a:latin typeface="Consolas" panose="020B0609020204030204" pitchFamily="49" charset="0"/>
                <a:cs typeface="Times New Roman" panose="02020603050405020304" pitchFamily="18" charset="0"/>
              </a:rPr>
              <a:t> about black</a:t>
            </a:r>
          </a:p>
          <a:p>
            <a:pPr algn="just">
              <a:spcAft>
                <a:spcPts val="1200"/>
              </a:spcAft>
            </a:pPr>
            <a:r>
              <a:rPr lang="en-US" altLang="zh-CN" sz="2800" dirty="0">
                <a:latin typeface="Consolas" panose="020B0609020204030204" pitchFamily="49" charset="0"/>
                <a:cs typeface="Times New Roman" panose="02020603050405020304" pitchFamily="18" charset="0"/>
              </a:rPr>
              <a:t>    WBUR: </a:t>
            </a:r>
            <a:r>
              <a:rPr lang="en-US" altLang="zh-CN" sz="2800" b="1" dirty="0">
                <a:solidFill>
                  <a:srgbClr val="00B050"/>
                </a:solidFill>
                <a:latin typeface="Consolas" panose="020B0609020204030204" pitchFamily="49" charset="0"/>
                <a:cs typeface="Times New Roman" panose="02020603050405020304" pitchFamily="18" charset="0"/>
              </a:rPr>
              <a:t>~30000</a:t>
            </a:r>
            <a:r>
              <a:rPr lang="en-US" altLang="zh-CN" sz="2800" dirty="0">
                <a:latin typeface="Consolas" panose="020B0609020204030204" pitchFamily="49" charset="0"/>
                <a:cs typeface="Times New Roman" panose="02020603050405020304" pitchFamily="18" charset="0"/>
              </a:rPr>
              <a:t> pieces of news and articles, </a:t>
            </a:r>
            <a:r>
              <a:rPr lang="en-US" altLang="zh-CN" sz="2800" b="1" dirty="0">
                <a:solidFill>
                  <a:srgbClr val="00B050"/>
                </a:solidFill>
                <a:latin typeface="Consolas" panose="020B0609020204030204" pitchFamily="49" charset="0"/>
                <a:cs typeface="Times New Roman" panose="02020603050405020304" pitchFamily="18" charset="0"/>
              </a:rPr>
              <a:t>~2800</a:t>
            </a:r>
            <a:r>
              <a:rPr lang="en-US" altLang="zh-CN" sz="2800" dirty="0">
                <a:latin typeface="Consolas" panose="020B0609020204030204" pitchFamily="49" charset="0"/>
                <a:cs typeface="Times New Roman" panose="02020603050405020304" pitchFamily="18" charset="0"/>
              </a:rPr>
              <a:t> about black</a:t>
            </a:r>
          </a:p>
          <a:p>
            <a:pPr algn="just">
              <a:spcAft>
                <a:spcPts val="1200"/>
              </a:spcAft>
            </a:pPr>
            <a:r>
              <a:rPr lang="en-US" altLang="zh-CN" sz="2800" dirty="0">
                <a:latin typeface="Consolas" panose="020B0609020204030204" pitchFamily="49" charset="0"/>
                <a:cs typeface="Times New Roman" panose="02020603050405020304" pitchFamily="18" charset="0"/>
              </a:rPr>
              <a:t>     WGBH: </a:t>
            </a:r>
            <a:r>
              <a:rPr lang="en-US" altLang="zh-CN" sz="2800" b="1" dirty="0">
                <a:solidFill>
                  <a:srgbClr val="FF0000"/>
                </a:solidFill>
                <a:latin typeface="Consolas" panose="020B0609020204030204" pitchFamily="49" charset="0"/>
                <a:cs typeface="Times New Roman" panose="02020603050405020304" pitchFamily="18" charset="0"/>
              </a:rPr>
              <a:t>~1500</a:t>
            </a:r>
            <a:r>
              <a:rPr lang="en-US" altLang="zh-CN" sz="2800" dirty="0">
                <a:latin typeface="Consolas" panose="020B0609020204030204" pitchFamily="49" charset="0"/>
                <a:cs typeface="Times New Roman" panose="02020603050405020304" pitchFamily="18" charset="0"/>
              </a:rPr>
              <a:t> pieces of news and articles, </a:t>
            </a:r>
            <a:r>
              <a:rPr lang="en-US" altLang="zh-CN" sz="2800" b="1" dirty="0">
                <a:solidFill>
                  <a:srgbClr val="00B050"/>
                </a:solidFill>
                <a:latin typeface="Consolas" panose="020B0609020204030204" pitchFamily="49" charset="0"/>
                <a:cs typeface="Times New Roman" panose="02020603050405020304" pitchFamily="18" charset="0"/>
              </a:rPr>
              <a:t>~150</a:t>
            </a:r>
            <a:r>
              <a:rPr lang="en-US" altLang="zh-CN" sz="2800" dirty="0">
                <a:latin typeface="Consolas" panose="020B0609020204030204" pitchFamily="49" charset="0"/>
                <a:cs typeface="Times New Roman" panose="02020603050405020304" pitchFamily="18" charset="0"/>
              </a:rPr>
              <a:t> about black</a:t>
            </a:r>
            <a:endParaRPr lang="zh-CN" altLang="en-US" sz="2800" dirty="0">
              <a:latin typeface="Consolas" panose="020B0609020204030204" pitchFamily="49" charset="0"/>
            </a:endParaRPr>
          </a:p>
        </p:txBody>
      </p:sp>
      <p:graphicFrame>
        <p:nvGraphicFramePr>
          <p:cNvPr id="33" name="图表 32">
            <a:extLst>
              <a:ext uri="{FF2B5EF4-FFF2-40B4-BE49-F238E27FC236}">
                <a16:creationId xmlns:a16="http://schemas.microsoft.com/office/drawing/2014/main" id="{74A15D96-D6EB-4E7C-B478-D56A0EE85179}"/>
              </a:ext>
            </a:extLst>
          </p:cNvPr>
          <p:cNvGraphicFramePr>
            <a:graphicFrameLocks/>
          </p:cNvGraphicFramePr>
          <p:nvPr>
            <p:extLst>
              <p:ext uri="{D42A27DB-BD31-4B8C-83A1-F6EECF244321}">
                <p14:modId xmlns:p14="http://schemas.microsoft.com/office/powerpoint/2010/main" val="4243491694"/>
              </p:ext>
            </p:extLst>
          </p:nvPr>
        </p:nvGraphicFramePr>
        <p:xfrm>
          <a:off x="18923400" y="12465000"/>
          <a:ext cx="8280000" cy="46800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42" name="图表 41">
            <a:extLst>
              <a:ext uri="{FF2B5EF4-FFF2-40B4-BE49-F238E27FC236}">
                <a16:creationId xmlns:a16="http://schemas.microsoft.com/office/drawing/2014/main" id="{7006C716-1037-427F-80EE-FEB3074CFA0C}"/>
              </a:ext>
            </a:extLst>
          </p:cNvPr>
          <p:cNvGraphicFramePr>
            <a:graphicFrameLocks/>
          </p:cNvGraphicFramePr>
          <p:nvPr>
            <p:extLst>
              <p:ext uri="{D42A27DB-BD31-4B8C-83A1-F6EECF244321}">
                <p14:modId xmlns:p14="http://schemas.microsoft.com/office/powerpoint/2010/main" val="3175373560"/>
              </p:ext>
            </p:extLst>
          </p:nvPr>
        </p:nvGraphicFramePr>
        <p:xfrm>
          <a:off x="27736800" y="12465000"/>
          <a:ext cx="8280000" cy="4680000"/>
        </p:xfrm>
        <a:graphic>
          <a:graphicData uri="http://schemas.openxmlformats.org/drawingml/2006/chart">
            <c:chart xmlns:c="http://schemas.openxmlformats.org/drawingml/2006/chart" xmlns:r="http://schemas.openxmlformats.org/officeDocument/2006/relationships" r:id="rId14"/>
          </a:graphicData>
        </a:graphic>
      </p:graphicFrame>
      <p:sp>
        <p:nvSpPr>
          <p:cNvPr id="4" name="矩形 3">
            <a:extLst>
              <a:ext uri="{FF2B5EF4-FFF2-40B4-BE49-F238E27FC236}">
                <a16:creationId xmlns:a16="http://schemas.microsoft.com/office/drawing/2014/main" id="{0D68831F-3BFD-4C06-A3E5-55D263984A30}"/>
              </a:ext>
            </a:extLst>
          </p:cNvPr>
          <p:cNvSpPr/>
          <p:nvPr/>
        </p:nvSpPr>
        <p:spPr>
          <a:xfrm>
            <a:off x="18730102" y="9198114"/>
            <a:ext cx="2378343" cy="707886"/>
          </a:xfrm>
          <a:prstGeom prst="rect">
            <a:avLst/>
          </a:prstGeom>
        </p:spPr>
        <p:txBody>
          <a:bodyPr wrap="none">
            <a:spAutoFit/>
          </a:bodyPr>
          <a:lstStyle/>
          <a:p>
            <a:r>
              <a:rPr lang="en-US" altLang="zh-CN" sz="4000" b="1" u="sng" dirty="0">
                <a:latin typeface="Constantia" panose="02030602050306030303" pitchFamily="18" charset="0"/>
                <a:cs typeface="Times New Roman" panose="02020603050405020304" pitchFamily="18" charset="0"/>
              </a:rPr>
              <a:t>Coverage</a:t>
            </a:r>
            <a:endParaRPr lang="zh-CN" altLang="en-US" sz="4000" b="1" u="sng" dirty="0">
              <a:latin typeface="Constantia" panose="02030602050306030303" pitchFamily="18" charset="0"/>
            </a:endParaRPr>
          </a:p>
        </p:txBody>
      </p:sp>
      <p:sp>
        <p:nvSpPr>
          <p:cNvPr id="44" name="矩形 43">
            <a:extLst>
              <a:ext uri="{FF2B5EF4-FFF2-40B4-BE49-F238E27FC236}">
                <a16:creationId xmlns:a16="http://schemas.microsoft.com/office/drawing/2014/main" id="{929796AC-ACFA-4CAE-A291-5BB25978AB6B}"/>
              </a:ext>
            </a:extLst>
          </p:cNvPr>
          <p:cNvSpPr/>
          <p:nvPr/>
        </p:nvSpPr>
        <p:spPr>
          <a:xfrm>
            <a:off x="18730102" y="11667778"/>
            <a:ext cx="2715808" cy="707886"/>
          </a:xfrm>
          <a:prstGeom prst="rect">
            <a:avLst/>
          </a:prstGeom>
        </p:spPr>
        <p:txBody>
          <a:bodyPr wrap="none">
            <a:spAutoFit/>
          </a:bodyPr>
          <a:lstStyle/>
          <a:p>
            <a:r>
              <a:rPr lang="en-US" altLang="zh-CN" sz="4000" b="1" u="sng" dirty="0">
                <a:latin typeface="Constantia" panose="02030602050306030303" pitchFamily="18" charset="0"/>
                <a:cs typeface="Times New Roman" panose="02020603050405020304" pitchFamily="18" charset="0"/>
              </a:rPr>
              <a:t>Sentiment</a:t>
            </a:r>
            <a:endParaRPr lang="zh-CN" altLang="en-US" sz="4000" b="1" u="sng" dirty="0">
              <a:latin typeface="Constantia" panose="02030602050306030303" pitchFamily="18" charset="0"/>
            </a:endParaRPr>
          </a:p>
        </p:txBody>
      </p:sp>
      <p:sp>
        <p:nvSpPr>
          <p:cNvPr id="45" name="矩形 44">
            <a:extLst>
              <a:ext uri="{FF2B5EF4-FFF2-40B4-BE49-F238E27FC236}">
                <a16:creationId xmlns:a16="http://schemas.microsoft.com/office/drawing/2014/main" id="{FFEEBB9B-ABD3-4E9F-9255-CFED9458E7C1}"/>
              </a:ext>
            </a:extLst>
          </p:cNvPr>
          <p:cNvSpPr/>
          <p:nvPr/>
        </p:nvSpPr>
        <p:spPr>
          <a:xfrm>
            <a:off x="18730102" y="17503914"/>
            <a:ext cx="1732975" cy="707886"/>
          </a:xfrm>
          <a:prstGeom prst="rect">
            <a:avLst/>
          </a:prstGeom>
        </p:spPr>
        <p:txBody>
          <a:bodyPr wrap="none">
            <a:spAutoFit/>
          </a:bodyPr>
          <a:lstStyle/>
          <a:p>
            <a:r>
              <a:rPr lang="en-US" altLang="zh-CN" sz="4000" b="1" u="sng" dirty="0">
                <a:latin typeface="Constantia" panose="02030602050306030303" pitchFamily="18" charset="0"/>
                <a:cs typeface="Times New Roman" panose="02020603050405020304" pitchFamily="18" charset="0"/>
              </a:rPr>
              <a:t>Topics</a:t>
            </a:r>
          </a:p>
        </p:txBody>
      </p:sp>
      <p:pic>
        <p:nvPicPr>
          <p:cNvPr id="18" name="图片 17" descr="电脑屏幕的照片&#10;&#10;描述已自动生成">
            <a:extLst>
              <a:ext uri="{FF2B5EF4-FFF2-40B4-BE49-F238E27FC236}">
                <a16:creationId xmlns:a16="http://schemas.microsoft.com/office/drawing/2014/main" id="{D291DFC8-34EE-4A16-9D44-527EDE78D7BD}"/>
              </a:ext>
            </a:extLst>
          </p:cNvPr>
          <p:cNvPicPr>
            <a:picLocks noChangeAspect="1"/>
          </p:cNvPicPr>
          <p:nvPr/>
        </p:nvPicPr>
        <p:blipFill rotWithShape="1">
          <a:blip r:embed="rId15"/>
          <a:srcRect r="35245"/>
          <a:stretch/>
        </p:blipFill>
        <p:spPr>
          <a:xfrm>
            <a:off x="18745200" y="20878800"/>
            <a:ext cx="8303351" cy="5930469"/>
          </a:xfrm>
          <a:prstGeom prst="rect">
            <a:avLst/>
          </a:prstGeom>
          <a:ln w="15875">
            <a:solidFill>
              <a:schemeClr val="tx1"/>
            </a:solidFill>
          </a:ln>
        </p:spPr>
      </p:pic>
      <p:pic>
        <p:nvPicPr>
          <p:cNvPr id="20" name="图片 19" descr="手机屏幕截图&#10;&#10;描述已自动生成">
            <a:extLst>
              <a:ext uri="{FF2B5EF4-FFF2-40B4-BE49-F238E27FC236}">
                <a16:creationId xmlns:a16="http://schemas.microsoft.com/office/drawing/2014/main" id="{7C2864B7-728C-4850-8BB3-0F118F78BCA7}"/>
              </a:ext>
            </a:extLst>
          </p:cNvPr>
          <p:cNvPicPr>
            <a:picLocks/>
          </p:cNvPicPr>
          <p:nvPr/>
        </p:nvPicPr>
        <p:blipFill rotWithShape="1">
          <a:blip r:embed="rId16"/>
          <a:srcRect r="35265" b="7793"/>
          <a:stretch/>
        </p:blipFill>
        <p:spPr>
          <a:xfrm>
            <a:off x="27508200" y="20878800"/>
            <a:ext cx="8531576" cy="5930469"/>
          </a:xfrm>
          <a:prstGeom prst="rect">
            <a:avLst/>
          </a:prstGeom>
          <a:ln w="15875">
            <a:solidFill>
              <a:schemeClr val="tx1"/>
            </a:solidFill>
          </a:ln>
        </p:spPr>
      </p:pic>
      <p:graphicFrame>
        <p:nvGraphicFramePr>
          <p:cNvPr id="21" name="表格 20">
            <a:extLst>
              <a:ext uri="{FF2B5EF4-FFF2-40B4-BE49-F238E27FC236}">
                <a16:creationId xmlns:a16="http://schemas.microsoft.com/office/drawing/2014/main" id="{A5C0A9C3-3880-4454-B04A-3F36FA4FDABA}"/>
              </a:ext>
            </a:extLst>
          </p:cNvPr>
          <p:cNvGraphicFramePr>
            <a:graphicFrameLocks noGrp="1"/>
          </p:cNvGraphicFramePr>
          <p:nvPr>
            <p:extLst>
              <p:ext uri="{D42A27DB-BD31-4B8C-83A1-F6EECF244321}">
                <p14:modId xmlns:p14="http://schemas.microsoft.com/office/powerpoint/2010/main" val="3642067185"/>
              </p:ext>
            </p:extLst>
          </p:nvPr>
        </p:nvGraphicFramePr>
        <p:xfrm>
          <a:off x="19354800" y="18504075"/>
          <a:ext cx="16094810" cy="2051118"/>
        </p:xfrm>
        <a:graphic>
          <a:graphicData uri="http://schemas.openxmlformats.org/drawingml/2006/table">
            <a:tbl>
              <a:tblPr>
                <a:tableStyleId>{5C22544A-7EE6-4342-B048-85BDC9FD1C3A}</a:tableStyleId>
              </a:tblPr>
              <a:tblGrid>
                <a:gridCol w="3218962">
                  <a:extLst>
                    <a:ext uri="{9D8B030D-6E8A-4147-A177-3AD203B41FA5}">
                      <a16:colId xmlns:a16="http://schemas.microsoft.com/office/drawing/2014/main" val="492326713"/>
                    </a:ext>
                  </a:extLst>
                </a:gridCol>
                <a:gridCol w="3218962">
                  <a:extLst>
                    <a:ext uri="{9D8B030D-6E8A-4147-A177-3AD203B41FA5}">
                      <a16:colId xmlns:a16="http://schemas.microsoft.com/office/drawing/2014/main" val="2895025952"/>
                    </a:ext>
                  </a:extLst>
                </a:gridCol>
                <a:gridCol w="3218962">
                  <a:extLst>
                    <a:ext uri="{9D8B030D-6E8A-4147-A177-3AD203B41FA5}">
                      <a16:colId xmlns:a16="http://schemas.microsoft.com/office/drawing/2014/main" val="1311386620"/>
                    </a:ext>
                  </a:extLst>
                </a:gridCol>
                <a:gridCol w="3218962">
                  <a:extLst>
                    <a:ext uri="{9D8B030D-6E8A-4147-A177-3AD203B41FA5}">
                      <a16:colId xmlns:a16="http://schemas.microsoft.com/office/drawing/2014/main" val="3868460733"/>
                    </a:ext>
                  </a:extLst>
                </a:gridCol>
                <a:gridCol w="3218962">
                  <a:extLst>
                    <a:ext uri="{9D8B030D-6E8A-4147-A177-3AD203B41FA5}">
                      <a16:colId xmlns:a16="http://schemas.microsoft.com/office/drawing/2014/main" val="4111844889"/>
                    </a:ext>
                  </a:extLst>
                </a:gridCol>
              </a:tblGrid>
              <a:tr h="341853">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2014 top 5 topics</a:t>
                      </a:r>
                      <a:endParaRPr lang="en-US" sz="18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2015 top 5 topics</a:t>
                      </a:r>
                      <a:endParaRPr lang="en-US" sz="18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2016 top 5 topics</a:t>
                      </a:r>
                      <a:endParaRPr lang="en-US" sz="18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2017 top 5 topics</a:t>
                      </a:r>
                      <a:endParaRPr lang="en-US" sz="18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2018 top 5 topics</a:t>
                      </a:r>
                      <a:endParaRPr lang="en-US" sz="18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extLst>
                  <a:ext uri="{0D108BD9-81ED-4DB2-BD59-A6C34878D82A}">
                    <a16:rowId xmlns:a16="http://schemas.microsoft.com/office/drawing/2014/main" val="3017061487"/>
                  </a:ext>
                </a:extLst>
              </a:tr>
              <a:tr h="341853">
                <a:tc>
                  <a:txBody>
                    <a:bodyPr/>
                    <a:lstStyle/>
                    <a:p>
                      <a:pPr algn="ctr" fontAlgn="ctr"/>
                      <a:r>
                        <a:rPr lang="en-US" sz="1500" u="none" strike="noStrike" dirty="0">
                          <a:solidFill>
                            <a:srgbClr val="FF0000"/>
                          </a:solidFill>
                          <a:effectLst/>
                          <a:latin typeface="Times New Roman" panose="02020603050405020304" pitchFamily="18" charset="0"/>
                          <a:cs typeface="Times New Roman" panose="02020603050405020304" pitchFamily="18" charset="0"/>
                        </a:rPr>
                        <a:t>police court black officers man</a:t>
                      </a:r>
                      <a:endParaRPr lang="en-US" sz="1500" b="0" i="0" u="none" strike="noStrike"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snow 2024 </a:t>
                      </a:r>
                      <a:r>
                        <a:rPr lang="en-US" sz="1500" u="none" strike="noStrike" dirty="0" err="1">
                          <a:effectLst/>
                          <a:latin typeface="Times New Roman" panose="02020603050405020304" pitchFamily="18" charset="0"/>
                          <a:cs typeface="Times New Roman" panose="02020603050405020304" pitchFamily="18" charset="0"/>
                        </a:rPr>
                        <a:t>olympic</a:t>
                      </a:r>
                      <a:r>
                        <a:rPr lang="en-US" sz="1500" u="none" strike="noStrike" dirty="0">
                          <a:effectLst/>
                          <a:latin typeface="Times New Roman" panose="02020603050405020304" pitchFamily="18" charset="0"/>
                          <a:cs typeface="Times New Roman" panose="02020603050405020304" pitchFamily="18" charset="0"/>
                        </a:rPr>
                        <a:t> line south</a:t>
                      </a:r>
                      <a:endParaRPr lang="en-US" sz="1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school students black schools community</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xa0 street team sox day</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black white trump president american</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extLst>
                  <a:ext uri="{0D108BD9-81ED-4DB2-BD59-A6C34878D82A}">
                    <a16:rowId xmlns:a16="http://schemas.microsoft.com/office/drawing/2014/main" val="3321162069"/>
                  </a:ext>
                </a:extLst>
              </a:tr>
              <a:tr h="341853">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percent 000 public health students</a:t>
                      </a:r>
                      <a:endParaRPr lang="en-US" sz="1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school students percent schools public</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dirty="0">
                          <a:solidFill>
                            <a:srgbClr val="FF0000"/>
                          </a:solidFill>
                          <a:effectLst/>
                          <a:latin typeface="Times New Roman" panose="02020603050405020304" pitchFamily="18" charset="0"/>
                          <a:cs typeface="Times New Roman" panose="02020603050405020304" pitchFamily="18" charset="0"/>
                        </a:rPr>
                        <a:t>police officers man old street</a:t>
                      </a:r>
                      <a:endParaRPr lang="en-US" sz="1500" b="0" i="0" u="none" strike="noStrike"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trump president white jackson black</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dirty="0">
                          <a:solidFill>
                            <a:srgbClr val="FF0000"/>
                          </a:solidFill>
                          <a:effectLst/>
                          <a:latin typeface="Times New Roman" panose="02020603050405020304" pitchFamily="18" charset="0"/>
                          <a:cs typeface="Times New Roman" panose="02020603050405020304" pitchFamily="18" charset="0"/>
                        </a:rPr>
                        <a:t>police street officers man court</a:t>
                      </a:r>
                      <a:endParaRPr lang="en-US" sz="1500" b="0" i="0" u="none" strike="noStrike"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extLst>
                  <a:ext uri="{0D108BD9-81ED-4DB2-BD59-A6C34878D82A}">
                    <a16:rowId xmlns:a16="http://schemas.microsoft.com/office/drawing/2014/main" val="1007970306"/>
                  </a:ext>
                </a:extLst>
              </a:tr>
              <a:tr h="341853">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council wall keolis contract councilor</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dirty="0">
                          <a:solidFill>
                            <a:srgbClr val="FF0000"/>
                          </a:solidFill>
                          <a:effectLst/>
                          <a:latin typeface="Times New Roman" panose="02020603050405020304" pitchFamily="18" charset="0"/>
                          <a:cs typeface="Times New Roman" panose="02020603050405020304" pitchFamily="18" charset="0"/>
                        </a:rPr>
                        <a:t>police officers street man court</a:t>
                      </a:r>
                      <a:endParaRPr lang="en-US" sz="1500" b="0" i="0" u="none" strike="noStrike"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dirty="0" err="1">
                          <a:effectLst/>
                          <a:latin typeface="Times New Roman" panose="02020603050405020304" pitchFamily="18" charset="0"/>
                          <a:cs typeface="Times New Roman" panose="02020603050405020304" pitchFamily="18" charset="0"/>
                        </a:rPr>
                        <a:t>massachusetts</a:t>
                      </a:r>
                      <a:r>
                        <a:rPr lang="en-US" sz="1500" u="none" strike="noStrike" dirty="0">
                          <a:effectLst/>
                          <a:latin typeface="Times New Roman" panose="02020603050405020304" pitchFamily="18" charset="0"/>
                          <a:cs typeface="Times New Roman" panose="02020603050405020304" pitchFamily="18" charset="0"/>
                        </a:rPr>
                        <a:t> 000 public housing million</a:t>
                      </a:r>
                      <a:endParaRPr lang="en-US" sz="1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life children family father mother</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school students schools public percent</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extLst>
                  <a:ext uri="{0D108BD9-81ED-4DB2-BD59-A6C34878D82A}">
                    <a16:rowId xmlns:a16="http://schemas.microsoft.com/office/drawing/2014/main" val="1765900454"/>
                  </a:ext>
                </a:extLst>
              </a:tr>
              <a:tr h="341853">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world black new american african</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black life white hernandez day</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day world new way old</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school students percent million schools</a:t>
                      </a:r>
                      <a:endParaRPr lang="en-US" sz="1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massachusetts health depart public office</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extLst>
                  <a:ext uri="{0D108BD9-81ED-4DB2-BD59-A6C34878D82A}">
                    <a16:rowId xmlns:a16="http://schemas.microsoft.com/office/drawing/2014/main" val="900235256"/>
                  </a:ext>
                </a:extLst>
              </a:tr>
              <a:tr h="341853">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school </a:t>
                      </a:r>
                      <a:r>
                        <a:rPr lang="en-US" sz="1500" u="none" strike="noStrike" dirty="0" err="1">
                          <a:effectLst/>
                          <a:latin typeface="Times New Roman" panose="02020603050405020304" pitchFamily="18" charset="0"/>
                          <a:cs typeface="Times New Roman" panose="02020603050405020304" pitchFamily="18" charset="0"/>
                        </a:rPr>
                        <a:t>menino</a:t>
                      </a:r>
                      <a:r>
                        <a:rPr lang="en-US" sz="1500" u="none" strike="noStrike" dirty="0">
                          <a:effectLst/>
                          <a:latin typeface="Times New Roman" panose="02020603050405020304" pitchFamily="18" charset="0"/>
                          <a:cs typeface="Times New Roman" panose="02020603050405020304" pitchFamily="18" charset="0"/>
                        </a:rPr>
                        <a:t> mayor day family</a:t>
                      </a:r>
                      <a:endParaRPr lang="en-US" sz="1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work new building food home</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a:effectLst/>
                          <a:latin typeface="Times New Roman" panose="02020603050405020304" pitchFamily="18" charset="0"/>
                          <a:cs typeface="Times New Roman" panose="02020603050405020304" pitchFamily="18" charset="0"/>
                        </a:rPr>
                        <a:t>trump clinton campaign president voters</a:t>
                      </a:r>
                      <a:endParaRPr lang="en-US" sz="15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dirty="0">
                          <a:solidFill>
                            <a:srgbClr val="FF0000"/>
                          </a:solidFill>
                          <a:effectLst/>
                          <a:latin typeface="Times New Roman" panose="02020603050405020304" pitchFamily="18" charset="0"/>
                          <a:cs typeface="Times New Roman" panose="02020603050405020304" pitchFamily="18" charset="0"/>
                        </a:rPr>
                        <a:t>police depart court officers according</a:t>
                      </a:r>
                      <a:endParaRPr lang="en-US" sz="1500" b="0" i="0" u="none" strike="noStrike"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tc>
                  <a:txBody>
                    <a:bodyPr/>
                    <a:lstStyle/>
                    <a:p>
                      <a:pPr algn="ctr" fontAlgn="ctr"/>
                      <a:r>
                        <a:rPr lang="en-US" sz="1500" u="none" strike="noStrike" dirty="0">
                          <a:effectLst/>
                          <a:latin typeface="Times New Roman" panose="02020603050405020304" pitchFamily="18" charset="0"/>
                          <a:cs typeface="Times New Roman" panose="02020603050405020304" pitchFamily="18" charset="0"/>
                        </a:rPr>
                        <a:t>life day world way xa0</a:t>
                      </a:r>
                      <a:endParaRPr lang="en-US" sz="15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solidFill>
                      <a:schemeClr val="bg1">
                        <a:lumMod val="85000"/>
                      </a:schemeClr>
                    </a:solidFill>
                  </a:tcPr>
                </a:tc>
                <a:extLst>
                  <a:ext uri="{0D108BD9-81ED-4DB2-BD59-A6C34878D82A}">
                    <a16:rowId xmlns:a16="http://schemas.microsoft.com/office/drawing/2014/main" val="544025733"/>
                  </a:ext>
                </a:extLst>
              </a:tr>
            </a:tbl>
          </a:graphicData>
        </a:graphic>
      </p:graphicFrame>
      <p:sp>
        <p:nvSpPr>
          <p:cNvPr id="22" name="矩形 21">
            <a:extLst>
              <a:ext uri="{FF2B5EF4-FFF2-40B4-BE49-F238E27FC236}">
                <a16:creationId xmlns:a16="http://schemas.microsoft.com/office/drawing/2014/main" id="{595D2705-CAFE-4A97-879C-4DFB92122CE4}"/>
              </a:ext>
            </a:extLst>
          </p:cNvPr>
          <p:cNvSpPr/>
          <p:nvPr/>
        </p:nvSpPr>
        <p:spPr>
          <a:xfrm>
            <a:off x="20922790" y="26360735"/>
            <a:ext cx="3752950" cy="461665"/>
          </a:xfrm>
          <a:prstGeom prst="rect">
            <a:avLst/>
          </a:prstGeom>
        </p:spPr>
        <p:txBody>
          <a:bodyPr wrap="none">
            <a:spAutoFit/>
          </a:bodyPr>
          <a:lstStyle/>
          <a:p>
            <a:pPr algn="ctr"/>
            <a:r>
              <a:rPr lang="en-US" altLang="zh-CN" sz="2400" dirty="0">
                <a:latin typeface="Consolas" panose="020B0609020204030204" pitchFamily="49" charset="0"/>
                <a:cs typeface="Times New Roman" panose="02020603050405020304" pitchFamily="18" charset="0"/>
              </a:rPr>
              <a:t>‘crime’ topic - black</a:t>
            </a:r>
            <a:endParaRPr lang="zh-CN" altLang="en-US" sz="2400" dirty="0">
              <a:latin typeface="Consolas" panose="020B0609020204030204" pitchFamily="49" charset="0"/>
              <a:cs typeface="Times New Roman" panose="02020603050405020304" pitchFamily="18" charset="0"/>
            </a:endParaRPr>
          </a:p>
        </p:txBody>
      </p:sp>
      <p:sp>
        <p:nvSpPr>
          <p:cNvPr id="48" name="矩形 47">
            <a:extLst>
              <a:ext uri="{FF2B5EF4-FFF2-40B4-BE49-F238E27FC236}">
                <a16:creationId xmlns:a16="http://schemas.microsoft.com/office/drawing/2014/main" id="{FB4D6084-6079-41EF-9111-17191BEA86CB}"/>
              </a:ext>
            </a:extLst>
          </p:cNvPr>
          <p:cNvSpPr/>
          <p:nvPr/>
        </p:nvSpPr>
        <p:spPr>
          <a:xfrm>
            <a:off x="30170242" y="26360735"/>
            <a:ext cx="3413115" cy="461665"/>
          </a:xfrm>
          <a:prstGeom prst="rect">
            <a:avLst/>
          </a:prstGeom>
        </p:spPr>
        <p:txBody>
          <a:bodyPr wrap="none">
            <a:spAutoFit/>
          </a:bodyPr>
          <a:lstStyle/>
          <a:p>
            <a:pPr algn="ctr"/>
            <a:r>
              <a:rPr lang="en-US" altLang="zh-CN" sz="2400" dirty="0">
                <a:latin typeface="Consolas" panose="020B0609020204030204" pitchFamily="49" charset="0"/>
                <a:cs typeface="Times New Roman" panose="02020603050405020304" pitchFamily="18" charset="0"/>
              </a:rPr>
              <a:t>‘crime’ topic - all</a:t>
            </a:r>
            <a:endParaRPr lang="zh-CN" altLang="en-US" sz="2400" dirty="0">
              <a:latin typeface="Consolas" panose="020B0609020204030204" pitchFamily="49" charset="0"/>
              <a:cs typeface="Times New Roman" panose="02020603050405020304" pitchFamily="18" charset="0"/>
            </a:endParaRPr>
          </a:p>
        </p:txBody>
      </p:sp>
      <p:sp>
        <p:nvSpPr>
          <p:cNvPr id="49" name="矩形 48">
            <a:extLst>
              <a:ext uri="{FF2B5EF4-FFF2-40B4-BE49-F238E27FC236}">
                <a16:creationId xmlns:a16="http://schemas.microsoft.com/office/drawing/2014/main" id="{50D6579B-90F1-43DD-8C7F-4FB142DAC29D}"/>
              </a:ext>
            </a:extLst>
          </p:cNvPr>
          <p:cNvSpPr/>
          <p:nvPr/>
        </p:nvSpPr>
        <p:spPr>
          <a:xfrm>
            <a:off x="28041600" y="18146290"/>
            <a:ext cx="7467590" cy="369332"/>
          </a:xfrm>
          <a:prstGeom prst="rect">
            <a:avLst/>
          </a:prstGeom>
        </p:spPr>
        <p:txBody>
          <a:bodyPr wrap="square">
            <a:spAutoFit/>
          </a:bodyPr>
          <a:lstStyle/>
          <a:p>
            <a:pPr algn="r"/>
            <a:r>
              <a:rPr lang="en-US" altLang="zh-CN" b="1" u="sng" dirty="0">
                <a:latin typeface="Times New Roman" panose="02020603050405020304" pitchFamily="18" charset="0"/>
                <a:cs typeface="Times New Roman" panose="02020603050405020304" pitchFamily="18" charset="0"/>
              </a:rPr>
              <a:t>Boston Globe’s top topics in news about black</a:t>
            </a:r>
            <a:endParaRPr lang="zh-CN" altLang="en-US" b="1" u="sng"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885</TotalTime>
  <Words>913</Words>
  <Application>Microsoft Office PowerPoint</Application>
  <PresentationFormat>自定义</PresentationFormat>
  <Paragraphs>67</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Nimbus Roman No9 L</vt:lpstr>
      <vt:lpstr>等线</vt:lpstr>
      <vt:lpstr>等线 Light</vt:lpstr>
      <vt:lpstr>Arial</vt:lpstr>
      <vt:lpstr>Consolas</vt:lpstr>
      <vt:lpstr>Constantia</vt:lpstr>
      <vt:lpstr>Times New Roman</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Chen Allen</cp:lastModifiedBy>
  <cp:revision>417</cp:revision>
  <dcterms:created xsi:type="dcterms:W3CDTF">2017-02-02T20:14:35Z</dcterms:created>
  <dcterms:modified xsi:type="dcterms:W3CDTF">2019-12-08T06:31:12Z</dcterms:modified>
</cp:coreProperties>
</file>