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cfc766fb1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cfc766fb1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adf396b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adf396b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cf37bf1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cf37bf1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 potential questions worth </a:t>
            </a:r>
            <a:r>
              <a:rPr lang="en"/>
              <a:t>pursuing</a:t>
            </a:r>
            <a:r>
              <a:rPr lang="en"/>
              <a:t>. Do you want us to see something like this?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adf396b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adf396b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adf396b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adf396b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cfc766fb1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cfc766fb1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cfc766fb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cfc766fb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cfc766fb1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cfc766fb1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cfc766fb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cfc766fb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d0a9526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d0a9526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d70b6b86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d70b6b86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boston.gov/dataset/311-service-reques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Avenir"/>
                <a:ea typeface="Avenir"/>
                <a:cs typeface="Avenir"/>
                <a:sym typeface="Avenir"/>
              </a:rPr>
              <a:t>Early Insights - Team C</a:t>
            </a:r>
            <a:endParaRPr>
              <a:latin typeface="Avenir"/>
              <a:ea typeface="Avenir"/>
              <a:cs typeface="Avenir"/>
              <a:sym typeface="Aveni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latin typeface="Avenir"/>
                <a:ea typeface="Avenir"/>
                <a:cs typeface="Avenir"/>
                <a:sym typeface="Avenir"/>
              </a:rPr>
              <a:t>Eric Gaudreau, Raghu Nema,</a:t>
            </a:r>
            <a:r>
              <a:rPr lang="en">
                <a:latin typeface="Avenir"/>
                <a:ea typeface="Avenir"/>
                <a:cs typeface="Avenir"/>
                <a:sym typeface="Avenir"/>
              </a:rPr>
              <a:t> Mariano Amaya, Sam Dvorin,</a:t>
            </a:r>
            <a:r>
              <a:rPr lang="en">
                <a:latin typeface="Avenir"/>
                <a:ea typeface="Avenir"/>
                <a:cs typeface="Avenir"/>
                <a:sym typeface="Avenir"/>
              </a:rPr>
              <a:t> Shangyuan Chen</a:t>
            </a:r>
            <a:endParaRPr>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68300" y="78700"/>
            <a:ext cx="6378025" cy="3826826"/>
          </a:xfrm>
          <a:prstGeom prst="rect">
            <a:avLst/>
          </a:prstGeom>
          <a:noFill/>
          <a:ln>
            <a:noFill/>
          </a:ln>
        </p:spPr>
      </p:pic>
      <p:sp>
        <p:nvSpPr>
          <p:cNvPr id="113" name="Google Shape;113;p22"/>
          <p:cNvSpPr txBox="1"/>
          <p:nvPr/>
        </p:nvSpPr>
        <p:spPr>
          <a:xfrm>
            <a:off x="6606550" y="365750"/>
            <a:ext cx="2491800" cy="3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dk1"/>
                </a:solidFill>
                <a:latin typeface="Avenir"/>
                <a:ea typeface="Avenir"/>
                <a:cs typeface="Avenir"/>
                <a:sym typeface="Avenir"/>
              </a:rPr>
              <a:t>TRENDS:</a:t>
            </a:r>
            <a:endParaRPr sz="1600">
              <a:solidFill>
                <a:schemeClr val="dk1"/>
              </a:solidFill>
              <a:latin typeface="Avenir"/>
              <a:ea typeface="Avenir"/>
              <a:cs typeface="Avenir"/>
              <a:sym typeface="Avenir"/>
            </a:endParaRPr>
          </a:p>
          <a:p>
            <a:pPr indent="-330200" lvl="0" marL="457200" rtl="0" algn="l">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Most reports are </a:t>
            </a:r>
            <a:r>
              <a:rPr lang="en" sz="1600">
                <a:solidFill>
                  <a:schemeClr val="dk1"/>
                </a:solidFill>
                <a:latin typeface="Avenir"/>
                <a:ea typeface="Avenir"/>
                <a:cs typeface="Avenir"/>
                <a:sym typeface="Avenir"/>
              </a:rPr>
              <a:t>received</a:t>
            </a:r>
            <a:r>
              <a:rPr lang="en" sz="1600">
                <a:solidFill>
                  <a:schemeClr val="dk1"/>
                </a:solidFill>
                <a:latin typeface="Avenir"/>
                <a:ea typeface="Avenir"/>
                <a:cs typeface="Avenir"/>
                <a:sym typeface="Avenir"/>
              </a:rPr>
              <a:t> in the morning, but there is also a high </a:t>
            </a:r>
            <a:r>
              <a:rPr lang="en" sz="1600">
                <a:solidFill>
                  <a:schemeClr val="dk1"/>
                </a:solidFill>
                <a:latin typeface="Avenir"/>
                <a:ea typeface="Avenir"/>
                <a:cs typeface="Avenir"/>
                <a:sym typeface="Avenir"/>
              </a:rPr>
              <a:t>peak for late evening</a:t>
            </a:r>
            <a:endParaRPr sz="1600">
              <a:solidFill>
                <a:schemeClr val="dk1"/>
              </a:solidFill>
              <a:latin typeface="Avenir"/>
              <a:ea typeface="Avenir"/>
              <a:cs typeface="Avenir"/>
              <a:sym typeface="Avenir"/>
            </a:endParaRPr>
          </a:p>
          <a:p>
            <a:pPr indent="-330200" lvl="0" marL="457200" rtl="0" algn="l">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The number of reports is extremely low during Night time</a:t>
            </a:r>
            <a:endParaRPr sz="1600">
              <a:solidFill>
                <a:schemeClr val="dk1"/>
              </a:solidFill>
              <a:latin typeface="Avenir"/>
              <a:ea typeface="Avenir"/>
              <a:cs typeface="Avenir"/>
              <a:sym typeface="Avenir"/>
            </a:endParaRPr>
          </a:p>
        </p:txBody>
      </p:sp>
      <p:sp>
        <p:nvSpPr>
          <p:cNvPr id="114" name="Google Shape;114;p22"/>
          <p:cNvSpPr txBox="1"/>
          <p:nvPr/>
        </p:nvSpPr>
        <p:spPr>
          <a:xfrm>
            <a:off x="398725" y="3699275"/>
            <a:ext cx="8642100" cy="144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u="sng">
                <a:solidFill>
                  <a:schemeClr val="dk1"/>
                </a:solidFill>
                <a:latin typeface="Avenir"/>
                <a:ea typeface="Avenir"/>
                <a:cs typeface="Avenir"/>
                <a:sym typeface="Avenir"/>
              </a:rPr>
              <a:t>ANALYSIS:</a:t>
            </a:r>
            <a:r>
              <a:rPr lang="en">
                <a:solidFill>
                  <a:schemeClr val="dk1"/>
                </a:solidFill>
                <a:latin typeface="Avenir"/>
                <a:ea typeface="Avenir"/>
                <a:cs typeface="Avenir"/>
                <a:sym typeface="Avenir"/>
              </a:rPr>
              <a:t> </a:t>
            </a:r>
            <a:endParaRPr>
              <a:solidFill>
                <a:schemeClr val="dk1"/>
              </a:solidFill>
              <a:latin typeface="Avenir"/>
              <a:ea typeface="Avenir"/>
              <a:cs typeface="Avenir"/>
              <a:sym typeface="Avenir"/>
            </a:endParaRPr>
          </a:p>
          <a:p>
            <a:pPr indent="-317500" lvl="0" marL="457200" rtl="0" algn="l">
              <a:lnSpc>
                <a:spcPct val="115000"/>
              </a:lnSpc>
              <a:spcBef>
                <a:spcPts val="1200"/>
              </a:spcBef>
              <a:spcAft>
                <a:spcPts val="0"/>
              </a:spcAft>
              <a:buClr>
                <a:schemeClr val="dk1"/>
              </a:buClr>
              <a:buSzPts val="1400"/>
              <a:buFont typeface="Avenir"/>
              <a:buChar char="●"/>
            </a:pPr>
            <a:r>
              <a:rPr lang="en">
                <a:solidFill>
                  <a:schemeClr val="dk1"/>
                </a:solidFill>
                <a:latin typeface="Avenir"/>
                <a:ea typeface="Avenir"/>
                <a:cs typeface="Avenir"/>
                <a:sym typeface="Avenir"/>
              </a:rPr>
              <a:t>When people wake up in the morning they report anything that has </a:t>
            </a:r>
            <a:r>
              <a:rPr lang="en">
                <a:solidFill>
                  <a:schemeClr val="dk1"/>
                </a:solidFill>
                <a:latin typeface="Avenir"/>
                <a:ea typeface="Avenir"/>
                <a:cs typeface="Avenir"/>
                <a:sym typeface="Avenir"/>
              </a:rPr>
              <a:t>occurred</a:t>
            </a:r>
            <a:r>
              <a:rPr lang="en">
                <a:solidFill>
                  <a:schemeClr val="dk1"/>
                </a:solidFill>
                <a:latin typeface="Avenir"/>
                <a:ea typeface="Avenir"/>
                <a:cs typeface="Avenir"/>
                <a:sym typeface="Avenir"/>
              </a:rPr>
              <a:t> </a:t>
            </a:r>
            <a:r>
              <a:rPr lang="en">
                <a:solidFill>
                  <a:schemeClr val="dk1"/>
                </a:solidFill>
                <a:latin typeface="Avenir"/>
                <a:ea typeface="Avenir"/>
                <a:cs typeface="Avenir"/>
                <a:sym typeface="Avenir"/>
              </a:rPr>
              <a:t>overnight</a:t>
            </a:r>
            <a:endParaRPr>
              <a:solidFill>
                <a:schemeClr val="dk1"/>
              </a:solidFill>
              <a:latin typeface="Avenir"/>
              <a:ea typeface="Avenir"/>
              <a:cs typeface="Avenir"/>
              <a:sym typeface="Avenir"/>
            </a:endParaRPr>
          </a:p>
          <a:p>
            <a:pPr indent="-317500" lvl="0" marL="457200" rtl="0" algn="l">
              <a:lnSpc>
                <a:spcPct val="115000"/>
              </a:lnSpc>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Late night reports could be due to nocturnal animals, specifically rats. </a:t>
            </a:r>
            <a:endParaRPr>
              <a:solidFill>
                <a:schemeClr val="dk1"/>
              </a:solidFill>
              <a:latin typeface="Avenir"/>
              <a:ea typeface="Avenir"/>
              <a:cs typeface="Avenir"/>
              <a:sym typeface="Avenir"/>
            </a:endParaRPr>
          </a:p>
          <a:p>
            <a:pPr indent="-317500" lvl="0" marL="457200" rtl="0" algn="l">
              <a:lnSpc>
                <a:spcPct val="115000"/>
              </a:lnSpc>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Most people are sleeping during the night, which would account for the low report number</a:t>
            </a:r>
            <a:endParaRPr>
              <a:solidFill>
                <a:schemeClr val="dk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Avenir"/>
                <a:ea typeface="Avenir"/>
                <a:cs typeface="Avenir"/>
                <a:sym typeface="Avenir"/>
              </a:rPr>
              <a:t>Limitations of Data</a:t>
            </a:r>
            <a:endParaRPr b="1" u="sng">
              <a:latin typeface="Avenir"/>
              <a:ea typeface="Avenir"/>
              <a:cs typeface="Avenir"/>
              <a:sym typeface="Aveni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Are there places where we are missing complaints or we don't have sufficient documentation?</a:t>
            </a:r>
            <a:endParaRPr sz="1600">
              <a:solidFill>
                <a:schemeClr val="dk1"/>
              </a:solidFill>
              <a:latin typeface="Avenir"/>
              <a:ea typeface="Avenir"/>
              <a:cs typeface="Avenir"/>
              <a:sym typeface="Avenir"/>
            </a:endParaRPr>
          </a:p>
          <a:p>
            <a:pPr indent="-330200" lvl="1" marL="914400" rtl="0" algn="l">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Biased Reporting due to language barrier or unknown service in the area (students)</a:t>
            </a:r>
            <a:endParaRPr sz="1600">
              <a:solidFill>
                <a:schemeClr val="dk1"/>
              </a:solidFill>
              <a:latin typeface="Avenir"/>
              <a:ea typeface="Avenir"/>
              <a:cs typeface="Avenir"/>
              <a:sym typeface="Avenir"/>
            </a:endParaRPr>
          </a:p>
          <a:p>
            <a:pPr indent="-330200" lvl="0" marL="457200" rtl="0" algn="l">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Oftentimes if there are requests that are closed because there is not enough information to process it so they have not been completed but are marked as “complete”.</a:t>
            </a:r>
            <a:endParaRPr sz="1600">
              <a:solidFill>
                <a:schemeClr val="dk1"/>
              </a:solidFill>
              <a:latin typeface="Avenir"/>
              <a:ea typeface="Avenir"/>
              <a:cs typeface="Avenir"/>
              <a:sym typeface="Avenir"/>
            </a:endParaRPr>
          </a:p>
          <a:p>
            <a:pPr indent="-330200" lvl="0" marL="457200" rtl="0" algn="l">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The data we are analyzing is from “Analyze Boston” (2011-2024), so 2010 data from “Harvard Data” is set up differently and hard to work into our data models</a:t>
            </a:r>
            <a:endParaRPr sz="1600">
              <a:solidFill>
                <a:schemeClr val="dk1"/>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586000"/>
            <a:ext cx="4260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latin typeface="Avenir"/>
                <a:ea typeface="Avenir"/>
                <a:cs typeface="Avenir"/>
                <a:sym typeface="Avenir"/>
              </a:rPr>
              <a:t>Next Key Questions</a:t>
            </a:r>
            <a:endParaRPr b="1" u="sng">
              <a:latin typeface="Avenir"/>
              <a:ea typeface="Avenir"/>
              <a:cs typeface="Avenir"/>
              <a:sym typeface="Avenir"/>
            </a:endParaRPr>
          </a:p>
        </p:txBody>
      </p:sp>
      <p:sp>
        <p:nvSpPr>
          <p:cNvPr id="126" name="Google Shape;126;p24"/>
          <p:cNvSpPr txBox="1"/>
          <p:nvPr>
            <p:ph idx="1" type="body"/>
          </p:nvPr>
        </p:nvSpPr>
        <p:spPr>
          <a:xfrm>
            <a:off x="0" y="1158700"/>
            <a:ext cx="4709100" cy="373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Where are the complaints coming from geographically? Is there any trend to type of animal complaint and area?</a:t>
            </a:r>
            <a:endParaRPr sz="1600">
              <a:solidFill>
                <a:schemeClr val="dk1"/>
              </a:solidFill>
              <a:latin typeface="Avenir"/>
              <a:ea typeface="Avenir"/>
              <a:cs typeface="Avenir"/>
              <a:sym typeface="Avenir"/>
            </a:endParaRPr>
          </a:p>
          <a:p>
            <a:pPr indent="-330200" lvl="1" marL="914400" rtl="0" algn="l">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Grouped by “LOCATION_ZIPCODE” column or “neighborhood_services_district” column</a:t>
            </a:r>
            <a:endParaRPr sz="1600">
              <a:solidFill>
                <a:schemeClr val="dk1"/>
              </a:solidFill>
              <a:latin typeface="Avenir"/>
              <a:ea typeface="Avenir"/>
              <a:cs typeface="Avenir"/>
              <a:sym typeface="Avenir"/>
            </a:endParaRPr>
          </a:p>
          <a:p>
            <a:pPr indent="-330200" lvl="0" marL="457200" rtl="0" algn="l">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What kinds of animals are most common in complaints? (Rats? Domesticated pets? Dogs? Cats?) </a:t>
            </a:r>
            <a:endParaRPr sz="1600">
              <a:solidFill>
                <a:schemeClr val="dk1"/>
              </a:solidFill>
              <a:latin typeface="Avenir"/>
              <a:ea typeface="Avenir"/>
              <a:cs typeface="Avenir"/>
              <a:sym typeface="Avenir"/>
            </a:endParaRPr>
          </a:p>
          <a:p>
            <a:pPr indent="-330200" lvl="1" marL="914400" rtl="0" algn="l">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Parse each row similar to how we did to find all animal reports for specific animals (ie Dog, Cat)</a:t>
            </a:r>
            <a:endParaRPr sz="1600">
              <a:solidFill>
                <a:schemeClr val="dk1"/>
              </a:solidFill>
              <a:latin typeface="Avenir"/>
              <a:ea typeface="Avenir"/>
              <a:cs typeface="Avenir"/>
              <a:sym typeface="Avenir"/>
            </a:endParaRPr>
          </a:p>
        </p:txBody>
      </p:sp>
      <p:sp>
        <p:nvSpPr>
          <p:cNvPr id="127" name="Google Shape;127;p24"/>
          <p:cNvSpPr txBox="1"/>
          <p:nvPr/>
        </p:nvSpPr>
        <p:spPr>
          <a:xfrm>
            <a:off x="4815000" y="1547300"/>
            <a:ext cx="4329000" cy="4011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How many requests were never closed? Is it related to season or zip code? </a:t>
            </a:r>
            <a:endParaRPr sz="1600">
              <a:solidFill>
                <a:schemeClr val="dk1"/>
              </a:solidFill>
              <a:latin typeface="Avenir"/>
              <a:ea typeface="Avenir"/>
              <a:cs typeface="Avenir"/>
              <a:sym typeface="Avenir"/>
            </a:endParaRPr>
          </a:p>
          <a:p>
            <a:pPr indent="-330200" lvl="0" marL="457200" rtl="0" algn="l">
              <a:lnSpc>
                <a:spcPct val="115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If a request gets closed, how many are late at the time of their closing per year? </a:t>
            </a:r>
            <a:endParaRPr sz="1600">
              <a:solidFill>
                <a:schemeClr val="dk1"/>
              </a:solidFill>
              <a:latin typeface="Avenir"/>
              <a:ea typeface="Avenir"/>
              <a:cs typeface="Avenir"/>
              <a:sym typeface="Avenir"/>
            </a:endParaRPr>
          </a:p>
          <a:p>
            <a:pPr indent="-330200" lvl="1" marL="914400" rtl="0" algn="l">
              <a:lnSpc>
                <a:spcPct val="115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sla_target_dt: &gt; closed_dt:</a:t>
            </a:r>
            <a:endParaRPr sz="1800">
              <a:solidFill>
                <a:schemeClr val="dk1"/>
              </a:solidFill>
              <a:latin typeface="Avenir"/>
              <a:ea typeface="Avenir"/>
              <a:cs typeface="Avenir"/>
              <a:sym typeface="Avenir"/>
            </a:endParaRPr>
          </a:p>
        </p:txBody>
      </p:sp>
      <p:sp>
        <p:nvSpPr>
          <p:cNvPr id="128" name="Google Shape;128;p24"/>
          <p:cNvSpPr txBox="1"/>
          <p:nvPr>
            <p:ph type="title"/>
          </p:nvPr>
        </p:nvSpPr>
        <p:spPr>
          <a:xfrm>
            <a:off x="4849350" y="586000"/>
            <a:ext cx="4260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latin typeface="Avenir"/>
                <a:ea typeface="Avenir"/>
                <a:cs typeface="Avenir"/>
                <a:sym typeface="Avenir"/>
              </a:rPr>
              <a:t>Potential Questions We Came Up With</a:t>
            </a:r>
            <a:endParaRPr b="1" u="sng">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663850"/>
            <a:ext cx="8520600" cy="3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u="sng">
                <a:latin typeface="Avenir"/>
                <a:ea typeface="Avenir"/>
                <a:cs typeface="Avenir"/>
                <a:sym typeface="Avenir"/>
              </a:rPr>
              <a:t>Project Summary</a:t>
            </a:r>
            <a:endParaRPr b="1" sz="3020" u="sng">
              <a:latin typeface="Avenir"/>
              <a:ea typeface="Avenir"/>
              <a:cs typeface="Avenir"/>
              <a:sym typeface="Avenir"/>
            </a:endParaRPr>
          </a:p>
        </p:txBody>
      </p:sp>
      <p:sp>
        <p:nvSpPr>
          <p:cNvPr id="61" name="Google Shape;61;p1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400">
                <a:solidFill>
                  <a:schemeClr val="dk1"/>
                </a:solidFill>
                <a:latin typeface="Avenir"/>
                <a:ea typeface="Avenir"/>
                <a:cs typeface="Avenir"/>
                <a:sym typeface="Avenir"/>
              </a:rPr>
              <a:t>The city of Boston is interested in a report regarding the nature of animal complaints on the city’s 311 app. This includes the number of complaints, kinds of animals, distinct geographic areas where animal complaints are common, and trends in said complaints (such as season, or weather). </a:t>
            </a:r>
            <a:endParaRPr i="1" sz="2400">
              <a:solidFill>
                <a:schemeClr val="dk1"/>
              </a:solidFill>
              <a:latin typeface="Avenir"/>
              <a:ea typeface="Avenir"/>
              <a:cs typeface="Avenir"/>
              <a:sym typeface="Avenir"/>
            </a:endParaRPr>
          </a:p>
          <a:p>
            <a:pPr indent="0" lvl="0" marL="0" rtl="0" algn="l">
              <a:spcBef>
                <a:spcPts val="0"/>
              </a:spcBef>
              <a:spcAft>
                <a:spcPts val="1200"/>
              </a:spcAft>
              <a:buNone/>
            </a:pPr>
            <a:r>
              <a:t/>
            </a:r>
            <a:endParaRPr>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91450" y="422900"/>
            <a:ext cx="4480500" cy="83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latin typeface="Avenir"/>
                <a:ea typeface="Avenir"/>
                <a:cs typeface="Avenir"/>
                <a:sym typeface="Avenir"/>
              </a:rPr>
              <a:t>Key Questions We Tackled</a:t>
            </a:r>
            <a:endParaRPr b="1" u="sng">
              <a:latin typeface="Avenir"/>
              <a:ea typeface="Avenir"/>
              <a:cs typeface="Avenir"/>
              <a:sym typeface="Avenir"/>
            </a:endParaRPr>
          </a:p>
        </p:txBody>
      </p:sp>
      <p:sp>
        <p:nvSpPr>
          <p:cNvPr id="67" name="Google Shape;67;p15"/>
          <p:cNvSpPr txBox="1"/>
          <p:nvPr>
            <p:ph idx="1" type="body"/>
          </p:nvPr>
        </p:nvSpPr>
        <p:spPr>
          <a:xfrm>
            <a:off x="311700" y="1255350"/>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venir"/>
              <a:buChar char="●"/>
            </a:pPr>
            <a:r>
              <a:rPr lang="en" sz="1600">
                <a:solidFill>
                  <a:schemeClr val="dk1"/>
                </a:solidFill>
                <a:latin typeface="Avenir"/>
                <a:ea typeface="Avenir"/>
                <a:cs typeface="Avenir"/>
                <a:sym typeface="Avenir"/>
              </a:rPr>
              <a:t>How many reports were there in the previous 2-3 years? 5-10 years? Are there any positive or negative trends to these reports (decreasing in sum total, etc)?</a:t>
            </a:r>
            <a:endParaRPr sz="1600">
              <a:solidFill>
                <a:schemeClr val="dk1"/>
              </a:solidFill>
              <a:latin typeface="Avenir"/>
              <a:ea typeface="Avenir"/>
              <a:cs typeface="Avenir"/>
              <a:sym typeface="Avenir"/>
            </a:endParaRPr>
          </a:p>
          <a:p>
            <a:pPr indent="-330200" lvl="0" marL="457200" rtl="0" algn="l">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How do other factors such as season impact the nature of the complaints? (ie: are there more complaints in the summer? Winter?)</a:t>
            </a:r>
            <a:endParaRPr sz="2300">
              <a:solidFill>
                <a:schemeClr val="dk1"/>
              </a:solidFill>
              <a:latin typeface="Avenir"/>
              <a:ea typeface="Avenir"/>
              <a:cs typeface="Avenir"/>
              <a:sym typeface="Avenir"/>
            </a:endParaRPr>
          </a:p>
          <a:p>
            <a:pPr indent="0" lvl="0" marL="0" rtl="0" algn="l">
              <a:spcBef>
                <a:spcPts val="0"/>
              </a:spcBef>
              <a:spcAft>
                <a:spcPts val="1200"/>
              </a:spcAft>
              <a:buNone/>
            </a:pPr>
            <a:r>
              <a:t/>
            </a:r>
            <a:endParaRPr>
              <a:solidFill>
                <a:schemeClr val="dk1"/>
              </a:solidFill>
              <a:latin typeface="Avenir"/>
              <a:ea typeface="Avenir"/>
              <a:cs typeface="Avenir"/>
              <a:sym typeface="Avenir"/>
            </a:endParaRPr>
          </a:p>
        </p:txBody>
      </p:sp>
      <p:sp>
        <p:nvSpPr>
          <p:cNvPr id="68" name="Google Shape;68;p15"/>
          <p:cNvSpPr txBox="1"/>
          <p:nvPr>
            <p:ph idx="1" type="body"/>
          </p:nvPr>
        </p:nvSpPr>
        <p:spPr>
          <a:xfrm>
            <a:off x="4891800" y="1255350"/>
            <a:ext cx="42603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Analyze Boston Yearly 311 Service Requests in CSV file format (Years 2011 - 2023)</a:t>
            </a:r>
            <a:endParaRPr sz="1600">
              <a:solidFill>
                <a:schemeClr val="dk1"/>
              </a:solidFill>
              <a:latin typeface="Avenir"/>
              <a:ea typeface="Avenir"/>
              <a:cs typeface="Avenir"/>
              <a:sym typeface="Avenir"/>
            </a:endParaRPr>
          </a:p>
          <a:p>
            <a:pPr indent="-330200" lvl="0" marL="457200" rtl="0" algn="l">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Used Python File to Parse all Requests Relating to Animals</a:t>
            </a:r>
            <a:endParaRPr sz="1600">
              <a:solidFill>
                <a:schemeClr val="dk1"/>
              </a:solidFill>
              <a:latin typeface="Avenir"/>
              <a:ea typeface="Avenir"/>
              <a:cs typeface="Avenir"/>
              <a:sym typeface="Avenir"/>
            </a:endParaRPr>
          </a:p>
          <a:p>
            <a:pPr indent="0" lvl="0" marL="0" rtl="0" algn="l">
              <a:lnSpc>
                <a:spcPct val="100000"/>
              </a:lnSpc>
              <a:spcBef>
                <a:spcPts val="0"/>
              </a:spcBef>
              <a:spcAft>
                <a:spcPts val="0"/>
              </a:spcAft>
              <a:buNone/>
            </a:pPr>
            <a:r>
              <a:t/>
            </a:r>
            <a:endParaRPr sz="1600">
              <a:solidFill>
                <a:schemeClr val="dk1"/>
              </a:solidFill>
              <a:latin typeface="Avenir"/>
              <a:ea typeface="Avenir"/>
              <a:cs typeface="Avenir"/>
              <a:sym typeface="Avenir"/>
            </a:endParaRPr>
          </a:p>
          <a:p>
            <a:pPr indent="0" lvl="0" marL="0" rtl="0" algn="l">
              <a:lnSpc>
                <a:spcPct val="100000"/>
              </a:lnSpc>
              <a:spcBef>
                <a:spcPts val="0"/>
              </a:spcBef>
              <a:spcAft>
                <a:spcPts val="0"/>
              </a:spcAft>
              <a:buNone/>
            </a:pPr>
            <a:r>
              <a:t/>
            </a:r>
            <a:endParaRPr sz="1600">
              <a:solidFill>
                <a:schemeClr val="dk1"/>
              </a:solidFill>
              <a:latin typeface="Avenir"/>
              <a:ea typeface="Avenir"/>
              <a:cs typeface="Avenir"/>
              <a:sym typeface="Avenir"/>
            </a:endParaRPr>
          </a:p>
          <a:p>
            <a:pPr indent="0" lvl="0" marL="0" rtl="0" algn="l">
              <a:lnSpc>
                <a:spcPct val="100000"/>
              </a:lnSpc>
              <a:spcBef>
                <a:spcPts val="0"/>
              </a:spcBef>
              <a:spcAft>
                <a:spcPts val="0"/>
              </a:spcAft>
              <a:buNone/>
            </a:pPr>
            <a:r>
              <a:t/>
            </a:r>
            <a:endParaRPr sz="1600">
              <a:solidFill>
                <a:schemeClr val="dk1"/>
              </a:solidFill>
              <a:latin typeface="Avenir"/>
              <a:ea typeface="Avenir"/>
              <a:cs typeface="Avenir"/>
              <a:sym typeface="Avenir"/>
            </a:endParaRPr>
          </a:p>
          <a:p>
            <a:pPr indent="0" lvl="0" marL="0" rtl="0" algn="ctr">
              <a:lnSpc>
                <a:spcPct val="100000"/>
              </a:lnSpc>
              <a:spcBef>
                <a:spcPts val="0"/>
              </a:spcBef>
              <a:spcAft>
                <a:spcPts val="0"/>
              </a:spcAft>
              <a:buNone/>
            </a:pPr>
            <a:r>
              <a:rPr lang="en" sz="1600">
                <a:solidFill>
                  <a:schemeClr val="dk1"/>
                </a:solidFill>
                <a:latin typeface="Avenir"/>
                <a:ea typeface="Avenir"/>
                <a:cs typeface="Avenir"/>
                <a:sym typeface="Avenir"/>
              </a:rPr>
              <a:t>Link: </a:t>
            </a:r>
            <a:r>
              <a:rPr lang="en" sz="1600" u="sng">
                <a:solidFill>
                  <a:schemeClr val="accent1"/>
                </a:solidFill>
                <a:latin typeface="Avenir"/>
                <a:ea typeface="Avenir"/>
                <a:cs typeface="Avenir"/>
                <a:sym typeface="Avenir"/>
                <a:hlinkClick r:id="rId3">
                  <a:extLst>
                    <a:ext uri="{A12FA001-AC4F-418D-AE19-62706E023703}">
                      <ahyp:hlinkClr val="tx"/>
                    </a:ext>
                  </a:extLst>
                </a:hlinkClick>
              </a:rPr>
              <a:t>https://data.boston.gov/dataset/311-service-requests</a:t>
            </a:r>
            <a:r>
              <a:rPr lang="en" sz="1600">
                <a:solidFill>
                  <a:schemeClr val="accent1"/>
                </a:solidFill>
                <a:latin typeface="Avenir"/>
                <a:ea typeface="Avenir"/>
                <a:cs typeface="Avenir"/>
                <a:sym typeface="Avenir"/>
              </a:rPr>
              <a:t> </a:t>
            </a:r>
            <a:endParaRPr sz="1600">
              <a:solidFill>
                <a:schemeClr val="accent1"/>
              </a:solidFill>
              <a:latin typeface="Avenir"/>
              <a:ea typeface="Avenir"/>
              <a:cs typeface="Avenir"/>
              <a:sym typeface="Avenir"/>
            </a:endParaRPr>
          </a:p>
        </p:txBody>
      </p:sp>
      <p:sp>
        <p:nvSpPr>
          <p:cNvPr id="69" name="Google Shape;69;p15"/>
          <p:cNvSpPr txBox="1"/>
          <p:nvPr>
            <p:ph type="title"/>
          </p:nvPr>
        </p:nvSpPr>
        <p:spPr>
          <a:xfrm>
            <a:off x="4671600" y="363750"/>
            <a:ext cx="4480500" cy="83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latin typeface="Avenir"/>
                <a:ea typeface="Avenir"/>
                <a:cs typeface="Avenir"/>
                <a:sym typeface="Avenir"/>
              </a:rPr>
              <a:t>Data Source</a:t>
            </a:r>
            <a:endParaRPr b="1" u="sng">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974800"/>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latin typeface="Avenir"/>
                <a:ea typeface="Avenir"/>
                <a:cs typeface="Avenir"/>
                <a:sym typeface="Avenir"/>
              </a:rPr>
              <a:t>General Trends</a:t>
            </a:r>
            <a:endParaRPr sz="10000">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4572000" cy="2743190"/>
          </a:xfrm>
          <a:prstGeom prst="rect">
            <a:avLst/>
          </a:prstGeom>
          <a:noFill/>
          <a:ln>
            <a:noFill/>
          </a:ln>
        </p:spPr>
      </p:pic>
      <p:sp>
        <p:nvSpPr>
          <p:cNvPr id="80" name="Google Shape;80;p17"/>
          <p:cNvSpPr txBox="1"/>
          <p:nvPr/>
        </p:nvSpPr>
        <p:spPr>
          <a:xfrm>
            <a:off x="3120300" y="2877775"/>
            <a:ext cx="6023700" cy="117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u="sng">
                <a:solidFill>
                  <a:schemeClr val="dk1"/>
                </a:solidFill>
                <a:latin typeface="Avenir"/>
                <a:ea typeface="Avenir"/>
                <a:cs typeface="Avenir"/>
                <a:sym typeface="Avenir"/>
              </a:rPr>
              <a:t>ANALYSIS:</a:t>
            </a:r>
            <a:r>
              <a:rPr lang="en">
                <a:solidFill>
                  <a:schemeClr val="dk1"/>
                </a:solidFill>
                <a:latin typeface="Avenir"/>
                <a:ea typeface="Avenir"/>
                <a:cs typeface="Avenir"/>
                <a:sym typeface="Avenir"/>
              </a:rPr>
              <a:t> The steady increase in total reports could be due to several factors</a:t>
            </a:r>
            <a:endParaRPr>
              <a:solidFill>
                <a:schemeClr val="dk1"/>
              </a:solidFill>
              <a:latin typeface="Avenir"/>
              <a:ea typeface="Avenir"/>
              <a:cs typeface="Avenir"/>
              <a:sym typeface="Avenir"/>
            </a:endParaRPr>
          </a:p>
          <a:p>
            <a:pPr indent="-317500" lvl="0" marL="457200" rtl="0" algn="l">
              <a:lnSpc>
                <a:spcPct val="115000"/>
              </a:lnSpc>
              <a:spcBef>
                <a:spcPts val="1200"/>
              </a:spcBef>
              <a:spcAft>
                <a:spcPts val="0"/>
              </a:spcAft>
              <a:buClr>
                <a:schemeClr val="dk1"/>
              </a:buClr>
              <a:buSzPts val="1400"/>
              <a:buFont typeface="Avenir"/>
              <a:buChar char="●"/>
            </a:pPr>
            <a:r>
              <a:rPr lang="en">
                <a:solidFill>
                  <a:schemeClr val="dk1"/>
                </a:solidFill>
                <a:latin typeface="Avenir"/>
                <a:ea typeface="Avenir"/>
                <a:cs typeface="Avenir"/>
                <a:sym typeface="Avenir"/>
              </a:rPr>
              <a:t>Growth in the </a:t>
            </a:r>
            <a:r>
              <a:rPr lang="en">
                <a:solidFill>
                  <a:schemeClr val="dk1"/>
                </a:solidFill>
                <a:latin typeface="Avenir"/>
                <a:ea typeface="Avenir"/>
                <a:cs typeface="Avenir"/>
                <a:sym typeface="Avenir"/>
              </a:rPr>
              <a:t>population</a:t>
            </a:r>
            <a:r>
              <a:rPr lang="en">
                <a:solidFill>
                  <a:schemeClr val="dk1"/>
                </a:solidFill>
                <a:latin typeface="Avenir"/>
                <a:ea typeface="Avenir"/>
                <a:cs typeface="Avenir"/>
                <a:sym typeface="Avenir"/>
              </a:rPr>
              <a:t> leading to more incidents being reported</a:t>
            </a:r>
            <a:endParaRPr>
              <a:solidFill>
                <a:schemeClr val="dk1"/>
              </a:solidFill>
              <a:latin typeface="Avenir"/>
              <a:ea typeface="Avenir"/>
              <a:cs typeface="Avenir"/>
              <a:sym typeface="Avenir"/>
            </a:endParaRPr>
          </a:p>
          <a:p>
            <a:pPr indent="-317500" lvl="0" marL="457200" rtl="0" algn="l">
              <a:lnSpc>
                <a:spcPct val="115000"/>
              </a:lnSpc>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Increased awareness or ease of reporting through the 311 </a:t>
            </a:r>
            <a:r>
              <a:rPr lang="en">
                <a:solidFill>
                  <a:schemeClr val="dk1"/>
                </a:solidFill>
                <a:latin typeface="Avenir"/>
                <a:ea typeface="Avenir"/>
                <a:cs typeface="Avenir"/>
                <a:sym typeface="Avenir"/>
              </a:rPr>
              <a:t>system</a:t>
            </a:r>
            <a:endParaRPr sz="1800">
              <a:solidFill>
                <a:schemeClr val="dk1"/>
              </a:solidFill>
              <a:latin typeface="Avenir"/>
              <a:ea typeface="Avenir"/>
              <a:cs typeface="Avenir"/>
              <a:sym typeface="Avenir"/>
            </a:endParaRPr>
          </a:p>
        </p:txBody>
      </p:sp>
      <p:sp>
        <p:nvSpPr>
          <p:cNvPr id="81" name="Google Shape;81;p17"/>
          <p:cNvSpPr txBox="1"/>
          <p:nvPr/>
        </p:nvSpPr>
        <p:spPr>
          <a:xfrm>
            <a:off x="45725" y="2877775"/>
            <a:ext cx="3074700" cy="21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latin typeface="Avenir"/>
                <a:ea typeface="Avenir"/>
                <a:cs typeface="Avenir"/>
                <a:sym typeface="Avenir"/>
              </a:rPr>
              <a:t>TRENDS</a:t>
            </a:r>
            <a:r>
              <a:rPr lang="en" sz="1500">
                <a:solidFill>
                  <a:schemeClr val="dk1"/>
                </a:solidFill>
                <a:latin typeface="Avenir"/>
                <a:ea typeface="Avenir"/>
                <a:cs typeface="Avenir"/>
                <a:sym typeface="Avenir"/>
              </a:rPr>
              <a:t>:</a:t>
            </a:r>
            <a:endParaRPr sz="15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Steady increase over the years </a:t>
            </a:r>
            <a:endParaRPr>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Char char="●"/>
            </a:pPr>
            <a:r>
              <a:rPr lang="en" sz="1500">
                <a:solidFill>
                  <a:schemeClr val="dk1"/>
                </a:solidFill>
                <a:latin typeface="Avenir"/>
                <a:ea typeface="Avenir"/>
                <a:cs typeface="Avenir"/>
                <a:sym typeface="Avenir"/>
              </a:rPr>
              <a:t>G</a:t>
            </a:r>
            <a:r>
              <a:rPr lang="en" sz="1500">
                <a:solidFill>
                  <a:schemeClr val="dk1"/>
                </a:solidFill>
                <a:latin typeface="Avenir"/>
                <a:ea typeface="Avenir"/>
                <a:cs typeface="Avenir"/>
                <a:sym typeface="Avenir"/>
              </a:rPr>
              <a:t>rowing proportion of animal related issues within the total number of reports submitted to the city’s 311 system, especially notable in recent years.</a:t>
            </a:r>
            <a:endParaRPr>
              <a:solidFill>
                <a:schemeClr val="dk1"/>
              </a:solidFill>
              <a:latin typeface="Avenir"/>
              <a:ea typeface="Avenir"/>
              <a:cs typeface="Avenir"/>
              <a:sym typeface="Avenir"/>
            </a:endParaRPr>
          </a:p>
        </p:txBody>
      </p:sp>
      <p:pic>
        <p:nvPicPr>
          <p:cNvPr id="82" name="Google Shape;82;p17"/>
          <p:cNvPicPr preferRelativeResize="0"/>
          <p:nvPr/>
        </p:nvPicPr>
        <p:blipFill>
          <a:blip r:embed="rId4">
            <a:alphaModFix/>
          </a:blip>
          <a:stretch>
            <a:fillRect/>
          </a:stretch>
        </p:blipFill>
        <p:spPr>
          <a:xfrm>
            <a:off x="4612450" y="28575"/>
            <a:ext cx="4476750" cy="268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974800"/>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latin typeface="Avenir"/>
                <a:ea typeface="Avenir"/>
                <a:cs typeface="Avenir"/>
                <a:sym typeface="Avenir"/>
              </a:rPr>
              <a:t>Animal Specific</a:t>
            </a:r>
            <a:endParaRPr sz="10000">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0" y="180600"/>
            <a:ext cx="4627125" cy="2776275"/>
          </a:xfrm>
          <a:prstGeom prst="rect">
            <a:avLst/>
          </a:prstGeom>
          <a:noFill/>
          <a:ln>
            <a:noFill/>
          </a:ln>
        </p:spPr>
      </p:pic>
      <p:sp>
        <p:nvSpPr>
          <p:cNvPr id="93" name="Google Shape;93;p19"/>
          <p:cNvSpPr txBox="1"/>
          <p:nvPr/>
        </p:nvSpPr>
        <p:spPr>
          <a:xfrm>
            <a:off x="114275" y="3055550"/>
            <a:ext cx="2434500" cy="19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1"/>
                </a:solidFill>
                <a:latin typeface="Avenir"/>
                <a:ea typeface="Avenir"/>
                <a:cs typeface="Avenir"/>
                <a:sym typeface="Avenir"/>
              </a:rPr>
              <a:t>TRENDS</a:t>
            </a:r>
            <a:r>
              <a:rPr lang="en" sz="1800">
                <a:solidFill>
                  <a:schemeClr val="dk1"/>
                </a:solidFill>
                <a:latin typeface="Avenir"/>
                <a:ea typeface="Avenir"/>
                <a:cs typeface="Avenir"/>
                <a:sym typeface="Avenir"/>
              </a:rPr>
              <a:t>:</a:t>
            </a:r>
            <a:endParaRPr sz="1800">
              <a:solidFill>
                <a:schemeClr val="dk1"/>
              </a:solidFill>
              <a:latin typeface="Avenir"/>
              <a:ea typeface="Avenir"/>
              <a:cs typeface="Avenir"/>
              <a:sym typeface="Avenir"/>
            </a:endParaRPr>
          </a:p>
          <a:p>
            <a:pPr indent="-342900" lvl="0" marL="457200" rtl="0" algn="l">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There is a peak in the amount of animal reports during the summer months</a:t>
            </a:r>
            <a:endParaRPr sz="1800">
              <a:solidFill>
                <a:schemeClr val="dk1"/>
              </a:solidFill>
              <a:latin typeface="Avenir"/>
              <a:ea typeface="Avenir"/>
              <a:cs typeface="Avenir"/>
              <a:sym typeface="Avenir"/>
            </a:endParaRPr>
          </a:p>
        </p:txBody>
      </p:sp>
      <p:sp>
        <p:nvSpPr>
          <p:cNvPr id="94" name="Google Shape;94;p19"/>
          <p:cNvSpPr txBox="1"/>
          <p:nvPr/>
        </p:nvSpPr>
        <p:spPr>
          <a:xfrm>
            <a:off x="2639225" y="2884075"/>
            <a:ext cx="6333300" cy="225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u="sng">
                <a:solidFill>
                  <a:schemeClr val="dk1"/>
                </a:solidFill>
                <a:latin typeface="Avenir"/>
                <a:ea typeface="Avenir"/>
                <a:cs typeface="Avenir"/>
                <a:sym typeface="Avenir"/>
              </a:rPr>
              <a:t>ANALYSIS:</a:t>
            </a:r>
            <a:r>
              <a:rPr lang="en" sz="1200">
                <a:solidFill>
                  <a:schemeClr val="dk1"/>
                </a:solidFill>
                <a:latin typeface="Avenir"/>
                <a:ea typeface="Avenir"/>
                <a:cs typeface="Avenir"/>
                <a:sym typeface="Avenir"/>
              </a:rPr>
              <a:t> </a:t>
            </a:r>
            <a:endParaRPr sz="1200">
              <a:solidFill>
                <a:schemeClr val="dk1"/>
              </a:solidFill>
              <a:latin typeface="Avenir"/>
              <a:ea typeface="Avenir"/>
              <a:cs typeface="Avenir"/>
              <a:sym typeface="Avenir"/>
            </a:endParaRPr>
          </a:p>
          <a:p>
            <a:pPr indent="-311150" lvl="0" marL="457200" rtl="0" algn="l">
              <a:lnSpc>
                <a:spcPct val="115000"/>
              </a:lnSpc>
              <a:spcBef>
                <a:spcPts val="1200"/>
              </a:spcBef>
              <a:spcAft>
                <a:spcPts val="0"/>
              </a:spcAft>
              <a:buClr>
                <a:schemeClr val="dk1"/>
              </a:buClr>
              <a:buSzPts val="1300"/>
              <a:buFont typeface="Avenir"/>
              <a:buChar char="●"/>
            </a:pPr>
            <a:r>
              <a:rPr lang="en" sz="1500">
                <a:solidFill>
                  <a:schemeClr val="dk1"/>
                </a:solidFill>
                <a:latin typeface="Avenir"/>
                <a:ea typeface="Avenir"/>
                <a:cs typeface="Avenir"/>
                <a:sym typeface="Avenir"/>
              </a:rPr>
              <a:t>Increased human outdoor activity, longer days, warmer weather may lead to more sightings </a:t>
            </a:r>
            <a:endParaRPr sz="1500">
              <a:solidFill>
                <a:schemeClr val="dk1"/>
              </a:solidFill>
              <a:latin typeface="Avenir"/>
              <a:ea typeface="Avenir"/>
              <a:cs typeface="Avenir"/>
              <a:sym typeface="Avenir"/>
            </a:endParaRPr>
          </a:p>
          <a:p>
            <a:pPr indent="-311150" lvl="0" marL="457200" rtl="0" algn="l">
              <a:lnSpc>
                <a:spcPct val="115000"/>
              </a:lnSpc>
              <a:spcBef>
                <a:spcPts val="0"/>
              </a:spcBef>
              <a:spcAft>
                <a:spcPts val="0"/>
              </a:spcAft>
              <a:buClr>
                <a:schemeClr val="dk1"/>
              </a:buClr>
              <a:buSzPts val="1300"/>
              <a:buFont typeface="Avenir"/>
              <a:buChar char="●"/>
            </a:pPr>
            <a:r>
              <a:rPr lang="en" sz="1500">
                <a:solidFill>
                  <a:schemeClr val="dk1"/>
                </a:solidFill>
                <a:latin typeface="Avenir"/>
                <a:ea typeface="Avenir"/>
                <a:cs typeface="Avenir"/>
                <a:sym typeface="Avenir"/>
              </a:rPr>
              <a:t>Animals may exhibit heightened activity levels during the summer, such as breeding or foraging behaviors, causing encounters with humans. </a:t>
            </a:r>
            <a:endParaRPr sz="1300">
              <a:solidFill>
                <a:schemeClr val="dk1"/>
              </a:solidFill>
              <a:latin typeface="Avenir"/>
              <a:ea typeface="Avenir"/>
              <a:cs typeface="Avenir"/>
              <a:sym typeface="Avenir"/>
            </a:endParaRPr>
          </a:p>
        </p:txBody>
      </p:sp>
      <p:pic>
        <p:nvPicPr>
          <p:cNvPr id="95" name="Google Shape;95;p19"/>
          <p:cNvPicPr preferRelativeResize="0"/>
          <p:nvPr/>
        </p:nvPicPr>
        <p:blipFill>
          <a:blip r:embed="rId4">
            <a:alphaModFix/>
          </a:blip>
          <a:stretch>
            <a:fillRect/>
          </a:stretch>
        </p:blipFill>
        <p:spPr>
          <a:xfrm>
            <a:off x="4754950" y="180600"/>
            <a:ext cx="4309050" cy="25854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6058500" y="136800"/>
            <a:ext cx="3085500" cy="48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dk1"/>
                </a:solidFill>
                <a:latin typeface="Avenir"/>
                <a:ea typeface="Avenir"/>
                <a:cs typeface="Avenir"/>
                <a:sym typeface="Avenir"/>
              </a:rPr>
              <a:t>TRENDS: </a:t>
            </a:r>
            <a:endParaRPr sz="1600" u="sng">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Warmer months typically have an increase in complaints. </a:t>
            </a:r>
            <a:endParaRPr sz="1200">
              <a:solidFill>
                <a:schemeClr val="dk1"/>
              </a:solidFill>
              <a:latin typeface="Avenir"/>
              <a:ea typeface="Avenir"/>
              <a:cs typeface="Avenir"/>
              <a:sym typeface="Avenir"/>
            </a:endParaRPr>
          </a:p>
          <a:p>
            <a:pPr indent="0" lvl="0" marL="457200" rtl="0" algn="l">
              <a:spcBef>
                <a:spcPts val="0"/>
              </a:spcBef>
              <a:spcAft>
                <a:spcPts val="0"/>
              </a:spcAft>
              <a:buNone/>
            </a:pPr>
            <a:r>
              <a:t/>
            </a:r>
            <a:endParaRPr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Significant decrease from July to December could be due to colder weather, which could lead to a reduction in animal activity and consequently fewer complaints.</a:t>
            </a:r>
            <a:endParaRPr sz="1200">
              <a:solidFill>
                <a:schemeClr val="dk1"/>
              </a:solidFill>
              <a:latin typeface="Avenir"/>
              <a:ea typeface="Avenir"/>
              <a:cs typeface="Avenir"/>
              <a:sym typeface="Avenir"/>
            </a:endParaRPr>
          </a:p>
          <a:p>
            <a:pPr indent="0" lvl="0" marL="457200" rtl="0" algn="l">
              <a:spcBef>
                <a:spcPts val="0"/>
              </a:spcBef>
              <a:spcAft>
                <a:spcPts val="0"/>
              </a:spcAft>
              <a:buNone/>
            </a:pPr>
            <a:r>
              <a:rPr lang="en" sz="1200">
                <a:solidFill>
                  <a:schemeClr val="dk1"/>
                </a:solidFill>
                <a:latin typeface="Avenir"/>
                <a:ea typeface="Avenir"/>
                <a:cs typeface="Avenir"/>
                <a:sym typeface="Avenir"/>
              </a:rPr>
              <a:t> </a:t>
            </a:r>
            <a:endParaRPr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An increase in the request counts from the 2023 data compared to 2022, which could suggest an increase in public awareness campaigns.</a:t>
            </a:r>
            <a:endParaRPr sz="1200">
              <a:solidFill>
                <a:schemeClr val="dk1"/>
              </a:solidFill>
              <a:latin typeface="Avenir"/>
              <a:ea typeface="Avenir"/>
              <a:cs typeface="Avenir"/>
              <a:sym typeface="Avenir"/>
            </a:endParaRPr>
          </a:p>
        </p:txBody>
      </p:sp>
      <p:sp>
        <p:nvSpPr>
          <p:cNvPr id="101" name="Google Shape;101;p20"/>
          <p:cNvSpPr txBox="1"/>
          <p:nvPr/>
        </p:nvSpPr>
        <p:spPr>
          <a:xfrm>
            <a:off x="104525" y="3669025"/>
            <a:ext cx="8839500" cy="10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dk1"/>
                </a:solidFill>
                <a:latin typeface="Avenir"/>
                <a:ea typeface="Avenir"/>
                <a:cs typeface="Avenir"/>
                <a:sym typeface="Avenir"/>
              </a:rPr>
              <a:t>ANALYSIS:</a:t>
            </a:r>
            <a:r>
              <a:rPr lang="en" sz="1700">
                <a:solidFill>
                  <a:schemeClr val="dk1"/>
                </a:solidFill>
                <a:latin typeface="Avenir"/>
                <a:ea typeface="Avenir"/>
                <a:cs typeface="Avenir"/>
                <a:sym typeface="Avenir"/>
              </a:rPr>
              <a:t> </a:t>
            </a:r>
            <a:endParaRPr sz="1700">
              <a:solidFill>
                <a:schemeClr val="dk1"/>
              </a:solidFill>
              <a:latin typeface="Avenir"/>
              <a:ea typeface="Avenir"/>
              <a:cs typeface="Avenir"/>
              <a:sym typeface="Avenir"/>
            </a:endParaRPr>
          </a:p>
          <a:p>
            <a:pPr indent="-311150" lvl="0" marL="457200" rtl="0" algn="l">
              <a:spcBef>
                <a:spcPts val="0"/>
              </a:spcBef>
              <a:spcAft>
                <a:spcPts val="0"/>
              </a:spcAft>
              <a:buClr>
                <a:schemeClr val="dk1"/>
              </a:buClr>
              <a:buSzPts val="1300"/>
              <a:buFont typeface="Avenir"/>
              <a:buChar char="●"/>
            </a:pPr>
            <a:r>
              <a:rPr lang="en" sz="1300">
                <a:solidFill>
                  <a:schemeClr val="dk1"/>
                </a:solidFill>
                <a:latin typeface="Avenir"/>
                <a:ea typeface="Avenir"/>
                <a:cs typeface="Avenir"/>
                <a:sym typeface="Avenir"/>
              </a:rPr>
              <a:t>It would be beneficial to </a:t>
            </a:r>
            <a:r>
              <a:rPr lang="en" sz="1300">
                <a:solidFill>
                  <a:schemeClr val="dk1"/>
                </a:solidFill>
                <a:latin typeface="Avenir"/>
                <a:ea typeface="Avenir"/>
                <a:cs typeface="Avenir"/>
                <a:sym typeface="Avenir"/>
              </a:rPr>
              <a:t>examine any concurrent events such as like new city initiatives, or demographic changes. </a:t>
            </a:r>
            <a:endParaRPr sz="1300">
              <a:solidFill>
                <a:schemeClr val="dk1"/>
              </a:solidFill>
              <a:latin typeface="Avenir"/>
              <a:ea typeface="Avenir"/>
              <a:cs typeface="Avenir"/>
              <a:sym typeface="Avenir"/>
            </a:endParaRPr>
          </a:p>
          <a:p>
            <a:pPr indent="-311150" lvl="0" marL="457200" rtl="0" algn="l">
              <a:spcBef>
                <a:spcPts val="0"/>
              </a:spcBef>
              <a:spcAft>
                <a:spcPts val="0"/>
              </a:spcAft>
              <a:buClr>
                <a:schemeClr val="dk1"/>
              </a:buClr>
              <a:buSzPts val="1300"/>
              <a:buFont typeface="Avenir"/>
              <a:buChar char="●"/>
            </a:pPr>
            <a:r>
              <a:rPr lang="en" sz="1300">
                <a:solidFill>
                  <a:schemeClr val="dk1"/>
                </a:solidFill>
                <a:latin typeface="Avenir"/>
                <a:ea typeface="Avenir"/>
                <a:cs typeface="Avenir"/>
                <a:sym typeface="Avenir"/>
              </a:rPr>
              <a:t>Correlating the data with weather patterns, geographic information, or city events could provide more insights into the causes of the trends. </a:t>
            </a:r>
            <a:endParaRPr sz="1300">
              <a:solidFill>
                <a:schemeClr val="dk1"/>
              </a:solidFill>
              <a:latin typeface="Avenir"/>
              <a:ea typeface="Avenir"/>
              <a:cs typeface="Avenir"/>
              <a:sym typeface="Avenir"/>
            </a:endParaRPr>
          </a:p>
          <a:p>
            <a:pPr indent="0" lvl="0" marL="0" rtl="0" algn="l">
              <a:spcBef>
                <a:spcPts val="0"/>
              </a:spcBef>
              <a:spcAft>
                <a:spcPts val="0"/>
              </a:spcAft>
              <a:buNone/>
            </a:pPr>
            <a:r>
              <a:t/>
            </a:r>
            <a:endParaRPr sz="1200">
              <a:solidFill>
                <a:schemeClr val="dk1"/>
              </a:solidFill>
              <a:latin typeface="Avenir"/>
              <a:ea typeface="Avenir"/>
              <a:cs typeface="Avenir"/>
              <a:sym typeface="Avenir"/>
            </a:endParaRPr>
          </a:p>
        </p:txBody>
      </p:sp>
      <p:pic>
        <p:nvPicPr>
          <p:cNvPr id="102" name="Google Shape;102;p20"/>
          <p:cNvPicPr preferRelativeResize="0"/>
          <p:nvPr/>
        </p:nvPicPr>
        <p:blipFill>
          <a:blip r:embed="rId3">
            <a:alphaModFix/>
          </a:blip>
          <a:stretch>
            <a:fillRect/>
          </a:stretch>
        </p:blipFill>
        <p:spPr>
          <a:xfrm>
            <a:off x="104525" y="136800"/>
            <a:ext cx="5887058" cy="3532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1284825" y="516950"/>
            <a:ext cx="6381625" cy="382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