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e380ece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e380ece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e380ece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e380ece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e380ece4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e380ece4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e380ece4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e380ece4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e380ece4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e380ece4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e380ece4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e380ece4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e380ece4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e380ece4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380ece4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380ece4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e380ece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e380ece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e380ece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e380ece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e380ece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e380ece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e380ece4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e380ece4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e380ece4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e380ece4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Early Insights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174550" y="116375"/>
            <a:ext cx="5865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Economica"/>
                <a:ea typeface="Economica"/>
                <a:cs typeface="Economica"/>
                <a:sym typeface="Economica"/>
              </a:rPr>
              <a:t>Question 2</a:t>
            </a:r>
            <a:endParaRPr sz="2400">
              <a:solidFill>
                <a:schemeClr val="dk1"/>
              </a:solidFill>
              <a:latin typeface="Economica"/>
              <a:ea typeface="Economica"/>
              <a:cs typeface="Economica"/>
              <a:sym typeface="Economica"/>
            </a:endParaRPr>
          </a:p>
        </p:txBody>
      </p:sp>
      <p:pic>
        <p:nvPicPr>
          <p:cNvPr id="115" name="Google Shape;115;p22"/>
          <p:cNvPicPr preferRelativeResize="0"/>
          <p:nvPr/>
        </p:nvPicPr>
        <p:blipFill>
          <a:blip r:embed="rId3">
            <a:alphaModFix/>
          </a:blip>
          <a:stretch>
            <a:fillRect/>
          </a:stretch>
        </p:blipFill>
        <p:spPr>
          <a:xfrm>
            <a:off x="1639500" y="704825"/>
            <a:ext cx="5865001" cy="3410744"/>
          </a:xfrm>
          <a:prstGeom prst="rect">
            <a:avLst/>
          </a:prstGeom>
          <a:noFill/>
          <a:ln>
            <a:noFill/>
          </a:ln>
        </p:spPr>
      </p:pic>
      <p:sp>
        <p:nvSpPr>
          <p:cNvPr id="116" name="Google Shape;116;p22"/>
          <p:cNvSpPr txBox="1"/>
          <p:nvPr/>
        </p:nvSpPr>
        <p:spPr>
          <a:xfrm>
            <a:off x="275900" y="4246825"/>
            <a:ext cx="8611800" cy="78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None/>
            </a:pPr>
            <a:r>
              <a:rPr b="1" lang="en" sz="1500">
                <a:solidFill>
                  <a:schemeClr val="dk1"/>
                </a:solidFill>
                <a:latin typeface="Times New Roman"/>
                <a:ea typeface="Times New Roman"/>
                <a:cs typeface="Times New Roman"/>
                <a:sym typeface="Times New Roman"/>
              </a:rPr>
              <a:t>Figure 3.</a:t>
            </a:r>
            <a:r>
              <a:rPr lang="en" sz="1500">
                <a:solidFill>
                  <a:schemeClr val="dk1"/>
                </a:solidFill>
                <a:latin typeface="Times New Roman"/>
                <a:ea typeface="Times New Roman"/>
                <a:cs typeface="Times New Roman"/>
                <a:sym typeface="Times New Roman"/>
              </a:rPr>
              <a:t> This bar graph illustrates the frequency of animal-related complaints, highlighting rats, dogs, and mice as the most commonly reported issues over the selected time frame.</a:t>
            </a:r>
            <a:endParaRPr sz="1500">
              <a:solidFill>
                <a:schemeClr val="dk1"/>
              </a:solidFill>
              <a:latin typeface="Times New Roman"/>
              <a:ea typeface="Times New Roman"/>
              <a:cs typeface="Times New Roman"/>
              <a:sym typeface="Times New Roman"/>
            </a:endParaRPr>
          </a:p>
          <a:p>
            <a:pPr indent="0" lvl="0" marL="0" rtl="0" algn="ctr">
              <a:lnSpc>
                <a:spcPct val="115000"/>
              </a:lnSpc>
              <a:spcBef>
                <a:spcPts val="1500"/>
              </a:spcBef>
              <a:spcAft>
                <a:spcPts val="0"/>
              </a:spcAft>
              <a:buNone/>
            </a:pPr>
            <a:r>
              <a:t/>
            </a:r>
            <a:endParaRPr b="1" sz="15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nvSpPr>
        <p:spPr>
          <a:xfrm>
            <a:off x="174550" y="116375"/>
            <a:ext cx="5865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Economica"/>
                <a:ea typeface="Economica"/>
                <a:cs typeface="Economica"/>
                <a:sym typeface="Economica"/>
              </a:rPr>
              <a:t>Question 2</a:t>
            </a:r>
            <a:endParaRPr sz="2400">
              <a:solidFill>
                <a:schemeClr val="dk1"/>
              </a:solidFill>
              <a:latin typeface="Economica"/>
              <a:ea typeface="Economica"/>
              <a:cs typeface="Economica"/>
              <a:sym typeface="Economica"/>
            </a:endParaRPr>
          </a:p>
        </p:txBody>
      </p:sp>
      <p:sp>
        <p:nvSpPr>
          <p:cNvPr id="122" name="Google Shape;122;p23"/>
          <p:cNvSpPr txBox="1"/>
          <p:nvPr/>
        </p:nvSpPr>
        <p:spPr>
          <a:xfrm>
            <a:off x="275900" y="4246825"/>
            <a:ext cx="8611800" cy="78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5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Figure 4.</a:t>
            </a:r>
            <a:r>
              <a:rPr lang="en" sz="1500">
                <a:solidFill>
                  <a:schemeClr val="dk1"/>
                </a:solidFill>
                <a:latin typeface="Times New Roman"/>
                <a:ea typeface="Times New Roman"/>
                <a:cs typeface="Times New Roman"/>
                <a:sym typeface="Times New Roman"/>
              </a:rPr>
              <a:t> The pie chart visually represents the proportion of each animal category in the total number of complaints, with rats, dogs, and mice making up the most significant segments.</a:t>
            </a:r>
            <a:endParaRPr sz="1500">
              <a:solidFill>
                <a:schemeClr val="dk1"/>
              </a:solidFill>
              <a:latin typeface="Times New Roman"/>
              <a:ea typeface="Times New Roman"/>
              <a:cs typeface="Times New Roman"/>
              <a:sym typeface="Times New Roman"/>
            </a:endParaRPr>
          </a:p>
          <a:p>
            <a:pPr indent="0" lvl="0" marL="0" rtl="0" algn="ctr">
              <a:spcBef>
                <a:spcPts val="1500"/>
              </a:spcBef>
              <a:spcAft>
                <a:spcPts val="0"/>
              </a:spcAft>
              <a:buNone/>
            </a:pPr>
            <a:r>
              <a:t/>
            </a:r>
            <a:endParaRPr sz="1800">
              <a:solidFill>
                <a:schemeClr val="dk1"/>
              </a:solidFill>
              <a:latin typeface="Open Sans"/>
              <a:ea typeface="Open Sans"/>
              <a:cs typeface="Open Sans"/>
              <a:sym typeface="Open Sans"/>
            </a:endParaRPr>
          </a:p>
        </p:txBody>
      </p:sp>
      <p:pic>
        <p:nvPicPr>
          <p:cNvPr id="123" name="Google Shape;123;p23"/>
          <p:cNvPicPr preferRelativeResize="0"/>
          <p:nvPr/>
        </p:nvPicPr>
        <p:blipFill>
          <a:blip r:embed="rId3">
            <a:alphaModFix/>
          </a:blip>
          <a:stretch>
            <a:fillRect/>
          </a:stretch>
        </p:blipFill>
        <p:spPr>
          <a:xfrm>
            <a:off x="2259667" y="116375"/>
            <a:ext cx="4644256" cy="4130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Insights - Question 2</a:t>
            </a:r>
            <a:endParaRPr/>
          </a:p>
        </p:txBody>
      </p:sp>
      <p:sp>
        <p:nvSpPr>
          <p:cNvPr id="129" name="Google Shape;129;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0"/>
              </a:spcAft>
              <a:buSzPts val="2400"/>
              <a:buChar char="●"/>
            </a:pPr>
            <a:r>
              <a:rPr lang="en" sz="2400"/>
              <a:t>Signals a pressing need for more targeted rodent control and public health strategies</a:t>
            </a:r>
            <a:endParaRPr sz="2400"/>
          </a:p>
          <a:p>
            <a:pPr indent="-381000" lvl="0" marL="457200" rtl="0" algn="just">
              <a:spcBef>
                <a:spcPts val="0"/>
              </a:spcBef>
              <a:spcAft>
                <a:spcPts val="0"/>
              </a:spcAft>
              <a:buSzPts val="2400"/>
              <a:buChar char="●"/>
            </a:pPr>
            <a:r>
              <a:rPr lang="en" sz="2400"/>
              <a:t>Potentially aid the city of Boston in several ways:</a:t>
            </a:r>
            <a:endParaRPr sz="2400"/>
          </a:p>
          <a:p>
            <a:pPr indent="-381000" lvl="1" marL="914400" rtl="0" algn="just">
              <a:spcBef>
                <a:spcPts val="0"/>
              </a:spcBef>
              <a:spcAft>
                <a:spcPts val="0"/>
              </a:spcAft>
              <a:buSzPts val="2400"/>
              <a:buChar char="○"/>
            </a:pPr>
            <a:r>
              <a:rPr b="1" lang="en" sz="2400"/>
              <a:t>Resource Allocation</a:t>
            </a:r>
            <a:endParaRPr b="1" sz="2400"/>
          </a:p>
          <a:p>
            <a:pPr indent="-381000" lvl="1" marL="914400" rtl="0" algn="just">
              <a:spcBef>
                <a:spcPts val="0"/>
              </a:spcBef>
              <a:spcAft>
                <a:spcPts val="0"/>
              </a:spcAft>
              <a:buSzPts val="2400"/>
              <a:buChar char="○"/>
            </a:pPr>
            <a:r>
              <a:rPr b="1" lang="en" sz="2400"/>
              <a:t>Public Health Initiatives</a:t>
            </a:r>
            <a:endParaRPr b="1" sz="2400"/>
          </a:p>
          <a:p>
            <a:pPr indent="-381000" lvl="1" marL="914400" rtl="0" algn="just">
              <a:spcBef>
                <a:spcPts val="0"/>
              </a:spcBef>
              <a:spcAft>
                <a:spcPts val="0"/>
              </a:spcAft>
              <a:buSzPts val="2400"/>
              <a:buChar char="○"/>
            </a:pPr>
            <a:r>
              <a:rPr b="1" lang="en" sz="2400"/>
              <a:t>Urban Planning</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135" name="Google Shape;135;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D0D0D"/>
              </a:buClr>
              <a:buSzPts val="2000"/>
              <a:buChar char="●"/>
            </a:pPr>
            <a:r>
              <a:rPr b="1" lang="en" sz="2000">
                <a:solidFill>
                  <a:srgbClr val="0D0D0D"/>
                </a:solidFill>
              </a:rPr>
              <a:t>Integrate GIS data for spatial analysis</a:t>
            </a:r>
            <a:endParaRPr b="1" sz="2000">
              <a:solidFill>
                <a:srgbClr val="0D0D0D"/>
              </a:solidFill>
            </a:endParaRPr>
          </a:p>
          <a:p>
            <a:pPr indent="-355600" lvl="1" marL="914400" rtl="0" algn="l">
              <a:spcBef>
                <a:spcPts val="0"/>
              </a:spcBef>
              <a:spcAft>
                <a:spcPts val="0"/>
              </a:spcAft>
              <a:buClr>
                <a:srgbClr val="0D0D0D"/>
              </a:buClr>
              <a:buSzPts val="2000"/>
              <a:buChar char="○"/>
            </a:pPr>
            <a:r>
              <a:rPr lang="en" sz="2000">
                <a:solidFill>
                  <a:srgbClr val="0D0D0D"/>
                </a:solidFill>
              </a:rPr>
              <a:t>identify hotspots of animal-related complaints and inform targeted interventions to address specific areas of concern.</a:t>
            </a:r>
            <a:endParaRPr sz="2000">
              <a:solidFill>
                <a:srgbClr val="0D0D0D"/>
              </a:solidFill>
            </a:endParaRPr>
          </a:p>
          <a:p>
            <a:pPr indent="-355600" lvl="0" marL="457200" rtl="0" algn="l">
              <a:spcBef>
                <a:spcPts val="0"/>
              </a:spcBef>
              <a:spcAft>
                <a:spcPts val="0"/>
              </a:spcAft>
              <a:buClr>
                <a:srgbClr val="0D0D0D"/>
              </a:buClr>
              <a:buSzPts val="2000"/>
              <a:buChar char="●"/>
            </a:pPr>
            <a:r>
              <a:rPr b="1" lang="en" sz="2000">
                <a:solidFill>
                  <a:srgbClr val="0D0D0D"/>
                </a:solidFill>
                <a:highlight>
                  <a:srgbClr val="FFFFFF"/>
                </a:highlight>
              </a:rPr>
              <a:t>Explore time trends</a:t>
            </a:r>
            <a:endParaRPr b="1"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 sz="2000">
                <a:solidFill>
                  <a:srgbClr val="0D0D0D"/>
                </a:solidFill>
                <a:highlight>
                  <a:srgbClr val="FFFFFF"/>
                </a:highlight>
              </a:rPr>
              <a:t>Analyze patterns to determine if there are specific times of day or months/seasons when reporting occurs more frequently</a:t>
            </a:r>
            <a:endParaRPr sz="2000">
              <a:solidFill>
                <a:srgbClr val="0D0D0D"/>
              </a:solidFill>
            </a:endParaRPr>
          </a:p>
          <a:p>
            <a:pPr indent="-355600" lvl="0" marL="457200" rtl="0" algn="l">
              <a:spcBef>
                <a:spcPts val="0"/>
              </a:spcBef>
              <a:spcAft>
                <a:spcPts val="0"/>
              </a:spcAft>
              <a:buClr>
                <a:srgbClr val="0D0D0D"/>
              </a:buClr>
              <a:buSzPts val="2000"/>
              <a:buChar char="●"/>
            </a:pPr>
            <a:r>
              <a:rPr b="1" lang="en" sz="2000">
                <a:solidFill>
                  <a:srgbClr val="0D0D0D"/>
                </a:solidFill>
                <a:highlight>
                  <a:srgbClr val="FFFFFF"/>
                </a:highlight>
              </a:rPr>
              <a:t>Conduct species-specific analysis</a:t>
            </a:r>
            <a:endParaRPr b="1"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 sz="2000">
                <a:solidFill>
                  <a:srgbClr val="0D0D0D"/>
                </a:solidFill>
                <a:highlight>
                  <a:srgbClr val="FFFFFF"/>
                </a:highlight>
              </a:rPr>
              <a:t>Investigate whether certain species are more concentrated in particular areas</a:t>
            </a:r>
            <a:endParaRPr sz="2000">
              <a:solidFill>
                <a:srgbClr val="0D0D0D"/>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a:t>
            </a:r>
            <a:endParaRPr/>
          </a:p>
        </p:txBody>
      </p:sp>
      <p:sp>
        <p:nvSpPr>
          <p:cNvPr id="69" name="Google Shape;69;p14"/>
          <p:cNvSpPr txBox="1"/>
          <p:nvPr>
            <p:ph idx="1" type="body"/>
          </p:nvPr>
        </p:nvSpPr>
        <p:spPr>
          <a:xfrm>
            <a:off x="311700" y="1464450"/>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The city of Boston is interested in a report regarding the nature of animal complaints on the city’s 311 app. This includes the number of complaints, kinds of animals, distinct geographic areas where animal complaints are common, and trends in said complaints (such as season, or weather)</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75" name="Google Shape;75;p15"/>
          <p:cNvSpPr txBox="1"/>
          <p:nvPr>
            <p:ph idx="1" type="body"/>
          </p:nvPr>
        </p:nvSpPr>
        <p:spPr>
          <a:xfrm>
            <a:off x="311700" y="1225225"/>
            <a:ext cx="8958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Data Collection</a:t>
            </a:r>
            <a:endParaRPr b="1"/>
          </a:p>
          <a:p>
            <a:pPr indent="-342900" lvl="1" marL="914400" rtl="0" algn="l">
              <a:spcBef>
                <a:spcPts val="0"/>
              </a:spcBef>
              <a:spcAft>
                <a:spcPts val="0"/>
              </a:spcAft>
              <a:buSzPts val="1800"/>
              <a:buChar char="○"/>
            </a:pPr>
            <a:r>
              <a:rPr lang="en" sz="1800"/>
              <a:t>Collected animal complaint data from Boston 311 service logs</a:t>
            </a:r>
            <a:endParaRPr sz="1800"/>
          </a:p>
          <a:p>
            <a:pPr indent="-342900" lvl="0" marL="457200" rtl="0" algn="l">
              <a:spcBef>
                <a:spcPts val="0"/>
              </a:spcBef>
              <a:spcAft>
                <a:spcPts val="0"/>
              </a:spcAft>
              <a:buSzPts val="1800"/>
              <a:buChar char="●"/>
            </a:pPr>
            <a:r>
              <a:rPr b="1" lang="en"/>
              <a:t>Data Refinement</a:t>
            </a:r>
            <a:endParaRPr b="1"/>
          </a:p>
          <a:p>
            <a:pPr indent="-342900" lvl="1" marL="914400" rtl="0" algn="l">
              <a:spcBef>
                <a:spcPts val="0"/>
              </a:spcBef>
              <a:spcAft>
                <a:spcPts val="0"/>
              </a:spcAft>
              <a:buSzPts val="1800"/>
              <a:buChar char="○"/>
            </a:pPr>
            <a:r>
              <a:rPr lang="en" sz="1800"/>
              <a:t>Fixed errors and removed duplicates entries for accuracy</a:t>
            </a:r>
            <a:endParaRPr sz="1800"/>
          </a:p>
          <a:p>
            <a:pPr indent="-342900" lvl="0" marL="457200" rtl="0" algn="l">
              <a:spcBef>
                <a:spcPts val="0"/>
              </a:spcBef>
              <a:spcAft>
                <a:spcPts val="0"/>
              </a:spcAft>
              <a:buSzPts val="1800"/>
              <a:buChar char="●"/>
            </a:pPr>
            <a:r>
              <a:rPr b="1" lang="en"/>
              <a:t>Data Sorting</a:t>
            </a:r>
            <a:endParaRPr b="1"/>
          </a:p>
          <a:p>
            <a:pPr indent="-342900" lvl="1" marL="914400" rtl="0" algn="l">
              <a:spcBef>
                <a:spcPts val="0"/>
              </a:spcBef>
              <a:spcAft>
                <a:spcPts val="0"/>
              </a:spcAft>
              <a:buSzPts val="1800"/>
              <a:buChar char="○"/>
            </a:pPr>
            <a:r>
              <a:rPr lang="en" sz="1800"/>
              <a:t>Sorted data by year and animal type involved in complaints</a:t>
            </a:r>
            <a:endParaRPr sz="1800"/>
          </a:p>
          <a:p>
            <a:pPr indent="-342900" lvl="0" marL="457200" rtl="0" algn="l">
              <a:spcBef>
                <a:spcPts val="0"/>
              </a:spcBef>
              <a:spcAft>
                <a:spcPts val="0"/>
              </a:spcAft>
              <a:buSzPts val="1800"/>
              <a:buChar char="●"/>
            </a:pPr>
            <a:r>
              <a:rPr b="1" lang="en"/>
              <a:t>Data Visualization</a:t>
            </a:r>
            <a:endParaRPr b="1"/>
          </a:p>
          <a:p>
            <a:pPr indent="-342900" lvl="1" marL="914400" rtl="0" algn="l">
              <a:spcBef>
                <a:spcPts val="0"/>
              </a:spcBef>
              <a:spcAft>
                <a:spcPts val="0"/>
              </a:spcAft>
              <a:buSzPts val="1800"/>
              <a:buChar char="○"/>
            </a:pPr>
            <a:r>
              <a:rPr lang="en" sz="1800"/>
              <a:t>Used graphs to show complaint trends over time and bar charts for the frequency of complaints by animal category</a:t>
            </a:r>
            <a:endParaRPr sz="1800"/>
          </a:p>
          <a:p>
            <a:pPr indent="-342900" lvl="0" marL="457200" rtl="0" algn="l">
              <a:spcBef>
                <a:spcPts val="0"/>
              </a:spcBef>
              <a:spcAft>
                <a:spcPts val="0"/>
              </a:spcAft>
              <a:buSzPts val="1800"/>
              <a:buChar char="●"/>
            </a:pPr>
            <a:r>
              <a:rPr b="1" lang="en"/>
              <a:t>Data Analysis</a:t>
            </a:r>
            <a:endParaRPr b="1"/>
          </a:p>
          <a:p>
            <a:pPr indent="-342900" lvl="1" marL="914400" rtl="0" algn="l">
              <a:lnSpc>
                <a:spcPct val="200000"/>
              </a:lnSpc>
              <a:spcBef>
                <a:spcPts val="0"/>
              </a:spcBef>
              <a:spcAft>
                <a:spcPts val="0"/>
              </a:spcAft>
              <a:buSzPts val="1800"/>
              <a:buChar char="○"/>
            </a:pPr>
            <a:r>
              <a:rPr lang="en" sz="1800"/>
              <a:t>Identified key trends and shifts in the data with visuals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t/>
            </a:r>
            <a:endParaRPr sz="2300"/>
          </a:p>
          <a:p>
            <a:pPr indent="0" lvl="0" marL="0" rtl="0" algn="just">
              <a:lnSpc>
                <a:spcPct val="150000"/>
              </a:lnSpc>
              <a:spcBef>
                <a:spcPts val="0"/>
              </a:spcBef>
              <a:spcAft>
                <a:spcPts val="0"/>
              </a:spcAft>
              <a:buNone/>
            </a:pPr>
            <a:r>
              <a:rPr b="1" lang="en" sz="2300"/>
              <a:t>Question 1 - </a:t>
            </a:r>
            <a:r>
              <a:rPr b="1" lang="en" sz="2300"/>
              <a:t>How many reports were filed in the previous 2-3 years and 5-10 years, and are there any discernible trends in these reports, such as increases or decreases in total numbers? </a:t>
            </a:r>
            <a:endParaRPr b="1" sz="4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0" y="358876"/>
            <a:ext cx="9144001" cy="4705048"/>
          </a:xfrm>
          <a:prstGeom prst="rect">
            <a:avLst/>
          </a:prstGeom>
          <a:noFill/>
          <a:ln>
            <a:noFill/>
          </a:ln>
        </p:spPr>
      </p:pic>
      <p:sp>
        <p:nvSpPr>
          <p:cNvPr id="86" name="Google Shape;86;p17"/>
          <p:cNvSpPr txBox="1"/>
          <p:nvPr/>
        </p:nvSpPr>
        <p:spPr>
          <a:xfrm>
            <a:off x="174550" y="116375"/>
            <a:ext cx="5865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Economica"/>
                <a:ea typeface="Economica"/>
                <a:cs typeface="Economica"/>
                <a:sym typeface="Economica"/>
              </a:rPr>
              <a:t>Question 1</a:t>
            </a:r>
            <a:endParaRPr sz="2400">
              <a:solidFill>
                <a:schemeClr val="dk1"/>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278550" y="135438"/>
            <a:ext cx="8586898" cy="4872624"/>
          </a:xfrm>
          <a:prstGeom prst="rect">
            <a:avLst/>
          </a:prstGeom>
          <a:noFill/>
          <a:ln>
            <a:noFill/>
          </a:ln>
        </p:spPr>
      </p:pic>
      <p:sp>
        <p:nvSpPr>
          <p:cNvPr id="92" name="Google Shape;92;p18"/>
          <p:cNvSpPr txBox="1"/>
          <p:nvPr/>
        </p:nvSpPr>
        <p:spPr>
          <a:xfrm>
            <a:off x="174550" y="116375"/>
            <a:ext cx="5865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Economica"/>
                <a:ea typeface="Economica"/>
                <a:cs typeface="Economica"/>
                <a:sym typeface="Economica"/>
              </a:rPr>
              <a:t>Question 1</a:t>
            </a:r>
            <a:endParaRPr sz="2400">
              <a:solidFill>
                <a:schemeClr val="dk1"/>
              </a:solidFill>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702725" y="309775"/>
            <a:ext cx="7738526" cy="4733399"/>
          </a:xfrm>
          <a:prstGeom prst="rect">
            <a:avLst/>
          </a:prstGeom>
          <a:noFill/>
          <a:ln>
            <a:noFill/>
          </a:ln>
        </p:spPr>
      </p:pic>
      <p:sp>
        <p:nvSpPr>
          <p:cNvPr id="98" name="Google Shape;98;p19"/>
          <p:cNvSpPr txBox="1"/>
          <p:nvPr/>
        </p:nvSpPr>
        <p:spPr>
          <a:xfrm>
            <a:off x="174550" y="116375"/>
            <a:ext cx="5865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Economica"/>
                <a:ea typeface="Economica"/>
                <a:cs typeface="Economica"/>
                <a:sym typeface="Economica"/>
              </a:rPr>
              <a:t>Question 1</a:t>
            </a:r>
            <a:endParaRPr sz="2400">
              <a:solidFill>
                <a:schemeClr val="dk1"/>
              </a:solidFill>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Key Insights - Question 1</a:t>
            </a:r>
            <a:endParaRPr/>
          </a:p>
        </p:txBody>
      </p:sp>
      <p:sp>
        <p:nvSpPr>
          <p:cNvPr id="104" name="Google Shape;104;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solidFill>
                  <a:srgbClr val="0D0D0D"/>
                </a:solidFill>
                <a:highlight>
                  <a:srgbClr val="FFFFFF"/>
                </a:highlight>
              </a:rPr>
              <a:t>Increased public awareness and accessibility to reporting mechanisms</a:t>
            </a:r>
            <a:endParaRPr b="1"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 sz="2000">
                <a:solidFill>
                  <a:srgbClr val="0D0D0D"/>
                </a:solidFill>
                <a:highlight>
                  <a:srgbClr val="FFFFFF"/>
                </a:highlight>
              </a:rPr>
              <a:t>Improvements in technology and ease of reporting may encourage more individuals to report animal encounters</a:t>
            </a:r>
            <a:endParaRPr sz="2000">
              <a:solidFill>
                <a:srgbClr val="0D0D0D"/>
              </a:solidFill>
              <a:highlight>
                <a:srgbClr val="FFFFFF"/>
              </a:highlight>
            </a:endParaRPr>
          </a:p>
          <a:p>
            <a:pPr indent="-355600" lvl="0" marL="457200" rtl="0" algn="l">
              <a:spcBef>
                <a:spcPts val="0"/>
              </a:spcBef>
              <a:spcAft>
                <a:spcPts val="0"/>
              </a:spcAft>
              <a:buClr>
                <a:srgbClr val="0D0D0D"/>
              </a:buClr>
              <a:buSzPts val="2000"/>
              <a:buChar char="●"/>
            </a:pPr>
            <a:r>
              <a:rPr b="1" lang="en" sz="2000">
                <a:solidFill>
                  <a:srgbClr val="0D0D0D"/>
                </a:solidFill>
                <a:highlight>
                  <a:srgbClr val="FFFFFF"/>
                </a:highlight>
              </a:rPr>
              <a:t>Urbanization and changes in land use patterns </a:t>
            </a:r>
            <a:endParaRPr b="1"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 sz="2000">
                <a:solidFill>
                  <a:srgbClr val="0D0D0D"/>
                </a:solidFill>
                <a:highlight>
                  <a:srgbClr val="FFFFFF"/>
                </a:highlight>
              </a:rPr>
              <a:t>Could result in greater human-wildlife interactions</a:t>
            </a:r>
            <a:endParaRPr sz="2000">
              <a:solidFill>
                <a:srgbClr val="0D0D0D"/>
              </a:solidFill>
              <a:highlight>
                <a:srgbClr val="FFFFFF"/>
              </a:highlight>
            </a:endParaRPr>
          </a:p>
          <a:p>
            <a:pPr indent="-355600" lvl="0" marL="457200" rtl="0" algn="l">
              <a:spcBef>
                <a:spcPts val="0"/>
              </a:spcBef>
              <a:spcAft>
                <a:spcPts val="0"/>
              </a:spcAft>
              <a:buClr>
                <a:srgbClr val="0D0D0D"/>
              </a:buClr>
              <a:buSzPts val="2000"/>
              <a:buChar char="●"/>
            </a:pPr>
            <a:r>
              <a:rPr b="1" lang="en" sz="2000">
                <a:solidFill>
                  <a:srgbClr val="0D0D0D"/>
                </a:solidFill>
                <a:highlight>
                  <a:srgbClr val="FFFFFF"/>
                </a:highlight>
              </a:rPr>
              <a:t>Environmental changes</a:t>
            </a:r>
            <a:endParaRPr b="1"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 sz="2000">
                <a:solidFill>
                  <a:srgbClr val="0D0D0D"/>
                </a:solidFill>
                <a:highlight>
                  <a:srgbClr val="FFFFFF"/>
                </a:highlight>
              </a:rPr>
              <a:t>Habitat loss</a:t>
            </a:r>
            <a:endParaRPr sz="2000">
              <a:solidFill>
                <a:srgbClr val="0D0D0D"/>
              </a:solidFill>
              <a:highlight>
                <a:srgbClr val="FFFFFF"/>
              </a:highlight>
            </a:endParaRPr>
          </a:p>
          <a:p>
            <a:pPr indent="-355600" lvl="1" marL="914400" rtl="0" algn="l">
              <a:spcBef>
                <a:spcPts val="0"/>
              </a:spcBef>
              <a:spcAft>
                <a:spcPts val="0"/>
              </a:spcAft>
              <a:buClr>
                <a:srgbClr val="0D0D0D"/>
              </a:buClr>
              <a:buSzPts val="2000"/>
              <a:buChar char="○"/>
            </a:pPr>
            <a:r>
              <a:rPr lang="en" sz="2000">
                <a:solidFill>
                  <a:srgbClr val="0D0D0D"/>
                </a:solidFill>
                <a:highlight>
                  <a:srgbClr val="FFFFFF"/>
                </a:highlight>
              </a:rPr>
              <a:t>Alterations in wildlife behavior due to climate variability</a:t>
            </a:r>
            <a:endParaRPr sz="2000">
              <a:solidFill>
                <a:srgbClr val="0D0D0D"/>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000"/>
              <a:t>Question 2 - </a:t>
            </a:r>
            <a:r>
              <a:rPr b="1" lang="en" sz="3000"/>
              <a:t>What types of animals are most commonly reported in complaints?</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