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70723" autoAdjust="0"/>
  </p:normalViewPr>
  <p:slideViewPr>
    <p:cSldViewPr snapToGrid="0">
      <p:cViewPr varScale="1">
        <p:scale>
          <a:sx n="76" d="100"/>
          <a:sy n="7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皓 辜" userId="7e541bd579ed2d47" providerId="LiveId" clId="{17B919BD-069A-4B88-A5F8-84AF8EA1B0C4}"/>
    <pc:docChg chg="custSel modSld">
      <pc:chgData name="之皓 辜" userId="7e541bd579ed2d47" providerId="LiveId" clId="{17B919BD-069A-4B88-A5F8-84AF8EA1B0C4}" dt="2022-04-10T09:39:21.576" v="972" actId="20577"/>
      <pc:docMkLst>
        <pc:docMk/>
      </pc:docMkLst>
      <pc:sldChg chg="modNotesTx">
        <pc:chgData name="之皓 辜" userId="7e541bd579ed2d47" providerId="LiveId" clId="{17B919BD-069A-4B88-A5F8-84AF8EA1B0C4}" dt="2022-04-10T09:37:25.188" v="741" actId="20577"/>
        <pc:sldMkLst>
          <pc:docMk/>
          <pc:sldMk cId="3526378995" sldId="258"/>
        </pc:sldMkLst>
      </pc:sldChg>
      <pc:sldChg chg="modNotesTx">
        <pc:chgData name="之皓 辜" userId="7e541bd579ed2d47" providerId="LiveId" clId="{17B919BD-069A-4B88-A5F8-84AF8EA1B0C4}" dt="2022-04-10T09:34:25.682" v="268" actId="20577"/>
        <pc:sldMkLst>
          <pc:docMk/>
          <pc:sldMk cId="4085121333" sldId="259"/>
        </pc:sldMkLst>
      </pc:sldChg>
      <pc:sldChg chg="modNotesTx">
        <pc:chgData name="之皓 辜" userId="7e541bd579ed2d47" providerId="LiveId" clId="{17B919BD-069A-4B88-A5F8-84AF8EA1B0C4}" dt="2022-04-10T09:39:21.576" v="972" actId="20577"/>
        <pc:sldMkLst>
          <pc:docMk/>
          <pc:sldMk cId="202973538" sldId="260"/>
        </pc:sldMkLst>
      </pc:sldChg>
      <pc:sldChg chg="modNotesTx">
        <pc:chgData name="之皓 辜" userId="7e541bd579ed2d47" providerId="LiveId" clId="{17B919BD-069A-4B88-A5F8-84AF8EA1B0C4}" dt="2022-04-10T09:35:41.932" v="478" actId="20577"/>
        <pc:sldMkLst>
          <pc:docMk/>
          <pc:sldMk cId="33956586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D0A1A-F1F0-4FB3-A7F6-38F6F58BE16F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09E2-83AD-44A7-A706-E13930091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8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6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already have a website to show the data</a:t>
            </a:r>
          </a:p>
          <a:p>
            <a:r>
              <a:rPr lang="en-US" altLang="zh-CN" dirty="0"/>
              <a:t>Not interactive enough</a:t>
            </a:r>
          </a:p>
          <a:p>
            <a:r>
              <a:rPr lang="en-US" altLang="zh-CN" dirty="0"/>
              <a:t>No comparison</a:t>
            </a:r>
          </a:p>
          <a:p>
            <a:r>
              <a:rPr lang="en-US" altLang="zh-CN" dirty="0"/>
              <a:t>Want: a more interactive way to show data, also find some patterns/trend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6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are already provided in csv, including year and state population information, all kinds of</a:t>
            </a:r>
          </a:p>
          <a:p>
            <a:r>
              <a:rPr lang="en-US" altLang="zh-CN" dirty="0"/>
              <a:t>Problem: some data missing, missing index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5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Solution: use pyecharts, easy to embed, including timeline, interactive, select what to display</a:t>
            </a:r>
          </a:p>
          <a:p>
            <a:endParaRPr lang="en-US" altLang="zh-CN" dirty="0"/>
          </a:p>
          <a:p>
            <a:r>
              <a:rPr lang="en-US" altLang="zh-CN" dirty="0"/>
              <a:t>Compare data between years</a:t>
            </a:r>
          </a:p>
          <a:p>
            <a:endParaRPr lang="en-US" altLang="zh-CN" dirty="0"/>
          </a:p>
          <a:p>
            <a:r>
              <a:rPr lang="en-US" altLang="zh-CN" dirty="0"/>
              <a:t>Compare data between states</a:t>
            </a:r>
          </a:p>
          <a:p>
            <a:endParaRPr lang="en-US" altLang="zh-CN" dirty="0"/>
          </a:p>
          <a:p>
            <a:r>
              <a:rPr lang="en-US" altLang="zh-CN" dirty="0"/>
              <a:t>Meets the clients requirements perfectly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analyze the pattern</a:t>
            </a:r>
          </a:p>
          <a:p>
            <a:r>
              <a:rPr lang="en-US" altLang="zh-CN" dirty="0"/>
              <a:t>How it changes</a:t>
            </a:r>
          </a:p>
          <a:p>
            <a:r>
              <a:rPr lang="en-US" altLang="zh-CN" dirty="0"/>
              <a:t>Average age, age distribution, gender distribution.</a:t>
            </a:r>
          </a:p>
          <a:p>
            <a:r>
              <a:rPr lang="en-US" altLang="zh-CN" dirty="0"/>
              <a:t>If people move from one states to another, geographic related?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3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F6B7-2038-4E97-ADB0-D4084B35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D0BDF-0558-4DA7-B925-90F535CB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00F8F-BE4D-45D8-AEDB-1406875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C6D10-DE76-40FE-BB91-17B28B5B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36465-EB33-4118-A7DE-FDD47A3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F053F-5114-467C-90F3-231A2BC3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1D1A8-F27B-4563-BFAF-2117DFB17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28A22-78FA-4F8B-9589-DF57A9C8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C008E-2A84-4742-B39B-7609C8D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9699B-1EA6-4C83-A5CC-E895B7D6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2C763-A02A-44C8-A22E-0537A10F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16345-5696-4458-B5F2-EC04C57A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3E6B4-9D1E-4B92-B745-34DD4DC0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A7ED-9A3C-4D0E-8C94-F3D1329A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43C96-43E1-438F-9ACD-02FE5DF4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FBC87-8842-4BBC-A1BE-6CE4009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49511-5804-4107-AC08-31F739AF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2D87-A58F-45E3-AD20-BE944FC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6561E-1353-4BB2-993A-5342B496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5F135-6E39-41E6-890B-4CB20A2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41D31-4CC0-4ABE-917C-07761229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16CF-6BE2-4B57-B8CF-7EED25AD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B435-A90C-4F0B-9D14-489D6270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3EE31-28E2-4D28-BA9F-7FE32621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CD304-97B8-4397-B5A2-E79DE4D8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FC8AD-7D1D-4602-BC37-7336DA98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8F1B6-8BEE-471E-B54D-8F5E55A27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CC24D-0C3D-4254-AF50-F4B9FAE4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93208-4CB4-4AC3-95AC-0894926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5B2B9-1C2E-4483-B664-C18BD19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28AEB-2103-4528-84EA-E53D88AA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015DA-3168-473F-8DF5-D4225E15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8F994-A6F1-4AFC-B698-1F56B60D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CE776-EF1E-4930-A7E6-8E9838A9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517A2-77A5-464D-8582-7806647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00453-2409-480B-BEF8-00A4E03F7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19C46-A0A9-4309-8287-41ED06E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0C63B-B7CB-4B6F-B04C-30DA560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5D4D3-8EAE-43FF-B174-778185D7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3F15C-024A-472F-93EF-0D7E75D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5F15F-069E-46D9-A817-0AD70CD0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426A62-7B79-4846-96CA-D7D712FC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F79E2-8336-4034-A5EE-86E21774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1DE419-27C4-4F53-84AF-BC547F69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22ADC-CFD2-4E9B-9575-2F3623B5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E958F-749C-425B-A7EC-ECD40DEC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85A8-0543-45FF-89A0-6AAB0A4E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3C1F-E4D7-46A5-9458-1E4AD909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CD208-74FF-42FC-B748-8E5EB2C0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83D49-C61B-4557-9DEF-38AB192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89C92-4B47-4755-B538-01A3C085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FFD67-D72C-46AF-8964-3114FB1A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8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C9CD7-3AB4-4C21-B075-9DE2AA9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EB802-4F6C-4DF1-8C5A-414F8178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35969-7D50-4B22-8905-89A05E08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63544-6243-441F-BE67-FB6227F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EFA98-ABDF-4FD9-928A-031646A5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CC78B-48E2-4842-A773-CB04867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D5542-6E6D-485B-AF4E-CD0AEAC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5A570-1D38-4D74-97B1-DF9DD66B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5AA34-C5E6-49F7-9D9A-A911BB332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03F5-25A0-4F36-A859-3FF0CF662DF7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8AEB-906E-45F6-962F-D3162A52E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AAA0A-3C50-4EED-A6E4-33ADEE6B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6623-974D-4AFA-B4FA-B9682CDC1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3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aai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echarts.org/#/" TargetMode="Externa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6C73-72F4-4D0D-8E05-902C9B58C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BPDA | Brazilian Community Census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E537D-3C51-490E-BC77-55DD878A8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Early Insights Presentations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3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F653-A57A-40B9-8533-6DDC0318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Brazilian Community Census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F6E0E-3502-4253-97B7-9F37D60B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Team member: Zhihao Gu, </a:t>
            </a:r>
            <a:r>
              <a:rPr lang="en-US" altLang="zh-CN" dirty="0" err="1"/>
              <a:t>Chenyang</a:t>
            </a:r>
            <a:r>
              <a:rPr lang="en-US" altLang="zh-CN" dirty="0"/>
              <a:t> </a:t>
            </a:r>
            <a:r>
              <a:rPr lang="en-US" altLang="zh-CN" dirty="0" err="1"/>
              <a:t>zhang</a:t>
            </a:r>
            <a:r>
              <a:rPr lang="en-US" altLang="zh-CN" dirty="0"/>
              <a:t>, </a:t>
            </a:r>
            <a:r>
              <a:rPr lang="en-US" altLang="zh-CN" dirty="0" err="1"/>
              <a:t>Minghui</a:t>
            </a:r>
            <a:r>
              <a:rPr lang="en-US" altLang="zh-CN" dirty="0"/>
              <a:t> Yang, </a:t>
            </a:r>
            <a:r>
              <a:rPr lang="en-US" altLang="zh-CN" dirty="0" err="1"/>
              <a:t>Xiaohan</a:t>
            </a:r>
            <a:r>
              <a:rPr lang="en-US" altLang="zh-CN" dirty="0"/>
              <a:t> Zou, </a:t>
            </a:r>
            <a:r>
              <a:rPr lang="en-US" altLang="zh-CN" dirty="0" err="1"/>
              <a:t>Pengchao</a:t>
            </a:r>
            <a:r>
              <a:rPr lang="en-US" altLang="zh-CN" dirty="0"/>
              <a:t> Yuan.</a:t>
            </a:r>
          </a:p>
          <a:p>
            <a:r>
              <a:rPr lang="en-US" altLang="zh-CN" dirty="0"/>
              <a:t>Sponsored by Boston Planning &amp; Development Agency (BPDA)</a:t>
            </a:r>
          </a:p>
          <a:p>
            <a:r>
              <a:rPr lang="en-US" altLang="zh-CN" dirty="0"/>
              <a:t>Project goal</a:t>
            </a:r>
          </a:p>
          <a:p>
            <a:pPr lvl="1"/>
            <a:r>
              <a:rPr lang="en-US" altLang="zh-CN" dirty="0"/>
              <a:t>Create visualizations using cleaned and processed data.</a:t>
            </a:r>
          </a:p>
          <a:p>
            <a:pPr lvl="1"/>
            <a:r>
              <a:rPr lang="en-US" altLang="zh-CN" dirty="0"/>
              <a:t>Identify trends in community demographics (throughout the US).</a:t>
            </a:r>
          </a:p>
          <a:p>
            <a:r>
              <a:rPr lang="en-US" altLang="zh-CN" dirty="0"/>
              <a:t>Background for project</a:t>
            </a:r>
          </a:p>
          <a:p>
            <a:pPr lvl="1"/>
            <a:r>
              <a:rPr lang="en-US" altLang="zh-CN" dirty="0"/>
              <a:t>No background needed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1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642AE-5E1D-4143-9631-5B1E24A1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work about Brazilian Community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CA3EA-F4D8-480F-9D41-F4595090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https://digaai.herokuapp.com/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537A0143-ED7E-4894-82F6-42DFE491C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82" y="2187715"/>
            <a:ext cx="3879119" cy="4174984"/>
          </a:xfrm>
          <a:prstGeom prst="rect">
            <a:avLst/>
          </a:prstGeom>
        </p:spPr>
      </p:pic>
      <p:pic>
        <p:nvPicPr>
          <p:cNvPr id="7" name="图片 6" descr="图示&#10;&#10;中度可信度描述已自动生成">
            <a:extLst>
              <a:ext uri="{FF2B5EF4-FFF2-40B4-BE49-F238E27FC236}">
                <a16:creationId xmlns:a16="http://schemas.microsoft.com/office/drawing/2014/main" id="{41B930BB-CB0A-4C67-A25A-4F14B4B2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87715"/>
            <a:ext cx="3835204" cy="41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3140-C021-4076-96A7-B3951CFF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A560C-5EDD-4A99-B574-A1A5CA5A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en-US" altLang="zh-CN" dirty="0"/>
              <a:t>Data are provided </a:t>
            </a:r>
          </a:p>
          <a:p>
            <a:r>
              <a:rPr lang="en-US" altLang="zh-CN" dirty="0"/>
              <a:t>Preprocessed Brazilian Immigrants data</a:t>
            </a:r>
          </a:p>
          <a:p>
            <a:pPr lvl="1"/>
            <a:r>
              <a:rPr lang="en-US" altLang="zh-CN" dirty="0"/>
              <a:t>Population</a:t>
            </a:r>
          </a:p>
          <a:p>
            <a:pPr lvl="1"/>
            <a:r>
              <a:rPr lang="en-US" altLang="zh-CN" dirty="0"/>
              <a:t>Age distribute</a:t>
            </a:r>
          </a:p>
          <a:p>
            <a:pPr lvl="1"/>
            <a:r>
              <a:rPr lang="en-US" altLang="zh-CN" dirty="0"/>
              <a:t>Gender</a:t>
            </a:r>
          </a:p>
          <a:p>
            <a:pPr lvl="1"/>
            <a:r>
              <a:rPr lang="en-US" altLang="zh-CN" dirty="0"/>
              <a:t>Marital status</a:t>
            </a:r>
          </a:p>
          <a:p>
            <a:pPr lvl="1"/>
            <a:r>
              <a:rPr lang="en-US" altLang="zh-CN" dirty="0"/>
              <a:t>Citizenship</a:t>
            </a:r>
          </a:p>
          <a:p>
            <a:pPr lvl="1"/>
            <a:r>
              <a:rPr lang="en-US" altLang="zh-CN" dirty="0"/>
              <a:t>Education</a:t>
            </a:r>
          </a:p>
          <a:p>
            <a:pPr lvl="1"/>
            <a:r>
              <a:rPr lang="en-US" altLang="zh-CN" dirty="0"/>
              <a:t>Employment</a:t>
            </a:r>
          </a:p>
          <a:p>
            <a:pPr lvl="1"/>
            <a:r>
              <a:rPr lang="en-US" altLang="zh-CN" dirty="0"/>
              <a:t>Income</a:t>
            </a:r>
          </a:p>
          <a:p>
            <a:r>
              <a:rPr lang="en-US" altLang="zh-CN" dirty="0"/>
              <a:t>Both per year and per State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5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4452A-E53A-4427-A840-0CAB6C50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 – dynamic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F13C0-5D3C-46F5-991C-C7694D98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00" cy="4351338"/>
          </a:xfrm>
        </p:spPr>
        <p:txBody>
          <a:bodyPr/>
          <a:lstStyle/>
          <a:p>
            <a:r>
              <a:rPr lang="en-US" altLang="zh-CN" dirty="0"/>
              <a:t>Visualization by state</a:t>
            </a:r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05B9EA-DBD9-47A0-8651-A71EB7A0435E}"/>
              </a:ext>
            </a:extLst>
          </p:cNvPr>
          <p:cNvSpPr txBox="1">
            <a:spLocks/>
          </p:cNvSpPr>
          <p:nvPr/>
        </p:nvSpPr>
        <p:spPr>
          <a:xfrm>
            <a:off x="6235700" y="1825625"/>
            <a:ext cx="416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Visualization by year</a:t>
            </a:r>
            <a:endParaRPr lang="zh-CN" altLang="en-US" dirty="0"/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7963C3D2-84D2-458C-869C-5DD8BBEC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4" y="2489199"/>
            <a:ext cx="6020996" cy="3611479"/>
          </a:xfrm>
          <a:prstGeom prst="rect">
            <a:avLst/>
          </a:prstGeom>
        </p:spPr>
      </p:pic>
      <p:pic>
        <p:nvPicPr>
          <p:cNvPr id="8" name="图片 7" descr="图形用户界面, 图表, 应用程序&#10;&#10;描述已自动生成">
            <a:extLst>
              <a:ext uri="{FF2B5EF4-FFF2-40B4-BE49-F238E27FC236}">
                <a16:creationId xmlns:a16="http://schemas.microsoft.com/office/drawing/2014/main" id="{2EDE8A17-F527-4E07-A919-675BC55F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0" y="2489199"/>
            <a:ext cx="6046535" cy="35508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9F297A-8210-42BB-9D29-26DFFAD6D5F3}"/>
              </a:ext>
            </a:extLst>
          </p:cNvPr>
          <p:cNvSpPr txBox="1"/>
          <p:nvPr/>
        </p:nvSpPr>
        <p:spPr>
          <a:xfrm>
            <a:off x="508000" y="6324600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Powered by </a:t>
            </a:r>
            <a:r>
              <a:rPr lang="en-US" altLang="zh-CN" dirty="0">
                <a:hlinkClick r:id="rId5"/>
              </a:rPr>
              <a:t>pyecharts</a:t>
            </a:r>
            <a:r>
              <a:rPr lang="en-US" altLang="zh-CN" dirty="0"/>
              <a:t>, an opensource </a:t>
            </a:r>
            <a:r>
              <a:rPr lang="en-US" altLang="zh-CN" dirty="0" err="1"/>
              <a:t>javascript</a:t>
            </a:r>
            <a:r>
              <a:rPr lang="en-US" altLang="zh-CN" dirty="0"/>
              <a:t> visualization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3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AB20-8758-4550-ADA2-2054397D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2DDE-20E1-49C3-AD69-814910AB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Analyze the trends or patterns in the data</a:t>
            </a:r>
          </a:p>
          <a:p>
            <a:r>
              <a:rPr lang="en-US" altLang="zh-CN" dirty="0"/>
              <a:t>focus on</a:t>
            </a:r>
          </a:p>
          <a:p>
            <a:pPr lvl="1"/>
            <a:r>
              <a:rPr lang="en-US" altLang="zh-CN" dirty="0"/>
              <a:t>Population</a:t>
            </a:r>
          </a:p>
          <a:p>
            <a:pPr lvl="1"/>
            <a:r>
              <a:rPr lang="en-US" altLang="zh-CN" dirty="0"/>
              <a:t>Gender</a:t>
            </a:r>
          </a:p>
          <a:p>
            <a:pPr lvl="1"/>
            <a:r>
              <a:rPr lang="en-US" altLang="zh-CN" dirty="0"/>
              <a:t>Age</a:t>
            </a:r>
          </a:p>
          <a:p>
            <a:pPr lvl="1"/>
            <a:r>
              <a:rPr lang="en-US" altLang="zh-CN" dirty="0"/>
              <a:t>Income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EFA59FE3-3F35-4161-B6FC-A71D27113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54" y="2886700"/>
            <a:ext cx="4039986" cy="3179427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F7B8CE63-F466-441F-95D9-0DE516195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40" y="2886700"/>
            <a:ext cx="4751260" cy="29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7EA6-620C-4739-ABBE-34CE5A9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&amp; Limitation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E0ACE-A7AF-45FA-A7AF-DAD5CE62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Visualization should allow the user to set date parameters. </a:t>
            </a:r>
          </a:p>
          <a:p>
            <a:pPr lvl="1"/>
            <a:r>
              <a:rPr lang="en-US" altLang="zh-CN" dirty="0"/>
              <a:t>Visualization including timeline.</a:t>
            </a:r>
          </a:p>
          <a:p>
            <a:pPr lvl="1"/>
            <a:r>
              <a:rPr lang="en-US" altLang="zh-CN" dirty="0"/>
              <a:t>The chart can be embedded into website.</a:t>
            </a:r>
          </a:p>
          <a:p>
            <a:pPr lvl="1"/>
            <a:r>
              <a:rPr lang="en-US" altLang="zh-CN" dirty="0"/>
              <a:t>Sort the data in descending order, show top 10 states.</a:t>
            </a:r>
          </a:p>
          <a:p>
            <a:pPr lvl="1"/>
            <a:r>
              <a:rPr lang="en-US" altLang="zh-CN" dirty="0"/>
              <a:t>Some patterns of demographics data are hard to predict.</a:t>
            </a:r>
          </a:p>
          <a:p>
            <a:r>
              <a:rPr lang="en-US" altLang="zh-CN" dirty="0"/>
              <a:t>Limitation</a:t>
            </a:r>
          </a:p>
          <a:p>
            <a:pPr lvl="1"/>
            <a:r>
              <a:rPr lang="en-US" altLang="zh-CN" dirty="0"/>
              <a:t>Data must be pre-sort by code.</a:t>
            </a:r>
          </a:p>
          <a:p>
            <a:pPr lvl="1"/>
            <a:r>
              <a:rPr lang="en-US" altLang="zh-CN" dirty="0"/>
              <a:t>Too many features in the data, hard to decide which to plot and analyze.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2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98FB3-9F44-494B-81EB-911F7DF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 labor: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B12A4-8D4F-4DA7-B215-CF50025A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Plot by year: Zhihao Gu, </a:t>
            </a:r>
            <a:r>
              <a:rPr lang="en-US" altLang="zh-CN" dirty="0" err="1"/>
              <a:t>Pengchao</a:t>
            </a:r>
            <a:r>
              <a:rPr lang="en-US" altLang="zh-CN" dirty="0"/>
              <a:t> Yuan</a:t>
            </a:r>
          </a:p>
          <a:p>
            <a:pPr lvl="1"/>
            <a:r>
              <a:rPr lang="en-US" altLang="zh-CN" dirty="0"/>
              <a:t>Plot by states: </a:t>
            </a:r>
            <a:r>
              <a:rPr lang="en-US" altLang="zh-CN" dirty="0" err="1"/>
              <a:t>Minghui</a:t>
            </a:r>
            <a:r>
              <a:rPr lang="en-US" altLang="zh-CN" dirty="0"/>
              <a:t> yang, </a:t>
            </a:r>
            <a:r>
              <a:rPr lang="en-US" altLang="zh-CN" dirty="0" err="1"/>
              <a:t>Xiaohan</a:t>
            </a:r>
            <a:r>
              <a:rPr lang="en-US" altLang="zh-CN" dirty="0"/>
              <a:t> Zou</a:t>
            </a:r>
          </a:p>
          <a:p>
            <a:pPr lvl="1"/>
            <a:r>
              <a:rPr lang="en-US" altLang="zh-CN" dirty="0"/>
              <a:t>Data process: </a:t>
            </a:r>
            <a:r>
              <a:rPr lang="en-US" altLang="zh-CN" dirty="0" err="1"/>
              <a:t>Chenyang</a:t>
            </a:r>
            <a:r>
              <a:rPr lang="en-US" altLang="zh-CN" dirty="0"/>
              <a:t> Zhang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72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359</Words>
  <Application>Microsoft Office PowerPoint</Application>
  <PresentationFormat>宽屏</PresentationFormat>
  <Paragraphs>74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BPDA | Brazilian Community Census Analysis</vt:lpstr>
      <vt:lpstr>Brazilian Community Census Analysis</vt:lpstr>
      <vt:lpstr>Previous work about Brazilian Community</vt:lpstr>
      <vt:lpstr>Data</vt:lpstr>
      <vt:lpstr>Current progress – dynamic visualization</vt:lpstr>
      <vt:lpstr>Next Step</vt:lpstr>
      <vt:lpstr>Challenge &amp; Limitation</vt:lpstr>
      <vt:lpstr>Divide labor: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BPDA | Brazilian Community Census Analysis</dc:title>
  <dc:creator>之皓 辜</dc:creator>
  <cp:lastModifiedBy>之皓 辜</cp:lastModifiedBy>
  <cp:revision>1</cp:revision>
  <dcterms:created xsi:type="dcterms:W3CDTF">2022-04-10T06:23:47Z</dcterms:created>
  <dcterms:modified xsi:type="dcterms:W3CDTF">2022-04-10T09:39:26Z</dcterms:modified>
</cp:coreProperties>
</file>