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599f52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599f52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599f528a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599f528a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5acd2c0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5acd2c0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c26352dd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c26352dd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c26354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c26354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5acd2c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5acd2c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5acd2c0a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5acd2c0a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https://data.boston.gov/dataset/neighborhood-demographics/resource/d8c23c6a-b868-4ba4-8a3b-b9615a21be07</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City Budget - Team 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935"/>
              <a:buNone/>
            </a:pPr>
            <a:r>
              <a:rPr lang="en" sz="1940"/>
              <a:t>Team Members: Toby Ueno, Deep Patel, Lucia Kisova, Thian Amarasekera</a:t>
            </a:r>
            <a:endParaRPr sz="19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Information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9882" lvl="0" marL="457200" rtl="0" algn="l">
              <a:lnSpc>
                <a:spcPct val="95000"/>
              </a:lnSpc>
              <a:spcBef>
                <a:spcPts val="0"/>
              </a:spcBef>
              <a:spcAft>
                <a:spcPts val="0"/>
              </a:spcAft>
              <a:buSzPts val="1595"/>
              <a:buChar char="-"/>
            </a:pPr>
            <a:r>
              <a:rPr lang="en" sz="1595"/>
              <a:t>Project Sponsor: City of Boston</a:t>
            </a:r>
            <a:endParaRPr sz="1595"/>
          </a:p>
          <a:p>
            <a:pPr indent="0" lvl="0" marL="457200" rtl="0" algn="l">
              <a:lnSpc>
                <a:spcPct val="95000"/>
              </a:lnSpc>
              <a:spcBef>
                <a:spcPts val="1200"/>
              </a:spcBef>
              <a:spcAft>
                <a:spcPts val="0"/>
              </a:spcAft>
              <a:buSzPts val="852"/>
              <a:buNone/>
            </a:pPr>
            <a:r>
              <a:t/>
            </a:r>
            <a:endParaRPr sz="1595"/>
          </a:p>
          <a:p>
            <a:pPr indent="-329882" lvl="0" marL="457200" rtl="0" algn="l">
              <a:lnSpc>
                <a:spcPct val="95000"/>
              </a:lnSpc>
              <a:spcBef>
                <a:spcPts val="1200"/>
              </a:spcBef>
              <a:spcAft>
                <a:spcPts val="0"/>
              </a:spcAft>
              <a:buSzPts val="1595"/>
              <a:buChar char="-"/>
            </a:pPr>
            <a:r>
              <a:rPr lang="en" sz="1595"/>
              <a:t>Project Motivation: The City of Boston collects data every year regarding its operating budget and capital budget</a:t>
            </a:r>
            <a:endParaRPr sz="1595"/>
          </a:p>
          <a:p>
            <a:pPr indent="0" lvl="0" marL="457200" rtl="0" algn="l">
              <a:lnSpc>
                <a:spcPct val="95000"/>
              </a:lnSpc>
              <a:spcBef>
                <a:spcPts val="1200"/>
              </a:spcBef>
              <a:spcAft>
                <a:spcPts val="0"/>
              </a:spcAft>
              <a:buSzPts val="852"/>
              <a:buNone/>
            </a:pPr>
            <a:r>
              <a:t/>
            </a:r>
            <a:endParaRPr sz="1595"/>
          </a:p>
          <a:p>
            <a:pPr indent="-329882" lvl="0" marL="457200" rtl="0" algn="l">
              <a:lnSpc>
                <a:spcPct val="95000"/>
              </a:lnSpc>
              <a:spcBef>
                <a:spcPts val="1200"/>
              </a:spcBef>
              <a:spcAft>
                <a:spcPts val="0"/>
              </a:spcAft>
              <a:buSzPts val="1595"/>
              <a:buChar char="-"/>
            </a:pPr>
            <a:r>
              <a:rPr lang="en" sz="1595"/>
              <a:t>Project Goal: To identify how the budget is spread across different departments and neighborhoods, and identify trends among the funded projects</a:t>
            </a:r>
            <a:endParaRPr sz="1595"/>
          </a:p>
          <a:p>
            <a:pPr indent="0" lvl="0" marL="457200" rtl="0" algn="l">
              <a:lnSpc>
                <a:spcPct val="95000"/>
              </a:lnSpc>
              <a:spcBef>
                <a:spcPts val="1200"/>
              </a:spcBef>
              <a:spcAft>
                <a:spcPts val="0"/>
              </a:spcAft>
              <a:buSzPts val="852"/>
              <a:buNone/>
            </a:pPr>
            <a:r>
              <a:t/>
            </a:r>
            <a:endParaRPr sz="1595"/>
          </a:p>
          <a:p>
            <a:pPr indent="-329882" lvl="0" marL="457200" rtl="0" algn="l">
              <a:lnSpc>
                <a:spcPct val="95000"/>
              </a:lnSpc>
              <a:spcBef>
                <a:spcPts val="1200"/>
              </a:spcBef>
              <a:spcAft>
                <a:spcPts val="0"/>
              </a:spcAft>
              <a:buSzPts val="1595"/>
              <a:buChar char="-"/>
            </a:pPr>
            <a:r>
              <a:rPr lang="en" sz="1595"/>
              <a:t>Background Needed: The City of Boston provides the data regarding how it spends money in each department and for what category</a:t>
            </a:r>
            <a:endParaRPr sz="15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1310" lvl="0" marL="457200" rtl="0" algn="l">
              <a:lnSpc>
                <a:spcPct val="95000"/>
              </a:lnSpc>
              <a:spcBef>
                <a:spcPts val="0"/>
              </a:spcBef>
              <a:spcAft>
                <a:spcPts val="0"/>
              </a:spcAft>
              <a:buSzPts val="1460"/>
              <a:buChar char="-"/>
            </a:pPr>
            <a:r>
              <a:rPr lang="en" sz="1460"/>
              <a:t>What we have done so far: We have met weekly to discuss our progress and potential areas to explore. Analyzed the given data to identify any overall trends</a:t>
            </a:r>
            <a:endParaRPr sz="1460"/>
          </a:p>
          <a:p>
            <a:pPr indent="0" lvl="0" marL="0" rtl="0" algn="l">
              <a:lnSpc>
                <a:spcPct val="95000"/>
              </a:lnSpc>
              <a:spcBef>
                <a:spcPts val="1200"/>
              </a:spcBef>
              <a:spcAft>
                <a:spcPts val="0"/>
              </a:spcAft>
              <a:buSzPts val="770"/>
              <a:buNone/>
            </a:pPr>
            <a:r>
              <a:t/>
            </a:r>
            <a:endParaRPr sz="1460"/>
          </a:p>
          <a:p>
            <a:pPr indent="-321310" lvl="0" marL="457200" rtl="0" algn="l">
              <a:lnSpc>
                <a:spcPct val="95000"/>
              </a:lnSpc>
              <a:spcBef>
                <a:spcPts val="1200"/>
              </a:spcBef>
              <a:spcAft>
                <a:spcPts val="0"/>
              </a:spcAft>
              <a:buSzPts val="1460"/>
              <a:buChar char="-"/>
            </a:pPr>
            <a:r>
              <a:rPr lang="en" sz="1460"/>
              <a:t>How work has been divided: We have divided work by choosing the work we would like to do for that week (analysis, reports, data collection, etc)</a:t>
            </a:r>
            <a:endParaRPr sz="1460"/>
          </a:p>
          <a:p>
            <a:pPr indent="0" lvl="0" marL="457200" rtl="0" algn="l">
              <a:lnSpc>
                <a:spcPct val="95000"/>
              </a:lnSpc>
              <a:spcBef>
                <a:spcPts val="1200"/>
              </a:spcBef>
              <a:spcAft>
                <a:spcPts val="0"/>
              </a:spcAft>
              <a:buSzPts val="770"/>
              <a:buNone/>
            </a:pPr>
            <a:r>
              <a:t/>
            </a:r>
            <a:endParaRPr sz="1460"/>
          </a:p>
          <a:p>
            <a:pPr indent="-321310" lvl="0" marL="457200" rtl="0" algn="l">
              <a:lnSpc>
                <a:spcPct val="95000"/>
              </a:lnSpc>
              <a:spcBef>
                <a:spcPts val="1200"/>
              </a:spcBef>
              <a:spcAft>
                <a:spcPts val="0"/>
              </a:spcAft>
              <a:buSzPts val="1460"/>
              <a:buChar char="-"/>
            </a:pPr>
            <a:r>
              <a:rPr lang="en" sz="1460"/>
              <a:t>What data we have used: We have used the provided data given by the Spark team in our GitHub repository.</a:t>
            </a:r>
            <a:endParaRPr sz="1460"/>
          </a:p>
          <a:p>
            <a:pPr indent="0" lvl="0" marL="457200" rtl="0" algn="l">
              <a:lnSpc>
                <a:spcPct val="95000"/>
              </a:lnSpc>
              <a:spcBef>
                <a:spcPts val="1200"/>
              </a:spcBef>
              <a:spcAft>
                <a:spcPts val="0"/>
              </a:spcAft>
              <a:buSzPts val="770"/>
              <a:buNone/>
            </a:pPr>
            <a:r>
              <a:t/>
            </a:r>
            <a:endParaRPr sz="1460"/>
          </a:p>
          <a:p>
            <a:pPr indent="-321310" lvl="0" marL="457200" rtl="0" algn="l">
              <a:lnSpc>
                <a:spcPct val="95000"/>
              </a:lnSpc>
              <a:spcBef>
                <a:spcPts val="1200"/>
              </a:spcBef>
              <a:spcAft>
                <a:spcPts val="0"/>
              </a:spcAft>
              <a:buSzPts val="1460"/>
              <a:buChar char="-"/>
            </a:pPr>
            <a:r>
              <a:rPr lang="en" sz="1460"/>
              <a:t>How we collected data: We collected data by utilizing the given data and utilizing the City of Boston Budget website to gather additional data regarding spending per year by department</a:t>
            </a:r>
            <a:endParaRPr sz="14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1310" lvl="0" marL="457200" rtl="0" algn="l">
              <a:lnSpc>
                <a:spcPct val="95000"/>
              </a:lnSpc>
              <a:spcBef>
                <a:spcPts val="0"/>
              </a:spcBef>
              <a:spcAft>
                <a:spcPts val="0"/>
              </a:spcAft>
              <a:buSzPts val="1460"/>
              <a:buChar char="-"/>
            </a:pPr>
            <a:r>
              <a:rPr lang="en" sz="1460"/>
              <a:t>Early Observations: </a:t>
            </a:r>
            <a:endParaRPr sz="1460"/>
          </a:p>
          <a:p>
            <a:pPr indent="-321310" lvl="1" marL="914400" rtl="0" algn="l">
              <a:lnSpc>
                <a:spcPct val="95000"/>
              </a:lnSpc>
              <a:spcBef>
                <a:spcPts val="0"/>
              </a:spcBef>
              <a:spcAft>
                <a:spcPts val="0"/>
              </a:spcAft>
              <a:buSzPts val="1460"/>
              <a:buChar char="-"/>
            </a:pPr>
            <a:r>
              <a:rPr lang="en" sz="1460"/>
              <a:t>On average, the city budget increased by </a:t>
            </a:r>
            <a:r>
              <a:rPr b="1" lang="en" sz="1460"/>
              <a:t>5.59%</a:t>
            </a:r>
            <a:r>
              <a:rPr lang="en" sz="1460"/>
              <a:t> per year</a:t>
            </a:r>
            <a:endParaRPr sz="1460"/>
          </a:p>
          <a:p>
            <a:pPr indent="-321310" lvl="1" marL="914400" rtl="0" algn="l">
              <a:lnSpc>
                <a:spcPct val="95000"/>
              </a:lnSpc>
              <a:spcBef>
                <a:spcPts val="0"/>
              </a:spcBef>
              <a:spcAft>
                <a:spcPts val="0"/>
              </a:spcAft>
              <a:buSzPts val="1460"/>
              <a:buChar char="-"/>
            </a:pPr>
            <a:r>
              <a:rPr lang="en" sz="1460"/>
              <a:t>The top 10 highest spending programs have a relatively stable spending and budgeting history, with the highest spending program for the past 2 years being the BPS Operations program</a:t>
            </a:r>
            <a:endParaRPr sz="1460"/>
          </a:p>
          <a:p>
            <a:pPr indent="0" lvl="0" marL="457200" rtl="0" algn="l">
              <a:lnSpc>
                <a:spcPct val="95000"/>
              </a:lnSpc>
              <a:spcBef>
                <a:spcPts val="1200"/>
              </a:spcBef>
              <a:spcAft>
                <a:spcPts val="0"/>
              </a:spcAft>
              <a:buNone/>
            </a:pPr>
            <a:r>
              <a:t/>
            </a:r>
            <a:endParaRPr sz="1450"/>
          </a:p>
          <a:p>
            <a:pPr indent="-321310" lvl="0" marL="457200" rtl="0" algn="l">
              <a:lnSpc>
                <a:spcPct val="95000"/>
              </a:lnSpc>
              <a:spcBef>
                <a:spcPts val="1200"/>
              </a:spcBef>
              <a:spcAft>
                <a:spcPts val="0"/>
              </a:spcAft>
              <a:buSzPts val="1460"/>
              <a:buChar char="-"/>
            </a:pPr>
            <a:r>
              <a:rPr lang="en" sz="1460"/>
              <a:t>Challenges encountered: One challenge was working with missing data in the provided data, which is formatted differently and therefore requires extra steps to work with</a:t>
            </a:r>
            <a:endParaRPr b="1" sz="146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2" name="Google Shape;92;p17"/>
          <p:cNvPicPr preferRelativeResize="0"/>
          <p:nvPr/>
        </p:nvPicPr>
        <p:blipFill>
          <a:blip r:embed="rId3">
            <a:alphaModFix/>
          </a:blip>
          <a:stretch>
            <a:fillRect/>
          </a:stretch>
        </p:blipFill>
        <p:spPr>
          <a:xfrm>
            <a:off x="826699" y="1266325"/>
            <a:ext cx="3745300" cy="3649650"/>
          </a:xfrm>
          <a:prstGeom prst="rect">
            <a:avLst/>
          </a:prstGeom>
          <a:noFill/>
          <a:ln>
            <a:noFill/>
          </a:ln>
        </p:spPr>
      </p:pic>
      <p:pic>
        <p:nvPicPr>
          <p:cNvPr id="93" name="Google Shape;93;p17"/>
          <p:cNvPicPr preferRelativeResize="0"/>
          <p:nvPr/>
        </p:nvPicPr>
        <p:blipFill>
          <a:blip r:embed="rId4">
            <a:alphaModFix/>
          </a:blip>
          <a:stretch>
            <a:fillRect/>
          </a:stretch>
        </p:blipFill>
        <p:spPr>
          <a:xfrm>
            <a:off x="4571988" y="1266325"/>
            <a:ext cx="3833737" cy="364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Visuals</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311700" y="1266325"/>
            <a:ext cx="4045999" cy="2423476"/>
          </a:xfrm>
          <a:prstGeom prst="rect">
            <a:avLst/>
          </a:prstGeom>
          <a:noFill/>
          <a:ln>
            <a:noFill/>
          </a:ln>
        </p:spPr>
      </p:pic>
      <p:pic>
        <p:nvPicPr>
          <p:cNvPr id="101" name="Google Shape;101;p18"/>
          <p:cNvPicPr preferRelativeResize="0"/>
          <p:nvPr/>
        </p:nvPicPr>
        <p:blipFill>
          <a:blip r:embed="rId4">
            <a:alphaModFix/>
          </a:blip>
          <a:stretch>
            <a:fillRect/>
          </a:stretch>
        </p:blipFill>
        <p:spPr>
          <a:xfrm>
            <a:off x="4572004" y="2145549"/>
            <a:ext cx="4260301" cy="2423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r>
              <a:rPr lang="en"/>
              <a:t> &amp; Challenges</a:t>
            </a:r>
            <a:endParaRPr/>
          </a:p>
        </p:txBody>
      </p:sp>
      <p:sp>
        <p:nvSpPr>
          <p:cNvPr id="107" name="Google Shape;107;p19"/>
          <p:cNvSpPr txBox="1"/>
          <p:nvPr>
            <p:ph idx="1" type="body"/>
          </p:nvPr>
        </p:nvSpPr>
        <p:spPr>
          <a:xfrm>
            <a:off x="311700" y="1152425"/>
            <a:ext cx="8520600" cy="3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Challenges faced: </a:t>
            </a:r>
            <a:endParaRPr sz="1400"/>
          </a:p>
          <a:p>
            <a:pPr indent="-317500" lvl="0" marL="457200" rtl="0" algn="l">
              <a:spcBef>
                <a:spcPts val="1200"/>
              </a:spcBef>
              <a:spcAft>
                <a:spcPts val="0"/>
              </a:spcAft>
              <a:buSzPts val="1400"/>
              <a:buChar char="-"/>
            </a:pPr>
            <a:r>
              <a:rPr lang="en" sz="1400"/>
              <a:t>Predicting budget trends </a:t>
            </a:r>
            <a:r>
              <a:rPr i="1" lang="en" sz="1400"/>
              <a:t>accurately</a:t>
            </a:r>
            <a:r>
              <a:rPr lang="en" sz="1400"/>
              <a:t> is challenging due to the influence of numerous unpredictable factors, such as </a:t>
            </a:r>
            <a:r>
              <a:rPr lang="en" sz="1400"/>
              <a:t>economic</a:t>
            </a:r>
            <a:r>
              <a:rPr lang="en" sz="1400"/>
              <a:t> </a:t>
            </a:r>
            <a:r>
              <a:rPr lang="en" sz="1400"/>
              <a:t>conditions</a:t>
            </a:r>
            <a:r>
              <a:rPr lang="en" sz="1400"/>
              <a:t> and political decisions</a:t>
            </a:r>
            <a:endParaRPr sz="1400"/>
          </a:p>
          <a:p>
            <a:pPr indent="0" lvl="0" marL="0" rtl="0" algn="l">
              <a:spcBef>
                <a:spcPts val="1200"/>
              </a:spcBef>
              <a:spcAft>
                <a:spcPts val="0"/>
              </a:spcAft>
              <a:buNone/>
            </a:pPr>
            <a:r>
              <a:rPr lang="en" sz="1400"/>
              <a:t>Limitations encountered:</a:t>
            </a:r>
            <a:endParaRPr sz="1400"/>
          </a:p>
          <a:p>
            <a:pPr indent="-317500" lvl="0" marL="457200" rtl="0" algn="l">
              <a:spcBef>
                <a:spcPts val="1200"/>
              </a:spcBef>
              <a:spcAft>
                <a:spcPts val="0"/>
              </a:spcAft>
              <a:buSzPts val="1400"/>
              <a:buChar char="-"/>
            </a:pPr>
            <a:r>
              <a:rPr lang="en" sz="1400"/>
              <a:t>Building models that capture all relevant variables without becoming overly complex is a difficult balancing task</a:t>
            </a:r>
            <a:endParaRPr sz="1400"/>
          </a:p>
          <a:p>
            <a:pPr indent="0" lvl="0" marL="0" rtl="0" algn="l">
              <a:spcBef>
                <a:spcPts val="1200"/>
              </a:spcBef>
              <a:spcAft>
                <a:spcPts val="0"/>
              </a:spcAft>
              <a:buNone/>
            </a:pPr>
            <a:r>
              <a:rPr lang="en" sz="1400"/>
              <a:t>Assumptions made:</a:t>
            </a:r>
            <a:endParaRPr sz="1400"/>
          </a:p>
          <a:p>
            <a:pPr indent="-317500" lvl="0" marL="457200" rtl="0" algn="l">
              <a:spcBef>
                <a:spcPts val="1200"/>
              </a:spcBef>
              <a:spcAft>
                <a:spcPts val="0"/>
              </a:spcAft>
              <a:buSzPts val="1400"/>
              <a:buChar char="-"/>
            </a:pPr>
            <a:r>
              <a:rPr lang="en" sz="1400"/>
              <a:t>Assuming provided budget data is accurate to a reasonable degree, includes all essential variables and consistency in data formatting</a:t>
            </a:r>
            <a:endParaRPr sz="1400"/>
          </a:p>
          <a:p>
            <a:pPr indent="0" lvl="0" marL="0" rtl="0" algn="l">
              <a:spcBef>
                <a:spcPts val="1200"/>
              </a:spcBef>
              <a:spcAft>
                <a:spcPts val="0"/>
              </a:spcAft>
              <a:buNone/>
            </a:pPr>
            <a:r>
              <a:rPr lang="en" sz="1400"/>
              <a:t>Proposed next steps: </a:t>
            </a:r>
            <a:endParaRPr sz="1400"/>
          </a:p>
          <a:p>
            <a:pPr indent="-317500" lvl="0" marL="457200" rtl="0" algn="l">
              <a:spcBef>
                <a:spcPts val="1200"/>
              </a:spcBef>
              <a:spcAft>
                <a:spcPts val="0"/>
              </a:spcAft>
              <a:buSzPts val="1400"/>
              <a:buChar char="-"/>
            </a:pPr>
            <a:r>
              <a:rPr lang="en" sz="1400"/>
              <a:t>Addressing all base project related key questions and submitting the extension proposal</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Extension Proposal</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u="sng"/>
              <a:t>Extension Pitch</a:t>
            </a:r>
            <a:r>
              <a:rPr lang="en"/>
              <a:t>: We will be identifying trends among neighborhoods and how spending per capita differs by neighborhood</a:t>
            </a:r>
            <a:endParaRPr/>
          </a:p>
          <a:p>
            <a:pPr indent="0" lvl="0" marL="0" rtl="0" algn="l">
              <a:spcBef>
                <a:spcPts val="1200"/>
              </a:spcBef>
              <a:spcAft>
                <a:spcPts val="0"/>
              </a:spcAft>
              <a:buNone/>
            </a:pPr>
            <a:r>
              <a:rPr b="1" lang="en" u="sng"/>
              <a:t>Importance</a:t>
            </a:r>
            <a:r>
              <a:rPr lang="en"/>
              <a:t>: This is important because it can reveal information regarding how spending differs by neighborhood as a function of population density. This is interesting because these expenditures are often the most visible to residents of local communities</a:t>
            </a:r>
            <a:endParaRPr/>
          </a:p>
          <a:p>
            <a:pPr indent="0" lvl="0" marL="0" rtl="0" algn="l">
              <a:spcBef>
                <a:spcPts val="1200"/>
              </a:spcBef>
              <a:spcAft>
                <a:spcPts val="0"/>
              </a:spcAft>
              <a:buNone/>
            </a:pPr>
            <a:r>
              <a:rPr b="1" lang="en" u="sng"/>
              <a:t>Questions for Analysis</a:t>
            </a:r>
            <a:r>
              <a:rPr lang="en"/>
              <a:t>: We hope to find a trend among neighborhoods that have a higher spending per capita. We are curious at what similarities we might find among these areas. We hypothesize that these neighborhoods may be closer together and have a smaller population density</a:t>
            </a:r>
            <a:endParaRPr/>
          </a:p>
          <a:p>
            <a:pPr indent="0" lvl="0" marL="0" rtl="0" algn="l">
              <a:spcBef>
                <a:spcPts val="1200"/>
              </a:spcBef>
              <a:spcAft>
                <a:spcPts val="0"/>
              </a:spcAft>
              <a:buNone/>
            </a:pPr>
            <a:r>
              <a:rPr b="1" lang="en" u="sng"/>
              <a:t>Datasets Used</a:t>
            </a:r>
            <a:r>
              <a:rPr lang="en"/>
              <a:t>: The City of Boston provides data regarding the population per neighborhood. We will be using the names of the neighborhoods and amount of people</a:t>
            </a:r>
            <a:endParaRPr/>
          </a:p>
          <a:p>
            <a:pPr indent="0" lvl="0" marL="0" rtl="0" algn="l">
              <a:spcBef>
                <a:spcPts val="1200"/>
              </a:spcBef>
              <a:spcAft>
                <a:spcPts val="0"/>
              </a:spcAft>
              <a:buNone/>
            </a:pPr>
            <a:r>
              <a:rPr b="1" lang="en" u="sng"/>
              <a:t>Data Visualization</a:t>
            </a:r>
            <a:r>
              <a:rPr lang="en"/>
              <a:t>: We hope to be able to create a map of Boston showing spending per capita for each neighborhood</a:t>
            </a:r>
            <a:endParaRPr/>
          </a:p>
          <a:p>
            <a:pPr indent="0" lvl="0" marL="0" rtl="0" algn="l">
              <a:spcBef>
                <a:spcPts val="1200"/>
              </a:spcBef>
              <a:spcAft>
                <a:spcPts val="1200"/>
              </a:spcAft>
              <a:buNone/>
            </a:pPr>
            <a:r>
              <a:rPr b="1" lang="en" u="sng"/>
              <a:t>Additional Information</a:t>
            </a:r>
            <a:r>
              <a:rPr lang="en"/>
              <a:t>: One thing that would be very helpful is to have access to data pertaining to population per neighborhood and spending per neighborhood for the same year(s). Right now the data we have access to don't match in the year that they are providing data for, which can lead to inaccurate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