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d9589bdc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d9589bdc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5122037a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5122037a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5122037a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5122037a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d9589bd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d9589bd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c7f7f91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c7f7f91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c7f7f91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c7f7f91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252924c6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252924c6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c888b313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c888b313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d9589bd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d9589bd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t>Deliverable 3</a:t>
            </a:r>
            <a:endParaRPr sz="38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solidFill>
                  <a:schemeClr val="lt2"/>
                </a:solidFill>
              </a:rPr>
              <a:t>Permitting Team C</a:t>
            </a:r>
            <a:endParaRPr>
              <a:solidFill>
                <a:schemeClr val="lt2"/>
              </a:solidFill>
            </a:endParaRPr>
          </a:p>
          <a:p>
            <a:pPr indent="0" lvl="0" marL="0" rtl="0" algn="ctr">
              <a:spcBef>
                <a:spcPts val="0"/>
              </a:spcBef>
              <a:spcAft>
                <a:spcPts val="0"/>
              </a:spcAft>
              <a:buNone/>
            </a:pPr>
            <a:r>
              <a:t/>
            </a:r>
            <a:endParaRPr>
              <a:solidFill>
                <a:schemeClr val="lt2"/>
              </a:solidFill>
            </a:endParaRPr>
          </a:p>
          <a:p>
            <a:pPr indent="0" lvl="0" marL="0" rtl="0" algn="ctr">
              <a:spcBef>
                <a:spcPts val="0"/>
              </a:spcBef>
              <a:spcAft>
                <a:spcPts val="0"/>
              </a:spcAft>
              <a:buNone/>
            </a:pPr>
            <a:r>
              <a:rPr lang="en">
                <a:solidFill>
                  <a:schemeClr val="lt2"/>
                </a:solidFill>
              </a:rPr>
              <a:t>Dima Kazlouski, Aryan Agarwal, Brianna Huang, John Dohyun Kim, Jasper Hoong</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Motivation, Goal, and Background</a:t>
            </a:r>
            <a:endParaRPr/>
          </a:p>
        </p:txBody>
      </p:sp>
      <p:sp>
        <p:nvSpPr>
          <p:cNvPr id="66" name="Google Shape;66;p14"/>
          <p:cNvSpPr txBox="1"/>
          <p:nvPr>
            <p:ph idx="1" type="body"/>
          </p:nvPr>
        </p:nvSpPr>
        <p:spPr>
          <a:xfrm>
            <a:off x="397800" y="1109425"/>
            <a:ext cx="8520600" cy="3711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rPr>
              <a:t>Boston's urban landscape is molded by the myriad of building permits granted each year. </a:t>
            </a:r>
            <a:endParaRPr>
              <a:solidFill>
                <a:schemeClr val="dk1"/>
              </a:solidFill>
            </a:endParaRPr>
          </a:p>
          <a:p>
            <a:pPr indent="0" lvl="0" marL="0" marR="0" rtl="0" algn="l">
              <a:lnSpc>
                <a:spcPct val="100000"/>
              </a:lnSpc>
              <a:spcBef>
                <a:spcPts val="1200"/>
              </a:spcBef>
              <a:spcAft>
                <a:spcPts val="0"/>
              </a:spcAft>
              <a:buNone/>
            </a:pPr>
            <a:r>
              <a:rPr lang="en">
                <a:solidFill>
                  <a:schemeClr val="dk1"/>
                </a:solidFill>
              </a:rPr>
              <a:t>Yet, essential questions linger: </a:t>
            </a:r>
            <a:endParaRPr>
              <a:solidFill>
                <a:schemeClr val="dk1"/>
              </a:solidFill>
            </a:endParaRPr>
          </a:p>
          <a:p>
            <a:pPr indent="-342900" lvl="0" marL="457200" marR="0" rtl="0" algn="l">
              <a:lnSpc>
                <a:spcPct val="100000"/>
              </a:lnSpc>
              <a:spcBef>
                <a:spcPts val="1200"/>
              </a:spcBef>
              <a:spcAft>
                <a:spcPts val="0"/>
              </a:spcAft>
              <a:buClr>
                <a:schemeClr val="dk1"/>
              </a:buClr>
              <a:buSzPts val="1800"/>
              <a:buChar char="●"/>
            </a:pPr>
            <a:r>
              <a:rPr lang="en">
                <a:solidFill>
                  <a:schemeClr val="dk1"/>
                </a:solidFill>
              </a:rPr>
              <a:t>What types of permits, characterized by worktype, valuation, and occupancy, dominate the approvals? </a:t>
            </a:r>
            <a:endParaRPr>
              <a:solidFill>
                <a:schemeClr val="dk1"/>
              </a:solidFill>
            </a:endParaRPr>
          </a:p>
          <a:p>
            <a:pPr indent="-342900" lvl="0" marL="457200" marR="0" rtl="0" algn="l">
              <a:lnSpc>
                <a:spcPct val="100000"/>
              </a:lnSpc>
              <a:spcBef>
                <a:spcPts val="0"/>
              </a:spcBef>
              <a:spcAft>
                <a:spcPts val="0"/>
              </a:spcAft>
              <a:buClr>
                <a:schemeClr val="dk1"/>
              </a:buClr>
              <a:buSzPts val="1800"/>
              <a:buChar char="●"/>
            </a:pPr>
            <a:r>
              <a:rPr lang="en">
                <a:solidFill>
                  <a:schemeClr val="dk1"/>
                </a:solidFill>
              </a:rPr>
              <a:t>How have these trends evolved over the past five years? Beyond the numbers, who are the key players seeking these permits, and what geographical patterns emerge from both the permit requests and the decisions of the zoning board of appeal? </a:t>
            </a:r>
            <a:endParaRPr>
              <a:solidFill>
                <a:schemeClr val="dk1"/>
              </a:solidFill>
            </a:endParaRPr>
          </a:p>
          <a:p>
            <a:pPr indent="0" lvl="0" marL="0" marR="0" rtl="0" algn="l">
              <a:lnSpc>
                <a:spcPct val="100000"/>
              </a:lnSpc>
              <a:spcBef>
                <a:spcPts val="1200"/>
              </a:spcBef>
              <a:spcAft>
                <a:spcPts val="1200"/>
              </a:spcAft>
              <a:buNone/>
            </a:pPr>
            <a:r>
              <a:rPr lang="en">
                <a:solidFill>
                  <a:schemeClr val="dk1"/>
                </a:solidFill>
              </a:rPr>
              <a:t>As we venture into this analysis, we also strive to uncover the deeper socio-economic layers, probing into the racial, ethnic, and income profiles of neighborhoods where these permits originate.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t>
            </a:r>
            <a:r>
              <a:rPr lang="en"/>
              <a:t>xtension project proposal</a:t>
            </a:r>
            <a:endParaRPr/>
          </a:p>
        </p:txBody>
      </p:sp>
      <p:sp>
        <p:nvSpPr>
          <p:cNvPr id="72" name="Google Shape;72;p15"/>
          <p:cNvSpPr txBox="1"/>
          <p:nvPr>
            <p:ph idx="1" type="body"/>
          </p:nvPr>
        </p:nvSpPr>
        <p:spPr>
          <a:xfrm>
            <a:off x="441000" y="1127625"/>
            <a:ext cx="8262000" cy="3668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For our extension proposal, we will look into Voter File for Boston data and conduct analysis in regards to what the voting profile for census tracts where there is a high ratio of approved permits and zoning board of appeal decisions is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Voting is important when concerning approved permits and the zoning board of appeal as zoning regulations are largely determined by the local government and will vary from community to community.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Analyzing this data would show us the correlation between the government and the approval of appeals and whether there are systemic inequalities engrained in municipal politics in permitting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By analyzing the Voter File for Boston data, we hope to find out how the local government affects approvals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Early Extension Insights</a:t>
            </a:r>
            <a:endParaRPr/>
          </a:p>
        </p:txBody>
      </p:sp>
      <p:pic>
        <p:nvPicPr>
          <p:cNvPr id="78" name="Google Shape;78;p16"/>
          <p:cNvPicPr preferRelativeResize="0"/>
          <p:nvPr/>
        </p:nvPicPr>
        <p:blipFill>
          <a:blip r:embed="rId3">
            <a:alphaModFix/>
          </a:blip>
          <a:stretch>
            <a:fillRect/>
          </a:stretch>
        </p:blipFill>
        <p:spPr>
          <a:xfrm>
            <a:off x="311700" y="1219825"/>
            <a:ext cx="4286525" cy="2944650"/>
          </a:xfrm>
          <a:prstGeom prst="rect">
            <a:avLst/>
          </a:prstGeom>
          <a:noFill/>
          <a:ln>
            <a:noFill/>
          </a:ln>
        </p:spPr>
      </p:pic>
      <p:pic>
        <p:nvPicPr>
          <p:cNvPr id="79" name="Google Shape;79;p16"/>
          <p:cNvPicPr preferRelativeResize="0"/>
          <p:nvPr/>
        </p:nvPicPr>
        <p:blipFill>
          <a:blip r:embed="rId4">
            <a:alphaModFix/>
          </a:blip>
          <a:stretch>
            <a:fillRect/>
          </a:stretch>
        </p:blipFill>
        <p:spPr>
          <a:xfrm>
            <a:off x="4572000" y="1219825"/>
            <a:ext cx="4389175" cy="294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1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for extension project</a:t>
            </a:r>
            <a:endParaRPr/>
          </a:p>
        </p:txBody>
      </p:sp>
      <p:pic>
        <p:nvPicPr>
          <p:cNvPr id="85" name="Google Shape;85;p17"/>
          <p:cNvPicPr preferRelativeResize="0"/>
          <p:nvPr/>
        </p:nvPicPr>
        <p:blipFill>
          <a:blip r:embed="rId3">
            <a:alphaModFix/>
          </a:blip>
          <a:stretch>
            <a:fillRect/>
          </a:stretch>
        </p:blipFill>
        <p:spPr>
          <a:xfrm>
            <a:off x="236375" y="1019475"/>
            <a:ext cx="4102951" cy="2951150"/>
          </a:xfrm>
          <a:prstGeom prst="rect">
            <a:avLst/>
          </a:prstGeom>
          <a:noFill/>
          <a:ln>
            <a:noFill/>
          </a:ln>
        </p:spPr>
      </p:pic>
      <p:pic>
        <p:nvPicPr>
          <p:cNvPr id="86" name="Google Shape;86;p17"/>
          <p:cNvPicPr preferRelativeResize="0"/>
          <p:nvPr/>
        </p:nvPicPr>
        <p:blipFill>
          <a:blip r:embed="rId4">
            <a:alphaModFix/>
          </a:blip>
          <a:stretch>
            <a:fillRect/>
          </a:stretch>
        </p:blipFill>
        <p:spPr>
          <a:xfrm>
            <a:off x="4464375" y="1154850"/>
            <a:ext cx="4503101" cy="2680407"/>
          </a:xfrm>
          <a:prstGeom prst="rect">
            <a:avLst/>
          </a:prstGeom>
          <a:noFill/>
          <a:ln>
            <a:noFill/>
          </a:ln>
        </p:spPr>
      </p:pic>
      <p:sp>
        <p:nvSpPr>
          <p:cNvPr id="87" name="Google Shape;87;p17"/>
          <p:cNvSpPr txBox="1"/>
          <p:nvPr/>
        </p:nvSpPr>
        <p:spPr>
          <a:xfrm>
            <a:off x="781500" y="4198350"/>
            <a:ext cx="7169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Histograms of voters’ household property square footage and net worth</a:t>
            </a:r>
            <a:endParaRPr sz="1800">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1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for extension project</a:t>
            </a:r>
            <a:endParaRPr/>
          </a:p>
        </p:txBody>
      </p:sp>
      <p:pic>
        <p:nvPicPr>
          <p:cNvPr id="93" name="Google Shape;93;p18"/>
          <p:cNvPicPr preferRelativeResize="0"/>
          <p:nvPr/>
        </p:nvPicPr>
        <p:blipFill>
          <a:blip r:embed="rId3">
            <a:alphaModFix/>
          </a:blip>
          <a:stretch>
            <a:fillRect/>
          </a:stretch>
        </p:blipFill>
        <p:spPr>
          <a:xfrm>
            <a:off x="1495375" y="933400"/>
            <a:ext cx="5763275" cy="3264951"/>
          </a:xfrm>
          <a:prstGeom prst="rect">
            <a:avLst/>
          </a:prstGeom>
          <a:noFill/>
          <a:ln>
            <a:noFill/>
          </a:ln>
        </p:spPr>
      </p:pic>
      <p:sp>
        <p:nvSpPr>
          <p:cNvPr id="94" name="Google Shape;94;p18"/>
          <p:cNvSpPr txBox="1"/>
          <p:nvPr/>
        </p:nvSpPr>
        <p:spPr>
          <a:xfrm>
            <a:off x="2577300" y="4198350"/>
            <a:ext cx="3989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Histograms of voters’ property types</a:t>
            </a:r>
            <a:endParaRPr sz="1800">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1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for extension project</a:t>
            </a:r>
            <a:endParaRPr/>
          </a:p>
        </p:txBody>
      </p:sp>
      <p:pic>
        <p:nvPicPr>
          <p:cNvPr id="100" name="Google Shape;100;p19"/>
          <p:cNvPicPr preferRelativeResize="0"/>
          <p:nvPr/>
        </p:nvPicPr>
        <p:blipFill>
          <a:blip r:embed="rId3">
            <a:alphaModFix/>
          </a:blip>
          <a:stretch>
            <a:fillRect/>
          </a:stretch>
        </p:blipFill>
        <p:spPr>
          <a:xfrm>
            <a:off x="1981700" y="856325"/>
            <a:ext cx="4917683"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2052990" y="1017725"/>
            <a:ext cx="5038024" cy="4030425"/>
          </a:xfrm>
          <a:prstGeom prst="rect">
            <a:avLst/>
          </a:prstGeom>
          <a:noFill/>
          <a:ln>
            <a:noFill/>
          </a:ln>
        </p:spPr>
      </p:pic>
      <p:sp>
        <p:nvSpPr>
          <p:cNvPr id="106" name="Google Shape;106;p20"/>
          <p:cNvSpPr txBox="1"/>
          <p:nvPr>
            <p:ph type="title"/>
          </p:nvPr>
        </p:nvSpPr>
        <p:spPr>
          <a:xfrm>
            <a:off x="311700" y="21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for extension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1"/>
              </a:buClr>
              <a:buSzPts val="1800"/>
              <a:buChar char="●"/>
            </a:pPr>
            <a:r>
              <a:rPr lang="en">
                <a:solidFill>
                  <a:schemeClr val="dk1"/>
                </a:solidFill>
              </a:rPr>
              <a:t>Dima: Gathered, preprocessed data, and analyzed </a:t>
            </a:r>
            <a:r>
              <a:rPr lang="en">
                <a:solidFill>
                  <a:schemeClr val="dk1"/>
                </a:solidFill>
              </a:rPr>
              <a:t>which</a:t>
            </a:r>
            <a:r>
              <a:rPr lang="en">
                <a:solidFill>
                  <a:schemeClr val="dk1"/>
                </a:solidFill>
              </a:rPr>
              <a:t> questions to dig into for the extension projects.</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Aryan: worked on early extension insights</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Brianna: conducted EDA to gain insights into voter household property </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John: conducted EDA to gain insights into voter ethnic trends</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Jasper: conducted EDA to gain insights into voter distribution by </a:t>
            </a:r>
            <a:r>
              <a:rPr lang="en">
                <a:solidFill>
                  <a:schemeClr val="dk1"/>
                </a:solidFill>
              </a:rPr>
              <a:t>zip code</a:t>
            </a:r>
            <a:r>
              <a:rPr lang="en">
                <a:solidFill>
                  <a:schemeClr val="dk1"/>
                </a:solidFill>
              </a:rPr>
              <a:t>.</a:t>
            </a:r>
            <a:endParaRPr>
              <a:solidFill>
                <a:schemeClr val="dk1"/>
              </a:solidFill>
            </a:endParaRPr>
          </a:p>
          <a:p>
            <a:pPr indent="0" lvl="0" marL="0" marR="0" rtl="0" algn="l">
              <a:lnSpc>
                <a:spcPct val="115000"/>
              </a:lnSpc>
              <a:spcBef>
                <a:spcPts val="1200"/>
              </a:spcBef>
              <a:spcAft>
                <a:spcPts val="1200"/>
              </a:spcAft>
              <a:buNone/>
            </a:pPr>
            <a:r>
              <a:rPr lang="en">
                <a:solidFill>
                  <a:schemeClr val="dk1"/>
                </a:solidFill>
              </a:rPr>
              <a:t>Everyone: Begun correlating our Voting Data with the analysis that we have done for our permitting and zoning data for our base project to answer the key extension questions.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