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Roboto"/>
      <p:regular r:id="rId23"/>
      <p:bold r:id="rId24"/>
      <p:italic r:id="rId25"/>
      <p:boldItalic r:id="rId26"/>
    </p:embeddedFont>
    <p:embeddedFont>
      <p:font typeface="Montserrat Medium"/>
      <p:regular r:id="rId27"/>
      <p:bold r:id="rId28"/>
      <p:italic r:id="rId29"/>
      <p:boldItalic r:id="rId30"/>
    </p:embeddedFont>
    <p:embeddedFont>
      <p:font typeface="Bebas Neue"/>
      <p:regular r:id="rId31"/>
    </p:embeddedFont>
    <p:embeddedFont>
      <p:font typeface="Gill Sans"/>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ontserratMedium-bold.fntdata"/><Relationship Id="rId27" Type="http://schemas.openxmlformats.org/officeDocument/2006/relationships/font" Target="fonts/MontserratMedium-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Medium-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ebasNeue-regular.fntdata"/><Relationship Id="rId30" Type="http://schemas.openxmlformats.org/officeDocument/2006/relationships/font" Target="fonts/MontserratMedium-boldItalic.fntdata"/><Relationship Id="rId11" Type="http://schemas.openxmlformats.org/officeDocument/2006/relationships/slide" Target="slides/slide7.xml"/><Relationship Id="rId33" Type="http://schemas.openxmlformats.org/officeDocument/2006/relationships/font" Target="fonts/GillSans-bold.fntdata"/><Relationship Id="rId10" Type="http://schemas.openxmlformats.org/officeDocument/2006/relationships/slide" Target="slides/slide6.xml"/><Relationship Id="rId32" Type="http://schemas.openxmlformats.org/officeDocument/2006/relationships/font" Target="fonts/GillSans-regular.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f8b685d5de_3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https://bostonu.zoom.us/j/5038077815#success</a:t>
            </a:r>
            <a:endParaRPr/>
          </a:p>
        </p:txBody>
      </p:sp>
      <p:sp>
        <p:nvSpPr>
          <p:cNvPr id="98" name="Google Shape;98;g1f8b685d5de_3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ec9b476133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ec9b476133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g1ec9b476133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ec9b476133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ec9b476133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1ec9b476133_0_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ec9b476133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ec9b476133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1ec9b476133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ec9b476133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ec9b476133_0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1ec9b476133_0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f8b685d5de_32_3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g1f8b685d5de_32_3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ec9b476133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ec9b476133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1ec9b476133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7aed6778fa_0_10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g27aed6778fa_0_10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Lavette: Will profile save if previously entered? Yes!</a:t>
            </a:r>
            <a:endParaRPr/>
          </a:p>
          <a:p>
            <a:pPr indent="0" lvl="0" marL="0" rtl="0" algn="l">
              <a:lnSpc>
                <a:spcPct val="100000"/>
              </a:lnSpc>
              <a:spcBef>
                <a:spcPts val="0"/>
              </a:spcBef>
              <a:spcAft>
                <a:spcPts val="0"/>
              </a:spcAft>
              <a:buSzPts val="1400"/>
              <a:buNone/>
            </a:pPr>
            <a:r>
              <a:rPr lang="en-US"/>
              <a:t>Linda: Options to access D7 App  is great!!</a:t>
            </a:r>
            <a:endParaRPr/>
          </a:p>
          <a:p>
            <a:pPr indent="0" lvl="0" marL="0" rtl="0" algn="l">
              <a:lnSpc>
                <a:spcPct val="100000"/>
              </a:lnSpc>
              <a:spcBef>
                <a:spcPts val="0"/>
              </a:spcBef>
              <a:spcAft>
                <a:spcPts val="0"/>
              </a:spcAft>
              <a:buSzPts val="1400"/>
              <a:buNone/>
            </a:pPr>
            <a:r>
              <a:rPr lang="en-US"/>
              <a:t>Lucky Henry: How will it verify the address? Ask Dev team</a:t>
            </a:r>
            <a:endParaRPr/>
          </a:p>
          <a:p>
            <a:pPr indent="0" lvl="0" marL="0" rtl="0" algn="l">
              <a:lnSpc>
                <a:spcPct val="100000"/>
              </a:lnSpc>
              <a:spcBef>
                <a:spcPts val="0"/>
              </a:spcBef>
              <a:spcAft>
                <a:spcPts val="0"/>
              </a:spcAft>
              <a:buSzPts val="1400"/>
              <a:buNone/>
            </a:pPr>
            <a:r>
              <a:rPr lang="en-US"/>
              <a:t>How will it prove lives in district or not? Could match to voter file but only gets voters not constituents</a:t>
            </a:r>
            <a:endParaRPr/>
          </a:p>
          <a:p>
            <a:pPr indent="0" lvl="0" marL="0" rtl="0" algn="l">
              <a:lnSpc>
                <a:spcPct val="100000"/>
              </a:lnSpc>
              <a:spcBef>
                <a:spcPts val="0"/>
              </a:spcBef>
              <a:spcAft>
                <a:spcPts val="0"/>
              </a:spcAft>
              <a:buSzPts val="1400"/>
              <a:buNone/>
            </a:pPr>
            <a:r>
              <a:rPr lang="en-US"/>
              <a:t>Lavette: How will we remove people who harass the Councilor? Prevent white supremacists</a:t>
            </a:r>
            <a:endParaRPr/>
          </a:p>
          <a:p>
            <a:pPr indent="0" lvl="0" marL="0" rtl="0" algn="l">
              <a:lnSpc>
                <a:spcPct val="100000"/>
              </a:lnSpc>
              <a:spcBef>
                <a:spcPts val="0"/>
              </a:spcBef>
              <a:spcAft>
                <a:spcPts val="0"/>
              </a:spcAft>
              <a:buSzPts val="1400"/>
              <a:buNone/>
            </a:pPr>
            <a:r>
              <a:rPr lang="en-US"/>
              <a:t>Lucky Henry: will it keep out people who don’t live in D7? Could use Utility bill, License, Lease, Deed</a:t>
            </a:r>
            <a:endParaRPr/>
          </a:p>
          <a:p>
            <a:pPr indent="0" lvl="0" marL="0" rtl="0" algn="l">
              <a:lnSpc>
                <a:spcPct val="100000"/>
              </a:lnSpc>
              <a:spcBef>
                <a:spcPts val="0"/>
              </a:spcBef>
              <a:spcAft>
                <a:spcPts val="0"/>
              </a:spcAft>
              <a:buSzPts val="1400"/>
              <a:buNone/>
            </a:pPr>
            <a:r>
              <a:rPr lang="en-US"/>
              <a:t>Linda: What is the level of privacy? Need to make sure the data are secure so that residents/voters in D7  are not subject to harassment and/or negative activity.</a:t>
            </a:r>
            <a:br>
              <a:rPr lang="en-US"/>
            </a:br>
            <a:r>
              <a:rPr lang="en-US"/>
              <a:t>Lavette: How often will there will be a sweep of the data to make sure its  → Tania: daily</a:t>
            </a:r>
            <a:endParaRPr/>
          </a:p>
          <a:p>
            <a:pPr indent="0" lvl="0" marL="0" rtl="0" algn="l">
              <a:lnSpc>
                <a:spcPct val="100000"/>
              </a:lnSpc>
              <a:spcBef>
                <a:spcPts val="0"/>
              </a:spcBef>
              <a:spcAft>
                <a:spcPts val="0"/>
              </a:spcAft>
              <a:buSzPts val="1400"/>
              <a:buNone/>
            </a:pPr>
            <a:r>
              <a:rPr lang="en-US"/>
              <a:t>Lavette: is it possible to give the Councilor’s office a notification when there is a negative sentiment text? Yes, but this would be future development. </a:t>
            </a:r>
            <a:endParaRPr/>
          </a:p>
          <a:p>
            <a:pPr indent="0" lvl="0" marL="0" rtl="0" algn="l">
              <a:lnSpc>
                <a:spcPct val="100000"/>
              </a:lnSpc>
              <a:spcBef>
                <a:spcPts val="0"/>
              </a:spcBef>
              <a:spcAft>
                <a:spcPts val="0"/>
              </a:spcAft>
              <a:buSzPts val="1400"/>
              <a:buNone/>
            </a:pPr>
            <a:r>
              <a:rPr lang="en-US"/>
              <a:t>Lavette: Are there stated norms stated on the App? NO, need to add</a:t>
            </a:r>
            <a:endParaRPr/>
          </a:p>
          <a:p>
            <a:pPr indent="0" lvl="0" marL="0" rtl="0" algn="l">
              <a:lnSpc>
                <a:spcPct val="100000"/>
              </a:lnSpc>
              <a:spcBef>
                <a:spcPts val="0"/>
              </a:spcBef>
              <a:spcAft>
                <a:spcPts val="0"/>
              </a:spcAft>
              <a:buSzPts val="1400"/>
              <a:buNone/>
            </a:pPr>
            <a:r>
              <a:rPr lang="en-US"/>
              <a:t>Pricilla: Add field for youth development</a:t>
            </a:r>
            <a:endParaRPr/>
          </a:p>
          <a:p>
            <a:pPr indent="0" lvl="0" marL="0" rtl="0" algn="l">
              <a:lnSpc>
                <a:spcPct val="100000"/>
              </a:lnSpc>
              <a:spcBef>
                <a:spcPts val="0"/>
              </a:spcBef>
              <a:spcAft>
                <a:spcPts val="0"/>
              </a:spcAft>
              <a:buSzPts val="1400"/>
              <a:buNone/>
            </a:pPr>
            <a:r>
              <a:rPr lang="en-US"/>
              <a:t>Lucky Henry: community building, mental health</a:t>
            </a:r>
            <a:endParaRPr/>
          </a:p>
          <a:p>
            <a:pPr indent="0" lvl="0" marL="0" rtl="0" algn="l">
              <a:lnSpc>
                <a:spcPct val="100000"/>
              </a:lnSpc>
              <a:spcBef>
                <a:spcPts val="0"/>
              </a:spcBef>
              <a:spcAft>
                <a:spcPts val="0"/>
              </a:spcAft>
              <a:buSzPts val="1400"/>
              <a:buNone/>
            </a:pPr>
            <a:r>
              <a:rPr lang="en-US"/>
              <a:t>Lavette: Antiracist ordinances</a:t>
            </a:r>
            <a:endParaRPr/>
          </a:p>
          <a:p>
            <a:pPr indent="0" lvl="0" marL="0" rtl="0" algn="l">
              <a:lnSpc>
                <a:spcPct val="100000"/>
              </a:lnSpc>
              <a:spcBef>
                <a:spcPts val="0"/>
              </a:spcBef>
              <a:spcAft>
                <a:spcPts val="0"/>
              </a:spcAft>
              <a:buSzPts val="1400"/>
              <a:buNone/>
            </a:pPr>
            <a:r>
              <a:rPr lang="en-US"/>
              <a:t>Louis: can we post a picture with a comment?</a:t>
            </a:r>
            <a:endParaRPr/>
          </a:p>
          <a:p>
            <a:pPr indent="0" lvl="0" marL="0" rtl="0" algn="l">
              <a:lnSpc>
                <a:spcPct val="100000"/>
              </a:lnSpc>
              <a:spcBef>
                <a:spcPts val="0"/>
              </a:spcBef>
              <a:spcAft>
                <a:spcPts val="0"/>
              </a:spcAft>
              <a:buSzPts val="1400"/>
              <a:buNone/>
            </a:pPr>
            <a:r>
              <a:rPr lang="en-US"/>
              <a:t>Can the Councilor post a picture in their post? THIS AN IMPORTANT!!</a:t>
            </a:r>
            <a:endParaRPr/>
          </a:p>
          <a:p>
            <a:pPr indent="0" lvl="0" marL="0" rtl="0" algn="l">
              <a:lnSpc>
                <a:spcPct val="100000"/>
              </a:lnSpc>
              <a:spcBef>
                <a:spcPts val="0"/>
              </a:spcBef>
              <a:spcAft>
                <a:spcPts val="0"/>
              </a:spcAft>
              <a:buSzPts val="1400"/>
              <a:buNone/>
            </a:pPr>
            <a:r>
              <a:rPr lang="en-US"/>
              <a:t>What resources could be posted under </a:t>
            </a:r>
            <a:endParaRPr/>
          </a:p>
          <a:p>
            <a:pPr indent="0" lvl="0" marL="0" rtl="0" algn="l">
              <a:lnSpc>
                <a:spcPct val="100000"/>
              </a:lnSpc>
              <a:spcBef>
                <a:spcPts val="0"/>
              </a:spcBef>
              <a:spcAft>
                <a:spcPts val="0"/>
              </a:spcAft>
              <a:buSzPts val="1400"/>
              <a:buNone/>
            </a:pPr>
            <a:r>
              <a:rPr lang="en-US"/>
              <a:t>Lavette: keep boxes highest level as possible and go to sub-topics</a:t>
            </a:r>
            <a:br>
              <a:rPr lang="en-US"/>
            </a:br>
            <a:r>
              <a:rPr lang="en-US"/>
              <a:t>Councilor: can you search easily for sub-topics that are missing within broader topic and can you post same request for sub-topics → can we add “what resources are you looking for?”</a:t>
            </a:r>
            <a:endParaRPr/>
          </a:p>
          <a:p>
            <a:pPr indent="0" lvl="0" marL="0" rtl="0" algn="l">
              <a:lnSpc>
                <a:spcPct val="100000"/>
              </a:lnSpc>
              <a:spcBef>
                <a:spcPts val="0"/>
              </a:spcBef>
              <a:spcAft>
                <a:spcPts val="0"/>
              </a:spcAft>
              <a:buSzPts val="1400"/>
              <a:buNone/>
            </a:pPr>
            <a:r>
              <a:rPr lang="en-US"/>
              <a:t>Question</a:t>
            </a:r>
            <a:endParaRPr/>
          </a:p>
          <a:p>
            <a:pPr indent="0" lvl="0" marL="0" rtl="0" algn="l">
              <a:lnSpc>
                <a:spcPct val="100000"/>
              </a:lnSpc>
              <a:spcBef>
                <a:spcPts val="0"/>
              </a:spcBef>
              <a:spcAft>
                <a:spcPts val="0"/>
              </a:spcAft>
              <a:buSzPts val="1400"/>
              <a:buNone/>
            </a:pPr>
            <a:r>
              <a:rPr lang="en-US"/>
              <a:t>Councilor: goal to create own software for constituent services → the </a:t>
            </a:r>
            <a:endParaRPr/>
          </a:p>
          <a:p>
            <a:pPr indent="0" lvl="0" marL="0" rtl="0" algn="l">
              <a:lnSpc>
                <a:spcPct val="100000"/>
              </a:lnSpc>
              <a:spcBef>
                <a:spcPts val="0"/>
              </a:spcBef>
              <a:spcAft>
                <a:spcPts val="0"/>
              </a:spcAft>
              <a:buSzPts val="1400"/>
              <a:buNone/>
            </a:pPr>
            <a:r>
              <a:rPr lang="en-US"/>
              <a:t>Councilor: need another section with button for constituent services → </a:t>
            </a:r>
            <a:endParaRPr/>
          </a:p>
          <a:p>
            <a:pPr indent="0" lvl="0" marL="0" rtl="0" algn="l">
              <a:lnSpc>
                <a:spcPct val="100000"/>
              </a:lnSpc>
              <a:spcBef>
                <a:spcPts val="0"/>
              </a:spcBef>
              <a:spcAft>
                <a:spcPts val="0"/>
              </a:spcAft>
              <a:buSzPts val="1400"/>
              <a:buNone/>
            </a:pPr>
            <a:r>
              <a:rPr lang="en-US"/>
              <a:t>Lavette: How will it be different from the 311 app? User friendly…</a:t>
            </a:r>
            <a:endParaRPr/>
          </a:p>
          <a:p>
            <a:pPr indent="0" lvl="0" marL="0" rtl="0" algn="l">
              <a:lnSpc>
                <a:spcPct val="100000"/>
              </a:lnSpc>
              <a:spcBef>
                <a:spcPts val="0"/>
              </a:spcBef>
              <a:spcAft>
                <a:spcPts val="0"/>
              </a:spcAft>
              <a:buSzPts val="1400"/>
              <a:buNone/>
            </a:pPr>
            <a:r>
              <a:rPr lang="en-US"/>
              <a:t>Linda: public transportation-refer to mbta for updates under resources for transportation</a:t>
            </a:r>
            <a:endParaRPr/>
          </a:p>
          <a:p>
            <a:pPr indent="0" lvl="0" marL="0" rtl="0" algn="l">
              <a:lnSpc>
                <a:spcPct val="100000"/>
              </a:lnSpc>
              <a:spcBef>
                <a:spcPts val="0"/>
              </a:spcBef>
              <a:spcAft>
                <a:spcPts val="0"/>
              </a:spcAft>
              <a:buSzPts val="1400"/>
              <a:buNone/>
            </a:pPr>
            <a:r>
              <a:rPr lang="en-US"/>
              <a:t>Request: add button for constituent services at top of resource page and replace “submit request or report” below</a:t>
            </a:r>
            <a:endParaRPr/>
          </a:p>
          <a:p>
            <a:pPr indent="0" lvl="0" marL="0" rtl="0" algn="l">
              <a:lnSpc>
                <a:spcPct val="100000"/>
              </a:lnSpc>
              <a:spcBef>
                <a:spcPts val="0"/>
              </a:spcBef>
              <a:spcAft>
                <a:spcPts val="0"/>
              </a:spcAft>
              <a:buSzPts val="1400"/>
              <a:buNone/>
            </a:pPr>
            <a:r>
              <a:rPr lang="en-US"/>
              <a:t>City Council not given resources to manage constituent relations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b="1" lang="en-US"/>
              <a:t>311 TOOL:</a:t>
            </a:r>
            <a:endParaRPr b="1"/>
          </a:p>
          <a:p>
            <a:pPr indent="0" lvl="0" marL="0" rtl="0" algn="l">
              <a:lnSpc>
                <a:spcPct val="100000"/>
              </a:lnSpc>
              <a:spcBef>
                <a:spcPts val="0"/>
              </a:spcBef>
              <a:spcAft>
                <a:spcPts val="0"/>
              </a:spcAft>
              <a:buSzPts val="1400"/>
              <a:buNone/>
            </a:pPr>
            <a:r>
              <a:rPr lang="en-US"/>
              <a:t>311 automate scraping of D7 forms</a:t>
            </a:r>
            <a:endParaRPr/>
          </a:p>
          <a:p>
            <a:pPr indent="0" lvl="0" marL="0" rtl="0" algn="l">
              <a:lnSpc>
                <a:spcPct val="100000"/>
              </a:lnSpc>
              <a:spcBef>
                <a:spcPts val="0"/>
              </a:spcBef>
              <a:spcAft>
                <a:spcPts val="0"/>
              </a:spcAft>
              <a:buSzPts val="1400"/>
              <a:buNone/>
            </a:pPr>
            <a:r>
              <a:rPr lang="en-US"/>
              <a:t>Consider using a two-way post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Policy request: make 311 APIs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b="1" lang="en-US"/>
              <a:t>Questions:</a:t>
            </a:r>
            <a:endParaRPr b="1"/>
          </a:p>
          <a:p>
            <a:pPr indent="-317500" lvl="0" marL="457200" rtl="0" algn="l">
              <a:lnSpc>
                <a:spcPct val="100000"/>
              </a:lnSpc>
              <a:spcBef>
                <a:spcPts val="0"/>
              </a:spcBef>
              <a:spcAft>
                <a:spcPts val="0"/>
              </a:spcAft>
              <a:buSzPts val="1400"/>
              <a:buChar char="●"/>
            </a:pPr>
            <a:r>
              <a:rPr lang="en-US"/>
              <a:t>Is there an address list of residents for D7?</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b="1" lang="en-US"/>
              <a:t>Confirm:</a:t>
            </a:r>
            <a:endParaRPr b="1"/>
          </a:p>
          <a:p>
            <a:pPr indent="-317500" lvl="0" marL="457200" rtl="0" algn="l">
              <a:lnSpc>
                <a:spcPct val="100000"/>
              </a:lnSpc>
              <a:spcBef>
                <a:spcPts val="0"/>
              </a:spcBef>
              <a:spcAft>
                <a:spcPts val="0"/>
              </a:spcAft>
              <a:buSzPts val="1400"/>
              <a:buChar char="●"/>
            </a:pPr>
            <a:r>
              <a:rPr lang="en-US"/>
              <a:t>that Councilor has to approve posts</a:t>
            </a:r>
            <a:endParaRPr/>
          </a:p>
          <a:p>
            <a:pPr indent="-317500" lvl="0" marL="457200" rtl="0" algn="l">
              <a:lnSpc>
                <a:spcPct val="100000"/>
              </a:lnSpc>
              <a:spcBef>
                <a:spcPts val="0"/>
              </a:spcBef>
              <a:spcAft>
                <a:spcPts val="0"/>
              </a:spcAft>
              <a:buSzPts val="1400"/>
              <a:buChar char="●"/>
            </a:pPr>
            <a:r>
              <a:rPr lang="en-US"/>
              <a:t>can the Councilor remove people who are approved/ logins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US"/>
              <a:t>City:</a:t>
            </a:r>
            <a:endParaRPr b="1"/>
          </a:p>
          <a:p>
            <a:pPr indent="-317500" lvl="0" marL="457200" rtl="0" algn="l">
              <a:lnSpc>
                <a:spcPct val="100000"/>
              </a:lnSpc>
              <a:spcBef>
                <a:spcPts val="0"/>
              </a:spcBef>
              <a:spcAft>
                <a:spcPts val="0"/>
              </a:spcAft>
              <a:buSzPts val="1400"/>
              <a:buChar char="●"/>
            </a:pPr>
            <a:r>
              <a:rPr lang="en-US"/>
              <a:t>make sure they will always know that there are multiple events scheduled on same time for D6</a:t>
            </a:r>
            <a:endParaRPr/>
          </a:p>
        </p:txBody>
      </p:sp>
      <p:sp>
        <p:nvSpPr>
          <p:cNvPr id="240" name="Google Shape;240;g27aed6778fa_0_10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ec9b476133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ec9b476133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g1ec9b476133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7aed6778fa_0_10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g27aed6778fa_0_10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7aed6778fa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g27aed6778fa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ec9b476133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ec9b476133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1ec9b476133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bbd160d8d8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bbd160d8d8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2bbd160d8d8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bd05fe6fa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bbd05fe6fa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2bbd05fe6fa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bd85c6ba6f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bd85c6ba6f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2bd85c6ba6f_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bd85c6ba6f_3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bd85c6ba6f_3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2bd85c6ba6f_3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bc85819129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bc85819129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2bc85819129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7aed6778fa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g27aed6778fa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Montserrat Medium"/>
              <a:buNone/>
              <a:defRPr sz="36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00000"/>
              </a:lnSpc>
              <a:spcBef>
                <a:spcPts val="320"/>
              </a:spcBef>
              <a:spcAft>
                <a:spcPts val="0"/>
              </a:spcAft>
              <a:buSzPts val="1472"/>
              <a:buNone/>
              <a:defRPr sz="1600" cap="none">
                <a:solidFill>
                  <a:schemeClr val="accent2"/>
                </a:solidFill>
              </a:defRPr>
            </a:lvl1pPr>
            <a:lvl2pPr lvl="1" algn="ctr">
              <a:lnSpc>
                <a:spcPct val="100000"/>
              </a:lnSpc>
              <a:spcBef>
                <a:spcPts val="600"/>
              </a:spcBef>
              <a:spcAft>
                <a:spcPts val="0"/>
              </a:spcAft>
              <a:buSzPts val="1472"/>
              <a:buNone/>
              <a:defRPr>
                <a:solidFill>
                  <a:srgbClr val="888888"/>
                </a:solidFill>
              </a:defRPr>
            </a:lvl2pPr>
            <a:lvl3pPr lvl="2" algn="ctr">
              <a:lnSpc>
                <a:spcPct val="100000"/>
              </a:lnSpc>
              <a:spcBef>
                <a:spcPts val="600"/>
              </a:spcBef>
              <a:spcAft>
                <a:spcPts val="0"/>
              </a:spcAft>
              <a:buSzPts val="1288"/>
              <a:buNone/>
              <a:defRPr>
                <a:solidFill>
                  <a:srgbClr val="888888"/>
                </a:solidFill>
              </a:defRPr>
            </a:lvl3pPr>
            <a:lvl4pPr lvl="3" algn="ctr">
              <a:lnSpc>
                <a:spcPct val="100000"/>
              </a:lnSpc>
              <a:spcBef>
                <a:spcPts val="600"/>
              </a:spcBef>
              <a:spcAft>
                <a:spcPts val="0"/>
              </a:spcAft>
              <a:buSzPts val="1104"/>
              <a:buNone/>
              <a:defRPr>
                <a:solidFill>
                  <a:srgbClr val="888888"/>
                </a:solidFill>
              </a:defRPr>
            </a:lvl4pPr>
            <a:lvl5pPr lvl="4" algn="ctr">
              <a:lnSpc>
                <a:spcPct val="100000"/>
              </a:lnSpc>
              <a:spcBef>
                <a:spcPts val="600"/>
              </a:spcBef>
              <a:spcAft>
                <a:spcPts val="0"/>
              </a:spcAft>
              <a:buSzPts val="1104"/>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11"/>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1"/>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22072" lvl="1" marL="914400" algn="l">
              <a:lnSpc>
                <a:spcPct val="100000"/>
              </a:lnSpc>
              <a:spcBef>
                <a:spcPts val="600"/>
              </a:spcBef>
              <a:spcAft>
                <a:spcPts val="0"/>
              </a:spcAft>
              <a:buSzPts val="1472"/>
              <a:buChar char="◼"/>
              <a:defRPr/>
            </a:lvl2pPr>
            <a:lvl3pPr indent="-310388" lvl="2" marL="1371600" algn="l">
              <a:lnSpc>
                <a:spcPct val="100000"/>
              </a:lnSpc>
              <a:spcBef>
                <a:spcPts val="600"/>
              </a:spcBef>
              <a:spcAft>
                <a:spcPts val="0"/>
              </a:spcAft>
              <a:buSzPts val="1288"/>
              <a:buChar char="◼"/>
              <a:defRPr/>
            </a:lvl3pPr>
            <a:lvl4pPr indent="-298703" lvl="3" marL="1828800" algn="l">
              <a:lnSpc>
                <a:spcPct val="100000"/>
              </a:lnSpc>
              <a:spcBef>
                <a:spcPts val="600"/>
              </a:spcBef>
              <a:spcAft>
                <a:spcPts val="0"/>
              </a:spcAft>
              <a:buSzPts val="1104"/>
              <a:buChar char="◼"/>
              <a:defRPr/>
            </a:lvl4pPr>
            <a:lvl5pPr indent="-298704" lvl="4" marL="2286000" algn="l">
              <a:lnSpc>
                <a:spcPct val="100000"/>
              </a:lnSpc>
              <a:spcBef>
                <a:spcPts val="600"/>
              </a:spcBef>
              <a:spcAft>
                <a:spcPts val="0"/>
              </a:spcAft>
              <a:buSzPts val="1104"/>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1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12"/>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2"/>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2"/>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93" name="Google Shape;93;p12"/>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2"/>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2"/>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9" name="Google Shape;29;p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4"/>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
        <p:nvSpPr>
          <p:cNvPr id="39" name="Google Shape;39;p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6"/>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Montserrat Medium"/>
              <a:buNone/>
              <a:defRPr b="0" sz="3600" cap="none">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656"/>
              <a:buNone/>
              <a:defRPr sz="1800" cap="none">
                <a:solidFill>
                  <a:schemeClr val="accent2"/>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46" name="Google Shape;46;p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7"/>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3" name="Google Shape;53;p7"/>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4" name="Google Shape;54;p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 name="Shape 57"/>
        <p:cNvGrpSpPr/>
        <p:nvPr/>
      </p:nvGrpSpPr>
      <p:grpSpPr>
        <a:xfrm>
          <a:off x="0" y="0"/>
          <a:ext cx="0" cy="0"/>
          <a:chOff x="0" y="0"/>
          <a:chExt cx="0" cy="0"/>
        </a:xfrm>
      </p:grpSpPr>
      <p:sp>
        <p:nvSpPr>
          <p:cNvPr id="58" name="Google Shape;58;p8"/>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40"/>
              </a:spcBef>
              <a:spcAft>
                <a:spcPts val="0"/>
              </a:spcAft>
              <a:buSzPts val="2024"/>
              <a:buNone/>
              <a:defRPr b="0" sz="2200">
                <a:solidFill>
                  <a:schemeClr val="accent2"/>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61" name="Google Shape;61;p8"/>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62" name="Google Shape;62;p8"/>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40"/>
              </a:spcBef>
              <a:spcAft>
                <a:spcPts val="0"/>
              </a:spcAft>
              <a:buSzPts val="2024"/>
              <a:buNone/>
              <a:defRPr b="0" sz="2200">
                <a:solidFill>
                  <a:schemeClr val="accent2"/>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63" name="Google Shape;63;p8"/>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64" name="Google Shape;64;p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9"/>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9"/>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3F3F3F"/>
              </a:buClr>
              <a:buSzPts val="2000"/>
              <a:buFont typeface="Montserrat Medium"/>
              <a:buNone/>
              <a:defRPr b="0" sz="20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lnSpc>
                <a:spcPct val="10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71" name="Google Shape;71;p9"/>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lnSpc>
                <a:spcPct val="100000"/>
              </a:lnSpc>
              <a:spcBef>
                <a:spcPts val="220"/>
              </a:spcBef>
              <a:spcAft>
                <a:spcPts val="0"/>
              </a:spcAft>
              <a:buSzPts val="1012"/>
              <a:buNone/>
              <a:defRPr sz="1100">
                <a:solidFill>
                  <a:schemeClr val="lt1"/>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2" name="Google Shape;72;p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400"/>
              <a:buFont typeface="Montserrat Medium"/>
              <a:buNone/>
              <a:defRPr b="0" sz="2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0"/>
          <p:cNvSpPr/>
          <p:nvPr>
            <p:ph idx="2" type="pic"/>
          </p:nvPr>
        </p:nvSpPr>
        <p:spPr>
          <a:xfrm>
            <a:off x="447817" y="599725"/>
            <a:ext cx="11290859" cy="3557252"/>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320"/>
              </a:spcBef>
              <a:spcAft>
                <a:spcPts val="0"/>
              </a:spcAft>
              <a:buClr>
                <a:schemeClr val="accent2"/>
              </a:buClr>
              <a:buSzPts val="1472"/>
              <a:buFont typeface="Noto Sans Symbols"/>
              <a:buNone/>
              <a:defRPr b="0" i="0" sz="1600" u="none" cap="none" strike="noStrike">
                <a:solidFill>
                  <a:schemeClr val="dk2"/>
                </a:solidFill>
                <a:latin typeface="Montserrat Medium"/>
                <a:ea typeface="Montserrat Medium"/>
                <a:cs typeface="Montserrat Medium"/>
                <a:sym typeface="Montserrat Medium"/>
              </a:defRPr>
            </a:lvl1pPr>
            <a:lvl2pPr lvl="1" marR="0" rtl="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Montserrat Medium"/>
                <a:ea typeface="Montserrat Medium"/>
                <a:cs typeface="Montserrat Medium"/>
                <a:sym typeface="Montserrat Medium"/>
              </a:defRPr>
            </a:lvl2pPr>
            <a:lvl3pPr lvl="2" marR="0" rtl="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Montserrat Medium"/>
                <a:ea typeface="Montserrat Medium"/>
                <a:cs typeface="Montserrat Medium"/>
                <a:sym typeface="Montserrat Medium"/>
              </a:defRPr>
            </a:lvl3pPr>
            <a:lvl4pPr lvl="3" marR="0" rtl="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Montserrat Medium"/>
                <a:ea typeface="Montserrat Medium"/>
                <a:cs typeface="Montserrat Medium"/>
                <a:sym typeface="Montserrat Medium"/>
              </a:defRPr>
            </a:lvl4pPr>
            <a:lvl5pPr lvl="4" marR="0" rtl="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Montserrat Medium"/>
                <a:ea typeface="Montserrat Medium"/>
                <a:cs typeface="Montserrat Medium"/>
                <a:sym typeface="Montserrat Medium"/>
              </a:defRPr>
            </a:lvl5pPr>
            <a:lvl6pPr lvl="5" marR="0" rtl="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6pPr>
            <a:lvl7pPr lvl="6" marR="0" rtl="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7pPr>
            <a:lvl8pPr lvl="7" marR="0" rtl="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8pPr>
            <a:lvl9pPr lvl="8" marR="0" rtl="0" algn="l">
              <a:lnSpc>
                <a:spcPct val="100000"/>
              </a:lnSpc>
              <a:spcBef>
                <a:spcPts val="600"/>
              </a:spcBef>
              <a:spcAft>
                <a:spcPts val="60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9pPr>
          </a:lstStyle>
          <a:p/>
        </p:txBody>
      </p:sp>
      <p:sp>
        <p:nvSpPr>
          <p:cNvPr id="78" name="Google Shape;78;p10"/>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240"/>
              </a:spcBef>
              <a:spcAft>
                <a:spcPts val="0"/>
              </a:spcAft>
              <a:buSzPts val="1104"/>
              <a:buNone/>
              <a:defRPr sz="12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9" name="Google Shape;79;p1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lt1"/>
              </a:buClr>
              <a:buSzPts val="2800"/>
              <a:buFont typeface="Montserrat Medium"/>
              <a:buNone/>
              <a:defRPr b="0" i="0" sz="2800" u="none" cap="none" strike="noStrike">
                <a:solidFill>
                  <a:schemeClr val="lt1"/>
                </a:solidFill>
                <a:latin typeface="Montserrat Medium"/>
                <a:ea typeface="Montserrat Medium"/>
                <a:cs typeface="Montserrat Medium"/>
                <a:sym typeface="Montserrat Medium"/>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lnSpc>
                <a:spcPct val="100000"/>
              </a:lnSpc>
              <a:spcBef>
                <a:spcPts val="360"/>
              </a:spcBef>
              <a:spcAft>
                <a:spcPts val="0"/>
              </a:spcAft>
              <a:buClr>
                <a:schemeClr val="accent2"/>
              </a:buClr>
              <a:buSzPts val="1656"/>
              <a:buFont typeface="Noto Sans Symbols"/>
              <a:buChar char="◼"/>
              <a:defRPr b="0" i="0" sz="1800" u="none" cap="none" strike="noStrike">
                <a:solidFill>
                  <a:schemeClr val="dk2"/>
                </a:solidFill>
                <a:latin typeface="Montserrat Medium"/>
                <a:ea typeface="Montserrat Medium"/>
                <a:cs typeface="Montserrat Medium"/>
                <a:sym typeface="Montserrat Medium"/>
              </a:defRPr>
            </a:lvl1pPr>
            <a:lvl2pPr indent="-322072" lvl="1" marL="914400" marR="0" rtl="0" algn="l">
              <a:lnSpc>
                <a:spcPct val="100000"/>
              </a:lnSpc>
              <a:spcBef>
                <a:spcPts val="600"/>
              </a:spcBef>
              <a:spcAft>
                <a:spcPts val="0"/>
              </a:spcAft>
              <a:buClr>
                <a:schemeClr val="accent2"/>
              </a:buClr>
              <a:buSzPts val="1472"/>
              <a:buFont typeface="Noto Sans Symbols"/>
              <a:buChar char="◼"/>
              <a:defRPr b="0" i="0" sz="1600" u="none" cap="none" strike="noStrike">
                <a:solidFill>
                  <a:schemeClr val="dk2"/>
                </a:solidFill>
                <a:latin typeface="Montserrat Medium"/>
                <a:ea typeface="Montserrat Medium"/>
                <a:cs typeface="Montserrat Medium"/>
                <a:sym typeface="Montserrat Medium"/>
              </a:defRPr>
            </a:lvl2pPr>
            <a:lvl3pPr indent="-310388" lvl="2" marL="1371600" marR="0" rtl="0" algn="l">
              <a:lnSpc>
                <a:spcPct val="100000"/>
              </a:lnSpc>
              <a:spcBef>
                <a:spcPts val="600"/>
              </a:spcBef>
              <a:spcAft>
                <a:spcPts val="0"/>
              </a:spcAft>
              <a:buClr>
                <a:schemeClr val="accent2"/>
              </a:buClr>
              <a:buSzPts val="1288"/>
              <a:buFont typeface="Noto Sans Symbols"/>
              <a:buChar char="◼"/>
              <a:defRPr b="0" i="0" sz="1400" u="none" cap="none" strike="noStrike">
                <a:solidFill>
                  <a:schemeClr val="dk2"/>
                </a:solidFill>
                <a:latin typeface="Montserrat Medium"/>
                <a:ea typeface="Montserrat Medium"/>
                <a:cs typeface="Montserrat Medium"/>
                <a:sym typeface="Montserrat Medium"/>
              </a:defRPr>
            </a:lvl3pPr>
            <a:lvl4pPr indent="-298703" lvl="3" marL="18288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Montserrat Medium"/>
                <a:ea typeface="Montserrat Medium"/>
                <a:cs typeface="Montserrat Medium"/>
                <a:sym typeface="Montserrat Medium"/>
              </a:defRPr>
            </a:lvl4pPr>
            <a:lvl5pPr indent="-298704" lvl="4" marL="22860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Montserrat Medium"/>
                <a:ea typeface="Montserrat Medium"/>
                <a:cs typeface="Montserrat Medium"/>
                <a:sym typeface="Montserrat Medium"/>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2" name="Google Shape;12;p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chemeClr val="accent2"/>
                </a:solidFill>
                <a:latin typeface="Montserrat Medium"/>
                <a:ea typeface="Montserrat Medium"/>
                <a:cs typeface="Montserrat Medium"/>
                <a:sym typeface="Montserrat Medium"/>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3" name="Google Shape;13;p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chemeClr val="accent2"/>
                </a:solidFill>
                <a:latin typeface="Montserrat Medium"/>
                <a:ea typeface="Montserrat Medium"/>
                <a:cs typeface="Montserrat Medium"/>
                <a:sym typeface="Montserrat Medium"/>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4" name="Google Shape;14;p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github.com/BU-Spark/ds-boston-remodeling/tree/team-b" TargetMode="External"/><Relationship Id="rId4" Type="http://schemas.openxmlformats.org/officeDocument/2006/relationships/hyperlink" Target="https://pandas.pydata.org/Pandas_Cheat_Sheet.pdf" TargetMode="External"/><Relationship Id="rId5" Type="http://schemas.openxmlformats.org/officeDocument/2006/relationships/hyperlink" Target="https://data.boston.gov/dataset/property-assessment" TargetMode="External"/><Relationship Id="rId6" Type="http://schemas.openxmlformats.org/officeDocument/2006/relationships/hyperlink" Target="https://data.boston.gov/dataset/approved-building-permits" TargetMode="External"/><Relationship Id="rId7" Type="http://schemas.openxmlformats.org/officeDocument/2006/relationships/hyperlink" Target="https://docs.google.com/document/d/1y5Soc8Oi4KLsHzlfpLYonauuBlsWlDsyCQmF7jv56QU/edit" TargetMode="External"/><Relationship Id="rId8" Type="http://schemas.openxmlformats.org/officeDocument/2006/relationships/hyperlink" Target="https://docs.google.com/document/d/1rrgjE1xO4G4aoOMoZEcN-5eltRw58DRKeIqhXlNin54/edi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jpg"/><Relationship Id="rId4" Type="http://schemas.openxmlformats.org/officeDocument/2006/relationships/image" Target="../media/image10.jpg"/><Relationship Id="rId5" Type="http://schemas.openxmlformats.org/officeDocument/2006/relationships/image" Target="../media/image9.jpg"/><Relationship Id="rId6"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data.boston.gov/dataset/approved-building-permits" TargetMode="External"/><Relationship Id="rId4" Type="http://schemas.openxmlformats.org/officeDocument/2006/relationships/hyperlink" Target="https://data.boston.gov/dataset/property-assessmen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3"/>
          <p:cNvSpPr/>
          <p:nvPr/>
        </p:nvSpPr>
        <p:spPr>
          <a:xfrm>
            <a:off x="425750" y="713275"/>
            <a:ext cx="6646800" cy="1671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13A694"/>
              </a:buClr>
              <a:buSzPts val="6000"/>
              <a:buFont typeface="Bebas Neue"/>
              <a:buNone/>
            </a:pPr>
            <a:r>
              <a:rPr lang="en-US" sz="5100">
                <a:solidFill>
                  <a:srgbClr val="13A694"/>
                </a:solidFill>
                <a:latin typeface="Bebas Neue"/>
                <a:ea typeface="Bebas Neue"/>
                <a:cs typeface="Bebas Neue"/>
                <a:sym typeface="Bebas Neue"/>
              </a:rPr>
              <a:t>City of Boston: </a:t>
            </a:r>
            <a:endParaRPr sz="5100">
              <a:solidFill>
                <a:srgbClr val="13A694"/>
              </a:solidFill>
              <a:latin typeface="Bebas Neue"/>
              <a:ea typeface="Bebas Neue"/>
              <a:cs typeface="Bebas Neue"/>
              <a:sym typeface="Bebas Neue"/>
            </a:endParaRPr>
          </a:p>
          <a:p>
            <a:pPr indent="0" lvl="0" marL="0" marR="0" rtl="0" algn="ctr">
              <a:lnSpc>
                <a:spcPct val="100000"/>
              </a:lnSpc>
              <a:spcBef>
                <a:spcPts val="0"/>
              </a:spcBef>
              <a:spcAft>
                <a:spcPts val="0"/>
              </a:spcAft>
              <a:buClr>
                <a:srgbClr val="13A694"/>
              </a:buClr>
              <a:buSzPts val="6000"/>
              <a:buFont typeface="Bebas Neue"/>
              <a:buNone/>
            </a:pPr>
            <a:r>
              <a:rPr lang="en-US" sz="5100">
                <a:solidFill>
                  <a:srgbClr val="13A694"/>
                </a:solidFill>
                <a:latin typeface="Bebas Neue"/>
                <a:ea typeface="Bebas Neue"/>
                <a:cs typeface="Bebas Neue"/>
                <a:sym typeface="Bebas Neue"/>
              </a:rPr>
              <a:t>Remodeling and Unit Loss</a:t>
            </a:r>
            <a:endParaRPr sz="5100">
              <a:solidFill>
                <a:srgbClr val="13A694"/>
              </a:solidFill>
              <a:latin typeface="Bebas Neue"/>
              <a:ea typeface="Bebas Neue"/>
              <a:cs typeface="Bebas Neue"/>
              <a:sym typeface="Bebas Neue"/>
            </a:endParaRPr>
          </a:p>
          <a:p>
            <a:pPr indent="0" lvl="0" marL="0" marR="0" rtl="0" algn="ctr">
              <a:lnSpc>
                <a:spcPct val="100000"/>
              </a:lnSpc>
              <a:spcBef>
                <a:spcPts val="0"/>
              </a:spcBef>
              <a:spcAft>
                <a:spcPts val="0"/>
              </a:spcAft>
              <a:buClr>
                <a:srgbClr val="13A694"/>
              </a:buClr>
              <a:buSzPts val="6000"/>
              <a:buFont typeface="Bebas Neue"/>
              <a:buNone/>
            </a:pPr>
            <a:r>
              <a:rPr lang="en-US" sz="5100">
                <a:solidFill>
                  <a:srgbClr val="13A694"/>
                </a:solidFill>
                <a:latin typeface="Bebas Neue"/>
                <a:ea typeface="Bebas Neue"/>
                <a:cs typeface="Bebas Neue"/>
                <a:sym typeface="Bebas Neue"/>
              </a:rPr>
              <a:t>Team B</a:t>
            </a:r>
            <a:endParaRPr sz="5100">
              <a:solidFill>
                <a:srgbClr val="13A694"/>
              </a:solidFill>
              <a:latin typeface="Bebas Neue"/>
              <a:ea typeface="Bebas Neue"/>
              <a:cs typeface="Bebas Neue"/>
              <a:sym typeface="Bebas Neue"/>
            </a:endParaRPr>
          </a:p>
          <a:p>
            <a:pPr indent="0" lvl="0" marL="0" marR="0" rtl="0" algn="ctr">
              <a:lnSpc>
                <a:spcPct val="100000"/>
              </a:lnSpc>
              <a:spcBef>
                <a:spcPts val="0"/>
              </a:spcBef>
              <a:spcAft>
                <a:spcPts val="0"/>
              </a:spcAft>
              <a:buClr>
                <a:srgbClr val="13A694"/>
              </a:buClr>
              <a:buSzPts val="6000"/>
              <a:buFont typeface="Bebas Neue"/>
              <a:buNone/>
            </a:pPr>
            <a:r>
              <a:t/>
            </a:r>
            <a:endParaRPr sz="6000">
              <a:solidFill>
                <a:srgbClr val="13A694"/>
              </a:solidFill>
              <a:latin typeface="Bebas Neue"/>
              <a:ea typeface="Bebas Neue"/>
              <a:cs typeface="Bebas Neue"/>
              <a:sym typeface="Bebas Neue"/>
            </a:endParaRPr>
          </a:p>
          <a:p>
            <a:pPr indent="0" lvl="0" marL="457200" rtl="0" algn="l">
              <a:lnSpc>
                <a:spcPct val="115000"/>
              </a:lnSpc>
              <a:spcBef>
                <a:spcPts val="0"/>
              </a:spcBef>
              <a:spcAft>
                <a:spcPts val="0"/>
              </a:spcAft>
              <a:buNone/>
            </a:pPr>
            <a:r>
              <a:rPr lang="en-US" sz="5100">
                <a:solidFill>
                  <a:schemeClr val="lt1"/>
                </a:solidFill>
                <a:latin typeface="Bebas Neue"/>
                <a:ea typeface="Bebas Neue"/>
                <a:cs typeface="Bebas Neue"/>
                <a:sym typeface="Bebas Neue"/>
              </a:rPr>
              <a:t>            Early Insights </a:t>
            </a:r>
            <a:endParaRPr b="0" i="0" sz="8800" u="none" cap="none" strike="noStrike">
              <a:solidFill>
                <a:schemeClr val="lt1"/>
              </a:solidFill>
              <a:latin typeface="Bebas Neue"/>
              <a:ea typeface="Bebas Neue"/>
              <a:cs typeface="Bebas Neue"/>
              <a:sym typeface="Bebas Neue"/>
            </a:endParaRPr>
          </a:p>
        </p:txBody>
      </p:sp>
      <p:pic>
        <p:nvPicPr>
          <p:cNvPr id="101" name="Google Shape;101;p13"/>
          <p:cNvPicPr preferRelativeResize="0"/>
          <p:nvPr/>
        </p:nvPicPr>
        <p:blipFill rotWithShape="1">
          <a:blip r:embed="rId3">
            <a:alphaModFix/>
          </a:blip>
          <a:srcRect b="0" l="0" r="0" t="0"/>
          <a:stretch/>
        </p:blipFill>
        <p:spPr>
          <a:xfrm>
            <a:off x="8921175" y="3703250"/>
            <a:ext cx="2360925" cy="2314902"/>
          </a:xfrm>
          <a:prstGeom prst="rect">
            <a:avLst/>
          </a:prstGeom>
          <a:noFill/>
          <a:ln>
            <a:noFill/>
          </a:ln>
        </p:spPr>
      </p:pic>
      <p:pic>
        <p:nvPicPr>
          <p:cNvPr id="102" name="Google Shape;102;p13"/>
          <p:cNvPicPr preferRelativeResize="0"/>
          <p:nvPr/>
        </p:nvPicPr>
        <p:blipFill rotWithShape="1">
          <a:blip r:embed="rId4">
            <a:alphaModFix/>
          </a:blip>
          <a:srcRect b="28970" l="18605" r="19104" t="28407"/>
          <a:stretch/>
        </p:blipFill>
        <p:spPr>
          <a:xfrm>
            <a:off x="9596175" y="844975"/>
            <a:ext cx="1685925" cy="75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2"/>
          <p:cNvSpPr txBox="1"/>
          <p:nvPr/>
        </p:nvSpPr>
        <p:spPr>
          <a:xfrm>
            <a:off x="1061900" y="573075"/>
            <a:ext cx="106188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Process OF working together</a:t>
            </a:r>
            <a:endParaRPr sz="7500">
              <a:solidFill>
                <a:schemeClr val="accent2"/>
              </a:solidFill>
              <a:latin typeface="Bebas Neue"/>
              <a:ea typeface="Bebas Neue"/>
              <a:cs typeface="Bebas Neue"/>
              <a:sym typeface="Bebas Neue"/>
            </a:endParaRPr>
          </a:p>
        </p:txBody>
      </p:sp>
      <p:sp>
        <p:nvSpPr>
          <p:cNvPr id="206" name="Google Shape;206;p22"/>
          <p:cNvSpPr txBox="1"/>
          <p:nvPr/>
        </p:nvSpPr>
        <p:spPr>
          <a:xfrm>
            <a:off x="431350" y="2389250"/>
            <a:ext cx="11295000" cy="36171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Meet for weekly client meetings</a:t>
            </a:r>
            <a:endParaRPr sz="2000">
              <a:solidFill>
                <a:schemeClr val="dk2"/>
              </a:solidFill>
              <a:latin typeface="Montserrat Medium"/>
              <a:ea typeface="Montserrat Medium"/>
              <a:cs typeface="Montserrat Medium"/>
              <a:sym typeface="Montserrat Medium"/>
            </a:endParaRPr>
          </a:p>
          <a:p>
            <a:pPr indent="-355600" lvl="0" marL="457200" rtl="0" algn="l">
              <a:lnSpc>
                <a:spcPct val="150000"/>
              </a:lnSpc>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Discuss progress during weekly lab sessions</a:t>
            </a:r>
            <a:endParaRPr sz="2000">
              <a:solidFill>
                <a:schemeClr val="dk2"/>
              </a:solidFill>
              <a:latin typeface="Montserrat Medium"/>
              <a:ea typeface="Montserrat Medium"/>
              <a:cs typeface="Montserrat Medium"/>
              <a:sym typeface="Montserrat Medium"/>
            </a:endParaRPr>
          </a:p>
          <a:p>
            <a:pPr indent="-355600" lvl="0" marL="457200" rtl="0" algn="l">
              <a:lnSpc>
                <a:spcPct val="150000"/>
              </a:lnSpc>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Team meet weekly every Friday to go over progress</a:t>
            </a:r>
            <a:endParaRPr sz="2000">
              <a:solidFill>
                <a:schemeClr val="dk2"/>
              </a:solidFill>
              <a:latin typeface="Montserrat Medium"/>
              <a:ea typeface="Montserrat Medium"/>
              <a:cs typeface="Montserrat Medium"/>
              <a:sym typeface="Montserrat Medium"/>
            </a:endParaRPr>
          </a:p>
          <a:p>
            <a:pPr indent="-355600" lvl="0" marL="457200" rtl="0" algn="l">
              <a:lnSpc>
                <a:spcPct val="150000"/>
              </a:lnSpc>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Keeping track of and engaging with Trello board &amp; Slack</a:t>
            </a:r>
            <a:endParaRPr sz="2000">
              <a:solidFill>
                <a:schemeClr val="dk2"/>
              </a:solidFill>
              <a:latin typeface="Montserrat Medium"/>
              <a:ea typeface="Montserrat Medium"/>
              <a:cs typeface="Montserrat Medium"/>
              <a:sym typeface="Montserrat Medium"/>
            </a:endParaRPr>
          </a:p>
          <a:p>
            <a:pPr indent="-355600" lvl="0" marL="457200" rtl="0" algn="l">
              <a:lnSpc>
                <a:spcPct val="150000"/>
              </a:lnSpc>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Communicating with PM as needed  </a:t>
            </a:r>
            <a:endParaRPr sz="2000">
              <a:solidFill>
                <a:schemeClr val="dk2"/>
              </a:solidFill>
              <a:latin typeface="Montserrat Medium"/>
              <a:ea typeface="Montserrat Medium"/>
              <a:cs typeface="Montserrat Medium"/>
              <a:sym typeface="Montserrat Medium"/>
            </a:endParaRPr>
          </a:p>
          <a:p>
            <a:pPr indent="0" lvl="0" marL="0" rtl="0" algn="l">
              <a:lnSpc>
                <a:spcPct val="150000"/>
              </a:lnSpc>
              <a:spcBef>
                <a:spcPts val="0"/>
              </a:spcBef>
              <a:spcAft>
                <a:spcPts val="0"/>
              </a:spcAft>
              <a:buNone/>
            </a:pPr>
            <a:r>
              <a:t/>
            </a:r>
            <a:endParaRPr sz="2000">
              <a:solidFill>
                <a:schemeClr val="dk2"/>
              </a:solidFill>
              <a:latin typeface="Montserrat Medium"/>
              <a:ea typeface="Montserrat Medium"/>
              <a:cs typeface="Montserrat Medium"/>
              <a:sym typeface="Montserrat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3"/>
          <p:cNvSpPr txBox="1"/>
          <p:nvPr/>
        </p:nvSpPr>
        <p:spPr>
          <a:xfrm>
            <a:off x="1546350" y="573075"/>
            <a:ext cx="90993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Tools and Documentation</a:t>
            </a:r>
            <a:endParaRPr sz="7500">
              <a:solidFill>
                <a:schemeClr val="accent2"/>
              </a:solidFill>
              <a:latin typeface="Bebas Neue"/>
              <a:ea typeface="Bebas Neue"/>
              <a:cs typeface="Bebas Neue"/>
              <a:sym typeface="Bebas Neue"/>
            </a:endParaRPr>
          </a:p>
        </p:txBody>
      </p:sp>
      <p:sp>
        <p:nvSpPr>
          <p:cNvPr id="213" name="Google Shape;213;p23"/>
          <p:cNvSpPr txBox="1"/>
          <p:nvPr/>
        </p:nvSpPr>
        <p:spPr>
          <a:xfrm>
            <a:off x="464450" y="2477725"/>
            <a:ext cx="11183400" cy="37719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chemeClr val="dk2"/>
              </a:buClr>
              <a:buSzPts val="2100"/>
              <a:buFont typeface="Montserrat Medium"/>
              <a:buChar char="●"/>
            </a:pPr>
            <a:r>
              <a:rPr lang="en-US" sz="2100">
                <a:solidFill>
                  <a:schemeClr val="dk2"/>
                </a:solidFill>
                <a:latin typeface="Montserrat Medium"/>
                <a:ea typeface="Montserrat Medium"/>
                <a:cs typeface="Montserrat Medium"/>
                <a:sym typeface="Montserrat Medium"/>
              </a:rPr>
              <a:t>Github: </a:t>
            </a:r>
            <a:r>
              <a:rPr lang="en-US" sz="2100" u="sng">
                <a:solidFill>
                  <a:schemeClr val="hlink"/>
                </a:solidFill>
                <a:latin typeface="Montserrat Medium"/>
                <a:ea typeface="Montserrat Medium"/>
                <a:cs typeface="Montserrat Medium"/>
                <a:sym typeface="Montserrat Medium"/>
                <a:hlinkClick r:id="rId3"/>
              </a:rPr>
              <a:t>https://github.com/BU-Spark/ds-boston-remodeling/tree/team-b</a:t>
            </a:r>
            <a:r>
              <a:rPr lang="en-US" sz="2100">
                <a:solidFill>
                  <a:schemeClr val="dk2"/>
                </a:solidFill>
                <a:latin typeface="Montserrat Medium"/>
                <a:ea typeface="Montserrat Medium"/>
                <a:cs typeface="Montserrat Medium"/>
                <a:sym typeface="Montserrat Medium"/>
              </a:rPr>
              <a:t> </a:t>
            </a:r>
            <a:endParaRPr sz="2100">
              <a:solidFill>
                <a:schemeClr val="dk2"/>
              </a:solidFill>
              <a:latin typeface="Montserrat Medium"/>
              <a:ea typeface="Montserrat Medium"/>
              <a:cs typeface="Montserrat Medium"/>
              <a:sym typeface="Montserrat Medium"/>
            </a:endParaRPr>
          </a:p>
          <a:p>
            <a:pPr indent="-361950" lvl="0" marL="457200" rtl="0" algn="l">
              <a:spcBef>
                <a:spcPts val="0"/>
              </a:spcBef>
              <a:spcAft>
                <a:spcPts val="0"/>
              </a:spcAft>
              <a:buClr>
                <a:schemeClr val="dk2"/>
              </a:buClr>
              <a:buSzPts val="2100"/>
              <a:buFont typeface="Montserrat Medium"/>
              <a:buChar char="●"/>
            </a:pPr>
            <a:r>
              <a:rPr lang="en-US" sz="2100">
                <a:solidFill>
                  <a:schemeClr val="dk2"/>
                </a:solidFill>
                <a:latin typeface="Montserrat Medium"/>
                <a:ea typeface="Montserrat Medium"/>
                <a:cs typeface="Montserrat Medium"/>
                <a:sym typeface="Montserrat Medium"/>
              </a:rPr>
              <a:t>Pandas Cheat Sheet: </a:t>
            </a:r>
            <a:r>
              <a:rPr lang="en-US" sz="2100" u="sng">
                <a:solidFill>
                  <a:schemeClr val="hlink"/>
                </a:solidFill>
                <a:latin typeface="Montserrat Medium"/>
                <a:ea typeface="Montserrat Medium"/>
                <a:cs typeface="Montserrat Medium"/>
                <a:sym typeface="Montserrat Medium"/>
                <a:hlinkClick r:id="rId4"/>
              </a:rPr>
              <a:t>https://pandas.pydata.org/Pandas_Cheat_Sheet.pdf</a:t>
            </a:r>
            <a:r>
              <a:rPr lang="en-US" sz="2100">
                <a:solidFill>
                  <a:schemeClr val="dk2"/>
                </a:solidFill>
                <a:latin typeface="Montserrat Medium"/>
                <a:ea typeface="Montserrat Medium"/>
                <a:cs typeface="Montserrat Medium"/>
                <a:sym typeface="Montserrat Medium"/>
              </a:rPr>
              <a:t> </a:t>
            </a:r>
            <a:endParaRPr sz="2100">
              <a:solidFill>
                <a:schemeClr val="dk2"/>
              </a:solidFill>
              <a:latin typeface="Montserrat Medium"/>
              <a:ea typeface="Montserrat Medium"/>
              <a:cs typeface="Montserrat Medium"/>
              <a:sym typeface="Montserrat Medium"/>
            </a:endParaRPr>
          </a:p>
          <a:p>
            <a:pPr indent="-361950" lvl="0" marL="457200" rtl="0" algn="l">
              <a:spcBef>
                <a:spcPts val="0"/>
              </a:spcBef>
              <a:spcAft>
                <a:spcPts val="0"/>
              </a:spcAft>
              <a:buClr>
                <a:schemeClr val="dk2"/>
              </a:buClr>
              <a:buSzPts val="2100"/>
              <a:buFont typeface="Montserrat Medium"/>
              <a:buChar char="●"/>
            </a:pPr>
            <a:r>
              <a:rPr lang="en-US" sz="2100">
                <a:solidFill>
                  <a:schemeClr val="dk2"/>
                </a:solidFill>
                <a:latin typeface="Montserrat Medium"/>
                <a:ea typeface="Montserrat Medium"/>
                <a:cs typeface="Montserrat Medium"/>
                <a:sym typeface="Montserrat Medium"/>
              </a:rPr>
              <a:t>Datasets:  </a:t>
            </a:r>
            <a:r>
              <a:rPr lang="en-US" sz="2100" u="sng">
                <a:solidFill>
                  <a:schemeClr val="hlink"/>
                </a:solidFill>
                <a:latin typeface="Montserrat Medium"/>
                <a:ea typeface="Montserrat Medium"/>
                <a:cs typeface="Montserrat Medium"/>
                <a:sym typeface="Montserrat Medium"/>
                <a:hlinkClick r:id="rId5"/>
              </a:rPr>
              <a:t>Property Assessment - Dataset - Analyze Boston</a:t>
            </a:r>
            <a:r>
              <a:rPr lang="en-US" sz="2100">
                <a:solidFill>
                  <a:schemeClr val="dk2"/>
                </a:solidFill>
                <a:latin typeface="Montserrat Medium"/>
                <a:ea typeface="Montserrat Medium"/>
                <a:cs typeface="Montserrat Medium"/>
                <a:sym typeface="Montserrat Medium"/>
              </a:rPr>
              <a:t> </a:t>
            </a:r>
            <a:r>
              <a:rPr lang="en-US" sz="2100">
                <a:solidFill>
                  <a:schemeClr val="dk2"/>
                </a:solidFill>
                <a:latin typeface="Montserrat Medium"/>
                <a:ea typeface="Montserrat Medium"/>
                <a:cs typeface="Montserrat Medium"/>
                <a:sym typeface="Montserrat Medium"/>
              </a:rPr>
              <a:t>                                     </a:t>
            </a:r>
            <a:r>
              <a:rPr lang="en-US" sz="2100" u="sng">
                <a:solidFill>
                  <a:schemeClr val="hlink"/>
                </a:solidFill>
                <a:latin typeface="Montserrat Medium"/>
                <a:ea typeface="Montserrat Medium"/>
                <a:cs typeface="Montserrat Medium"/>
                <a:sym typeface="Montserrat Medium"/>
                <a:hlinkClick r:id="rId6"/>
              </a:rPr>
              <a:t>Approved Building Permits - Dataset - Analyze Boston</a:t>
            </a:r>
            <a:r>
              <a:rPr lang="en-US" sz="2100">
                <a:solidFill>
                  <a:schemeClr val="dk2"/>
                </a:solidFill>
                <a:latin typeface="Montserrat Medium"/>
                <a:ea typeface="Montserrat Medium"/>
                <a:cs typeface="Montserrat Medium"/>
                <a:sym typeface="Montserrat Medium"/>
              </a:rPr>
              <a:t> </a:t>
            </a:r>
            <a:endParaRPr sz="2100">
              <a:solidFill>
                <a:schemeClr val="dk2"/>
              </a:solidFill>
              <a:latin typeface="Montserrat Medium"/>
              <a:ea typeface="Montserrat Medium"/>
              <a:cs typeface="Montserrat Medium"/>
              <a:sym typeface="Montserrat Medium"/>
            </a:endParaRPr>
          </a:p>
          <a:p>
            <a:pPr indent="-361950" lvl="0" marL="457200" rtl="0" algn="l">
              <a:spcBef>
                <a:spcPts val="0"/>
              </a:spcBef>
              <a:spcAft>
                <a:spcPts val="0"/>
              </a:spcAft>
              <a:buClr>
                <a:schemeClr val="dk2"/>
              </a:buClr>
              <a:buSzPts val="2100"/>
              <a:buFont typeface="Montserrat Medium"/>
              <a:buChar char="●"/>
            </a:pPr>
            <a:r>
              <a:rPr lang="en-US" sz="2100">
                <a:solidFill>
                  <a:schemeClr val="dk2"/>
                </a:solidFill>
                <a:latin typeface="Montserrat Medium"/>
                <a:ea typeface="Montserrat Medium"/>
                <a:cs typeface="Montserrat Medium"/>
                <a:sym typeface="Montserrat Medium"/>
              </a:rPr>
              <a:t>Meeting Notes: </a:t>
            </a:r>
            <a:r>
              <a:rPr lang="en-US" sz="2100" u="sng">
                <a:solidFill>
                  <a:schemeClr val="hlink"/>
                </a:solidFill>
                <a:latin typeface="Montserrat Medium"/>
                <a:ea typeface="Montserrat Medium"/>
                <a:cs typeface="Montserrat Medium"/>
                <a:sym typeface="Montserrat Medium"/>
                <a:hlinkClick r:id="rId7"/>
              </a:rPr>
              <a:t>Weekly Team Meeting Notes</a:t>
            </a:r>
            <a:r>
              <a:rPr lang="en-US" sz="2100">
                <a:solidFill>
                  <a:schemeClr val="dk2"/>
                </a:solidFill>
                <a:latin typeface="Montserrat Medium"/>
                <a:ea typeface="Montserrat Medium"/>
                <a:cs typeface="Montserrat Medium"/>
                <a:sym typeface="Montserrat Medium"/>
              </a:rPr>
              <a:t> </a:t>
            </a:r>
            <a:endParaRPr sz="2100">
              <a:solidFill>
                <a:schemeClr val="dk2"/>
              </a:solidFill>
              <a:latin typeface="Montserrat Medium"/>
              <a:ea typeface="Montserrat Medium"/>
              <a:cs typeface="Montserrat Medium"/>
              <a:sym typeface="Montserrat Medium"/>
            </a:endParaRPr>
          </a:p>
          <a:p>
            <a:pPr indent="-361950" lvl="0" marL="457200" rtl="0" algn="l">
              <a:spcBef>
                <a:spcPts val="0"/>
              </a:spcBef>
              <a:spcAft>
                <a:spcPts val="0"/>
              </a:spcAft>
              <a:buClr>
                <a:schemeClr val="dk2"/>
              </a:buClr>
              <a:buSzPts val="2100"/>
              <a:buFont typeface="Montserrat Medium"/>
              <a:buChar char="●"/>
            </a:pPr>
            <a:r>
              <a:rPr lang="en-US" sz="2100">
                <a:solidFill>
                  <a:schemeClr val="dk2"/>
                </a:solidFill>
                <a:latin typeface="Montserrat Medium"/>
                <a:ea typeface="Montserrat Medium"/>
                <a:cs typeface="Montserrat Medium"/>
                <a:sym typeface="Montserrat Medium"/>
              </a:rPr>
              <a:t>Project Description Doc: </a:t>
            </a:r>
            <a:r>
              <a:rPr lang="en-US" sz="2100" u="sng">
                <a:solidFill>
                  <a:schemeClr val="hlink"/>
                </a:solidFill>
                <a:latin typeface="Montserrat Medium"/>
                <a:ea typeface="Montserrat Medium"/>
                <a:cs typeface="Montserrat Medium"/>
                <a:sym typeface="Montserrat Medium"/>
                <a:hlinkClick r:id="rId8"/>
              </a:rPr>
              <a:t>City of Boston: Remodeling and Unit Loss</a:t>
            </a:r>
            <a:r>
              <a:rPr lang="en-US" sz="2100">
                <a:solidFill>
                  <a:schemeClr val="dk2"/>
                </a:solidFill>
                <a:latin typeface="Montserrat Medium"/>
                <a:ea typeface="Montserrat Medium"/>
                <a:cs typeface="Montserrat Medium"/>
                <a:sym typeface="Montserrat Medium"/>
              </a:rPr>
              <a:t> </a:t>
            </a:r>
            <a:endParaRPr sz="2100">
              <a:solidFill>
                <a:schemeClr val="dk2"/>
              </a:solidFill>
              <a:latin typeface="Montserrat Medium"/>
              <a:ea typeface="Montserrat Medium"/>
              <a:cs typeface="Montserrat Medium"/>
              <a:sym typeface="Montserrat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8" name="Shape 218"/>
        <p:cNvGrpSpPr/>
        <p:nvPr/>
      </p:nvGrpSpPr>
      <p:grpSpPr>
        <a:xfrm>
          <a:off x="0" y="0"/>
          <a:ext cx="0" cy="0"/>
          <a:chOff x="0" y="0"/>
          <a:chExt cx="0" cy="0"/>
        </a:xfrm>
      </p:grpSpPr>
      <p:sp>
        <p:nvSpPr>
          <p:cNvPr id="219" name="Google Shape;219;p24"/>
          <p:cNvSpPr txBox="1"/>
          <p:nvPr/>
        </p:nvSpPr>
        <p:spPr>
          <a:xfrm>
            <a:off x="2276250" y="573075"/>
            <a:ext cx="76395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Project Deliverables</a:t>
            </a:r>
            <a:endParaRPr sz="7500">
              <a:solidFill>
                <a:schemeClr val="accent2"/>
              </a:solidFill>
              <a:latin typeface="Bebas Neue"/>
              <a:ea typeface="Bebas Neue"/>
              <a:cs typeface="Bebas Neue"/>
              <a:sym typeface="Bebas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4" name="Shape 224"/>
        <p:cNvGrpSpPr/>
        <p:nvPr/>
      </p:nvGrpSpPr>
      <p:grpSpPr>
        <a:xfrm>
          <a:off x="0" y="0"/>
          <a:ext cx="0" cy="0"/>
          <a:chOff x="0" y="0"/>
          <a:chExt cx="0" cy="0"/>
        </a:xfrm>
      </p:grpSpPr>
      <p:sp>
        <p:nvSpPr>
          <p:cNvPr id="225" name="Google Shape;225;p25"/>
          <p:cNvSpPr txBox="1"/>
          <p:nvPr/>
        </p:nvSpPr>
        <p:spPr>
          <a:xfrm>
            <a:off x="1546350" y="573075"/>
            <a:ext cx="90993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Future steps</a:t>
            </a:r>
            <a:endParaRPr sz="7500">
              <a:solidFill>
                <a:schemeClr val="accent2"/>
              </a:solidFill>
              <a:latin typeface="Bebas Neue"/>
              <a:ea typeface="Bebas Neue"/>
              <a:cs typeface="Bebas Neue"/>
              <a:sym typeface="Bebas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9" name="Shape 229"/>
        <p:cNvGrpSpPr/>
        <p:nvPr/>
      </p:nvGrpSpPr>
      <p:grpSpPr>
        <a:xfrm>
          <a:off x="0" y="0"/>
          <a:ext cx="0" cy="0"/>
          <a:chOff x="0" y="0"/>
          <a:chExt cx="0" cy="0"/>
        </a:xfrm>
      </p:grpSpPr>
      <p:sp>
        <p:nvSpPr>
          <p:cNvPr id="230" name="Google Shape;230;p26"/>
          <p:cNvSpPr txBox="1"/>
          <p:nvPr/>
        </p:nvSpPr>
        <p:spPr>
          <a:xfrm>
            <a:off x="1002463" y="503575"/>
            <a:ext cx="9870900" cy="1246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13A694"/>
              </a:buClr>
              <a:buSzPts val="4800"/>
              <a:buFont typeface="Montserrat Medium"/>
              <a:buNone/>
            </a:pPr>
            <a:r>
              <a:rPr lang="en-US" sz="7500">
                <a:solidFill>
                  <a:srgbClr val="13A694"/>
                </a:solidFill>
                <a:latin typeface="Bebas Neue"/>
                <a:ea typeface="Bebas Neue"/>
                <a:cs typeface="Bebas Neue"/>
                <a:sym typeface="Bebas Neue"/>
              </a:rPr>
              <a:t>DEMO</a:t>
            </a:r>
            <a:endParaRPr b="0" i="0" sz="3000" u="none" cap="none" strike="noStrike">
              <a:solidFill>
                <a:srgbClr val="3F3F3F"/>
              </a:solidFill>
              <a:latin typeface="Montserrat Medium"/>
              <a:ea typeface="Montserrat Medium"/>
              <a:cs typeface="Montserrat Medium"/>
              <a:sym typeface="Montserrat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5" name="Shape 235"/>
        <p:cNvGrpSpPr/>
        <p:nvPr/>
      </p:nvGrpSpPr>
      <p:grpSpPr>
        <a:xfrm>
          <a:off x="0" y="0"/>
          <a:ext cx="0" cy="0"/>
          <a:chOff x="0" y="0"/>
          <a:chExt cx="0" cy="0"/>
        </a:xfrm>
      </p:grpSpPr>
      <p:sp>
        <p:nvSpPr>
          <p:cNvPr id="236" name="Google Shape;236;p27"/>
          <p:cNvSpPr txBox="1"/>
          <p:nvPr/>
        </p:nvSpPr>
        <p:spPr>
          <a:xfrm>
            <a:off x="4272000" y="647025"/>
            <a:ext cx="36480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Blockers</a:t>
            </a:r>
            <a:endParaRPr sz="7500">
              <a:solidFill>
                <a:schemeClr val="accent2"/>
              </a:solidFill>
              <a:latin typeface="Bebas Neue"/>
              <a:ea typeface="Bebas Neue"/>
              <a:cs typeface="Bebas Neue"/>
              <a:sym typeface="Bebas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1" name="Shape 241"/>
        <p:cNvGrpSpPr/>
        <p:nvPr/>
      </p:nvGrpSpPr>
      <p:grpSpPr>
        <a:xfrm>
          <a:off x="0" y="0"/>
          <a:ext cx="0" cy="0"/>
          <a:chOff x="0" y="0"/>
          <a:chExt cx="0" cy="0"/>
        </a:xfrm>
      </p:grpSpPr>
      <p:sp>
        <p:nvSpPr>
          <p:cNvPr id="242" name="Google Shape;242;p28"/>
          <p:cNvSpPr txBox="1"/>
          <p:nvPr/>
        </p:nvSpPr>
        <p:spPr>
          <a:xfrm>
            <a:off x="407825" y="1438475"/>
            <a:ext cx="11424000" cy="2308800"/>
          </a:xfrm>
          <a:prstGeom prst="rect">
            <a:avLst/>
          </a:prstGeom>
          <a:noFill/>
          <a:ln>
            <a:noFill/>
          </a:ln>
        </p:spPr>
        <p:txBody>
          <a:bodyPr anchorCtr="0" anchor="t" bIns="91425" lIns="91425" spcFirstLastPara="1" rIns="91425" wrap="square" tIns="91425">
            <a:spAutoFit/>
          </a:bodyPr>
          <a:lstStyle/>
          <a:p>
            <a:pPr indent="-431800" lvl="0" marL="457200" rtl="0" algn="l">
              <a:lnSpc>
                <a:spcPct val="150000"/>
              </a:lnSpc>
              <a:spcBef>
                <a:spcPts val="0"/>
              </a:spcBef>
              <a:spcAft>
                <a:spcPts val="0"/>
              </a:spcAft>
              <a:buClr>
                <a:schemeClr val="dk1"/>
              </a:buClr>
              <a:buSzPts val="3200"/>
              <a:buFont typeface="Gill Sans"/>
              <a:buAutoNum type="arabicPeriod"/>
            </a:pPr>
            <a:r>
              <a:t/>
            </a:r>
            <a:endParaRPr sz="3200">
              <a:solidFill>
                <a:schemeClr val="dk1"/>
              </a:solidFill>
              <a:latin typeface="Gill Sans"/>
              <a:ea typeface="Gill Sans"/>
              <a:cs typeface="Gill Sans"/>
              <a:sym typeface="Gill Sans"/>
            </a:endParaRPr>
          </a:p>
          <a:p>
            <a:pPr indent="0" lvl="0" marL="457200" rtl="0" algn="l">
              <a:lnSpc>
                <a:spcPct val="150000"/>
              </a:lnSpc>
              <a:spcBef>
                <a:spcPts val="0"/>
              </a:spcBef>
              <a:spcAft>
                <a:spcPts val="0"/>
              </a:spcAft>
              <a:buNone/>
            </a:pPr>
            <a:r>
              <a:t/>
            </a:r>
            <a:endParaRPr sz="3200">
              <a:solidFill>
                <a:schemeClr val="dk1"/>
              </a:solidFill>
              <a:latin typeface="Gill Sans"/>
              <a:ea typeface="Gill Sans"/>
              <a:cs typeface="Gill Sans"/>
              <a:sym typeface="Gill Sans"/>
            </a:endParaRPr>
          </a:p>
          <a:p>
            <a:pPr indent="0" lvl="0" marL="0" marR="0" rtl="0" algn="l">
              <a:lnSpc>
                <a:spcPct val="100000"/>
              </a:lnSpc>
              <a:spcBef>
                <a:spcPts val="1200"/>
              </a:spcBef>
              <a:spcAft>
                <a:spcPts val="0"/>
              </a:spcAft>
              <a:buClr>
                <a:srgbClr val="000000"/>
              </a:buClr>
              <a:buSzPts val="3200"/>
              <a:buFont typeface="Arial"/>
              <a:buNone/>
            </a:pPr>
            <a:r>
              <a:t/>
            </a:r>
            <a:endParaRPr sz="3200">
              <a:solidFill>
                <a:schemeClr val="dk1"/>
              </a:solidFill>
              <a:latin typeface="Gill Sans"/>
              <a:ea typeface="Gill Sans"/>
              <a:cs typeface="Gill Sans"/>
              <a:sym typeface="Gill Sans"/>
            </a:endParaRPr>
          </a:p>
        </p:txBody>
      </p:sp>
      <p:sp>
        <p:nvSpPr>
          <p:cNvPr id="243" name="Google Shape;243;p28"/>
          <p:cNvSpPr txBox="1"/>
          <p:nvPr/>
        </p:nvSpPr>
        <p:spPr>
          <a:xfrm>
            <a:off x="1160550" y="560867"/>
            <a:ext cx="9870900" cy="1246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13A694"/>
              </a:buClr>
              <a:buSzPts val="4800"/>
              <a:buFont typeface="Montserrat Medium"/>
              <a:buNone/>
            </a:pPr>
            <a:r>
              <a:rPr lang="en-US" sz="7500">
                <a:solidFill>
                  <a:srgbClr val="13A694"/>
                </a:solidFill>
                <a:latin typeface="Bebas Neue"/>
                <a:ea typeface="Bebas Neue"/>
                <a:cs typeface="Bebas Neue"/>
                <a:sym typeface="Bebas Neue"/>
              </a:rPr>
              <a:t>Takeaways</a:t>
            </a:r>
            <a:endParaRPr b="0" i="0" sz="3000" u="none" cap="none" strike="noStrike">
              <a:solidFill>
                <a:srgbClr val="3F3F3F"/>
              </a:solidFill>
              <a:latin typeface="Montserrat Medium"/>
              <a:ea typeface="Montserrat Medium"/>
              <a:cs typeface="Montserrat Medium"/>
              <a:sym typeface="Montserrat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8" name="Shape 248"/>
        <p:cNvGrpSpPr/>
        <p:nvPr/>
      </p:nvGrpSpPr>
      <p:grpSpPr>
        <a:xfrm>
          <a:off x="0" y="0"/>
          <a:ext cx="0" cy="0"/>
          <a:chOff x="0" y="0"/>
          <a:chExt cx="0" cy="0"/>
        </a:xfrm>
      </p:grpSpPr>
      <p:sp>
        <p:nvSpPr>
          <p:cNvPr id="249" name="Google Shape;249;p29"/>
          <p:cNvSpPr txBox="1"/>
          <p:nvPr/>
        </p:nvSpPr>
        <p:spPr>
          <a:xfrm>
            <a:off x="2276250" y="573075"/>
            <a:ext cx="76395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Overcome Blockers</a:t>
            </a:r>
            <a:endParaRPr sz="7500">
              <a:solidFill>
                <a:schemeClr val="accent2"/>
              </a:solidFill>
              <a:latin typeface="Bebas Neue"/>
              <a:ea typeface="Bebas Neue"/>
              <a:cs typeface="Bebas Neue"/>
              <a:sym typeface="Bebas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0"/>
          <p:cNvSpPr txBox="1"/>
          <p:nvPr/>
        </p:nvSpPr>
        <p:spPr>
          <a:xfrm>
            <a:off x="2608656" y="1298185"/>
            <a:ext cx="68295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13A694"/>
              </a:buClr>
              <a:buSzPts val="4800"/>
              <a:buFont typeface="Montserrat Medium"/>
              <a:buNone/>
            </a:pPr>
            <a:r>
              <a:rPr lang="en-US" sz="4800">
                <a:solidFill>
                  <a:srgbClr val="13A694"/>
                </a:solidFill>
                <a:latin typeface="Montserrat Medium"/>
                <a:ea typeface="Montserrat Medium"/>
                <a:cs typeface="Montserrat Medium"/>
                <a:sym typeface="Montserrat Medium"/>
              </a:rPr>
              <a:t>Thank you!</a:t>
            </a:r>
            <a:endParaRPr b="0" i="0" sz="1400" u="none" cap="none" strike="noStrike">
              <a:solidFill>
                <a:srgbClr val="000000"/>
              </a:solidFill>
              <a:latin typeface="Arial"/>
              <a:ea typeface="Arial"/>
              <a:cs typeface="Arial"/>
              <a:sym typeface="Arial"/>
            </a:endParaRPr>
          </a:p>
        </p:txBody>
      </p:sp>
      <p:pic>
        <p:nvPicPr>
          <p:cNvPr id="255" name="Google Shape;255;p30"/>
          <p:cNvPicPr preferRelativeResize="0"/>
          <p:nvPr/>
        </p:nvPicPr>
        <p:blipFill>
          <a:blip r:embed="rId3">
            <a:alphaModFix/>
          </a:blip>
          <a:stretch>
            <a:fillRect/>
          </a:stretch>
        </p:blipFill>
        <p:spPr>
          <a:xfrm>
            <a:off x="4420650" y="2651328"/>
            <a:ext cx="3350700" cy="32853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4"/>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3"/>
              </a:buClr>
              <a:buSzPts val="6000"/>
              <a:buFont typeface="Bebas Neue"/>
              <a:buNone/>
            </a:pPr>
            <a:r>
              <a:rPr lang="en-US" sz="6000">
                <a:solidFill>
                  <a:schemeClr val="accent3"/>
                </a:solidFill>
                <a:latin typeface="Bebas Neue"/>
                <a:ea typeface="Bebas Neue"/>
                <a:cs typeface="Bebas Neue"/>
                <a:sym typeface="Bebas Neue"/>
              </a:rPr>
              <a:t>Team Breakdown</a:t>
            </a:r>
            <a:endParaRPr/>
          </a:p>
        </p:txBody>
      </p:sp>
      <p:sp>
        <p:nvSpPr>
          <p:cNvPr id="108" name="Google Shape;108;p14"/>
          <p:cNvSpPr txBox="1"/>
          <p:nvPr/>
        </p:nvSpPr>
        <p:spPr>
          <a:xfrm>
            <a:off x="607450" y="4578900"/>
            <a:ext cx="2061300" cy="152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2"/>
                </a:solidFill>
                <a:latin typeface="Montserrat Medium"/>
                <a:ea typeface="Montserrat Medium"/>
                <a:cs typeface="Montserrat Medium"/>
                <a:sym typeface="Montserrat Medium"/>
              </a:rPr>
              <a:t>Jingbo Wang </a:t>
            </a:r>
            <a:endParaRPr sz="1800">
              <a:solidFill>
                <a:schemeClr val="dk2"/>
              </a:solidFill>
              <a:latin typeface="Montserrat Medium"/>
              <a:ea typeface="Montserrat Medium"/>
              <a:cs typeface="Montserrat Medium"/>
              <a:sym typeface="Montserrat Medium"/>
            </a:endParaRPr>
          </a:p>
          <a:p>
            <a:pPr indent="0" lvl="0" marL="0" rtl="0" algn="ctr">
              <a:spcBef>
                <a:spcPts val="0"/>
              </a:spcBef>
              <a:spcAft>
                <a:spcPts val="0"/>
              </a:spcAft>
              <a:buNone/>
            </a:pPr>
            <a:r>
              <a:rPr lang="en-US" sz="1800">
                <a:solidFill>
                  <a:schemeClr val="dk2"/>
                </a:solidFill>
                <a:latin typeface="Montserrat Medium"/>
                <a:ea typeface="Montserrat Medium"/>
                <a:cs typeface="Montserrat Medium"/>
                <a:sym typeface="Montserrat Medium"/>
              </a:rPr>
              <a:t>Team rep </a:t>
            </a:r>
            <a:endParaRPr sz="1800">
              <a:solidFill>
                <a:schemeClr val="dk2"/>
              </a:solidFill>
              <a:latin typeface="Montserrat Medium"/>
              <a:ea typeface="Montserrat Medium"/>
              <a:cs typeface="Montserrat Medium"/>
              <a:sym typeface="Montserrat Medium"/>
            </a:endParaRPr>
          </a:p>
          <a:p>
            <a:pPr indent="0" lvl="0" marL="0" rtl="0" algn="ctr">
              <a:spcBef>
                <a:spcPts val="0"/>
              </a:spcBef>
              <a:spcAft>
                <a:spcPts val="0"/>
              </a:spcAft>
              <a:buNone/>
            </a:pPr>
            <a:r>
              <a:rPr lang="en-US" sz="1800">
                <a:solidFill>
                  <a:schemeClr val="dk2"/>
                </a:solidFill>
                <a:latin typeface="Montserrat Medium"/>
                <a:ea typeface="Montserrat Medium"/>
                <a:cs typeface="Montserrat Medium"/>
                <a:sym typeface="Montserrat Medium"/>
              </a:rPr>
              <a:t>CS</a:t>
            </a:r>
            <a:endParaRPr sz="1800">
              <a:solidFill>
                <a:schemeClr val="dk2"/>
              </a:solidFill>
              <a:latin typeface="Montserrat Medium"/>
              <a:ea typeface="Montserrat Medium"/>
              <a:cs typeface="Montserrat Medium"/>
              <a:sym typeface="Montserrat Medium"/>
            </a:endParaRPr>
          </a:p>
          <a:p>
            <a:pPr indent="0" lvl="0" marL="0" rtl="0" algn="ctr">
              <a:spcBef>
                <a:spcPts val="0"/>
              </a:spcBef>
              <a:spcAft>
                <a:spcPts val="0"/>
              </a:spcAft>
              <a:buNone/>
            </a:pPr>
            <a:r>
              <a:rPr lang="en-US" sz="1800">
                <a:solidFill>
                  <a:schemeClr val="dk2"/>
                </a:solidFill>
                <a:latin typeface="Montserrat Medium"/>
                <a:ea typeface="Montserrat Medium"/>
                <a:cs typeface="Montserrat Medium"/>
                <a:sym typeface="Montserrat Medium"/>
              </a:rPr>
              <a:t>2024</a:t>
            </a:r>
            <a:endParaRPr sz="1800">
              <a:solidFill>
                <a:schemeClr val="dk2"/>
              </a:solidFill>
              <a:latin typeface="Montserrat Medium"/>
              <a:ea typeface="Montserrat Medium"/>
              <a:cs typeface="Montserrat Medium"/>
              <a:sym typeface="Montserrat Medium"/>
            </a:endParaRPr>
          </a:p>
        </p:txBody>
      </p:sp>
      <p:sp>
        <p:nvSpPr>
          <p:cNvPr id="109" name="Google Shape;109;p14"/>
          <p:cNvSpPr txBox="1"/>
          <p:nvPr/>
        </p:nvSpPr>
        <p:spPr>
          <a:xfrm>
            <a:off x="3588096" y="4578900"/>
            <a:ext cx="2061300" cy="152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2"/>
                </a:solidFill>
                <a:latin typeface="Montserrat Medium"/>
                <a:ea typeface="Montserrat Medium"/>
                <a:cs typeface="Montserrat Medium"/>
                <a:sym typeface="Montserrat Medium"/>
              </a:rPr>
              <a:t>Zihan Li</a:t>
            </a:r>
            <a:r>
              <a:rPr lang="en-US" sz="1800">
                <a:solidFill>
                  <a:schemeClr val="dk2"/>
                </a:solidFill>
                <a:latin typeface="Montserrat Medium"/>
                <a:ea typeface="Montserrat Medium"/>
                <a:cs typeface="Montserrat Medium"/>
                <a:sym typeface="Montserrat Medium"/>
              </a:rPr>
              <a:t> </a:t>
            </a:r>
            <a:endParaRPr sz="1800">
              <a:solidFill>
                <a:schemeClr val="dk2"/>
              </a:solidFill>
              <a:latin typeface="Montserrat Medium"/>
              <a:ea typeface="Montserrat Medium"/>
              <a:cs typeface="Montserrat Medium"/>
              <a:sym typeface="Montserrat Medium"/>
            </a:endParaRPr>
          </a:p>
          <a:p>
            <a:pPr indent="0" lvl="0" marL="0" rtl="0" algn="ctr">
              <a:spcBef>
                <a:spcPts val="0"/>
              </a:spcBef>
              <a:spcAft>
                <a:spcPts val="0"/>
              </a:spcAft>
              <a:buNone/>
            </a:pPr>
            <a:r>
              <a:rPr lang="en-US" sz="1800">
                <a:solidFill>
                  <a:schemeClr val="dk2"/>
                </a:solidFill>
                <a:latin typeface="Montserrat Medium"/>
                <a:ea typeface="Montserrat Medium"/>
                <a:cs typeface="Montserrat Medium"/>
                <a:sym typeface="Montserrat Medium"/>
              </a:rPr>
              <a:t>Teammember </a:t>
            </a:r>
            <a:endParaRPr sz="1800">
              <a:solidFill>
                <a:schemeClr val="dk2"/>
              </a:solidFill>
              <a:latin typeface="Montserrat Medium"/>
              <a:ea typeface="Montserrat Medium"/>
              <a:cs typeface="Montserrat Medium"/>
              <a:sym typeface="Montserrat Medium"/>
            </a:endParaRPr>
          </a:p>
          <a:p>
            <a:pPr indent="0" lvl="0" marL="0" rtl="0" algn="ctr">
              <a:spcBef>
                <a:spcPts val="0"/>
              </a:spcBef>
              <a:spcAft>
                <a:spcPts val="0"/>
              </a:spcAft>
              <a:buNone/>
            </a:pPr>
            <a:r>
              <a:rPr lang="en-US" sz="1800">
                <a:solidFill>
                  <a:schemeClr val="dk2"/>
                </a:solidFill>
                <a:latin typeface="Montserrat Medium"/>
                <a:ea typeface="Montserrat Medium"/>
                <a:cs typeface="Montserrat Medium"/>
                <a:sym typeface="Montserrat Medium"/>
              </a:rPr>
              <a:t>CS </a:t>
            </a:r>
            <a:endParaRPr sz="1800">
              <a:solidFill>
                <a:schemeClr val="dk2"/>
              </a:solidFill>
              <a:latin typeface="Montserrat Medium"/>
              <a:ea typeface="Montserrat Medium"/>
              <a:cs typeface="Montserrat Medium"/>
              <a:sym typeface="Montserrat Medium"/>
            </a:endParaRPr>
          </a:p>
          <a:p>
            <a:pPr indent="0" lvl="0" marL="0" rtl="0" algn="ctr">
              <a:spcBef>
                <a:spcPts val="0"/>
              </a:spcBef>
              <a:spcAft>
                <a:spcPts val="0"/>
              </a:spcAft>
              <a:buNone/>
            </a:pPr>
            <a:r>
              <a:rPr lang="en-US" sz="1800">
                <a:solidFill>
                  <a:schemeClr val="dk2"/>
                </a:solidFill>
                <a:latin typeface="Montserrat Medium"/>
                <a:ea typeface="Montserrat Medium"/>
                <a:cs typeface="Montserrat Medium"/>
                <a:sym typeface="Montserrat Medium"/>
              </a:rPr>
              <a:t>2024</a:t>
            </a:r>
            <a:endParaRPr sz="1800">
              <a:solidFill>
                <a:schemeClr val="dk2"/>
              </a:solidFill>
              <a:latin typeface="Montserrat Medium"/>
              <a:ea typeface="Montserrat Medium"/>
              <a:cs typeface="Montserrat Medium"/>
              <a:sym typeface="Montserrat Medium"/>
            </a:endParaRPr>
          </a:p>
        </p:txBody>
      </p:sp>
      <p:sp>
        <p:nvSpPr>
          <p:cNvPr id="110" name="Google Shape;110;p14"/>
          <p:cNvSpPr txBox="1"/>
          <p:nvPr/>
        </p:nvSpPr>
        <p:spPr>
          <a:xfrm>
            <a:off x="6568738" y="4553900"/>
            <a:ext cx="2061300" cy="152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2"/>
                </a:solidFill>
                <a:latin typeface="Montserrat Medium"/>
                <a:ea typeface="Montserrat Medium"/>
                <a:cs typeface="Montserrat Medium"/>
                <a:sym typeface="Montserrat Medium"/>
              </a:rPr>
              <a:t>Jialong Ke</a:t>
            </a:r>
            <a:r>
              <a:rPr lang="en-US" sz="1800">
                <a:solidFill>
                  <a:schemeClr val="dk2"/>
                </a:solidFill>
                <a:latin typeface="Montserrat Medium"/>
                <a:ea typeface="Montserrat Medium"/>
                <a:cs typeface="Montserrat Medium"/>
                <a:sym typeface="Montserrat Medium"/>
              </a:rPr>
              <a:t> </a:t>
            </a:r>
            <a:endParaRPr sz="1800">
              <a:solidFill>
                <a:schemeClr val="dk2"/>
              </a:solidFill>
              <a:latin typeface="Montserrat Medium"/>
              <a:ea typeface="Montserrat Medium"/>
              <a:cs typeface="Montserrat Medium"/>
              <a:sym typeface="Montserrat Medium"/>
            </a:endParaRPr>
          </a:p>
          <a:p>
            <a:pPr indent="0" lvl="0" marL="0" rtl="0" algn="ctr">
              <a:spcBef>
                <a:spcPts val="0"/>
              </a:spcBef>
              <a:spcAft>
                <a:spcPts val="0"/>
              </a:spcAft>
              <a:buClr>
                <a:schemeClr val="dk1"/>
              </a:buClr>
              <a:buSzPts val="1100"/>
              <a:buFont typeface="Arial"/>
              <a:buNone/>
            </a:pPr>
            <a:r>
              <a:rPr lang="en-US" sz="1800">
                <a:solidFill>
                  <a:schemeClr val="dk2"/>
                </a:solidFill>
                <a:latin typeface="Montserrat Medium"/>
                <a:ea typeface="Montserrat Medium"/>
                <a:cs typeface="Montserrat Medium"/>
                <a:sym typeface="Montserrat Medium"/>
              </a:rPr>
              <a:t>Teammember </a:t>
            </a:r>
            <a:endParaRPr sz="1800">
              <a:solidFill>
                <a:schemeClr val="dk2"/>
              </a:solidFill>
              <a:latin typeface="Montserrat Medium"/>
              <a:ea typeface="Montserrat Medium"/>
              <a:cs typeface="Montserrat Medium"/>
              <a:sym typeface="Montserrat Medium"/>
            </a:endParaRPr>
          </a:p>
          <a:p>
            <a:pPr indent="0" lvl="0" marL="0" rtl="0" algn="ctr">
              <a:spcBef>
                <a:spcPts val="0"/>
              </a:spcBef>
              <a:spcAft>
                <a:spcPts val="0"/>
              </a:spcAft>
              <a:buNone/>
            </a:pPr>
            <a:r>
              <a:rPr lang="en-US" sz="1800">
                <a:solidFill>
                  <a:schemeClr val="dk2"/>
                </a:solidFill>
                <a:latin typeface="Montserrat Medium"/>
                <a:ea typeface="Montserrat Medium"/>
                <a:cs typeface="Montserrat Medium"/>
                <a:sym typeface="Montserrat Medium"/>
              </a:rPr>
              <a:t>CS </a:t>
            </a:r>
            <a:endParaRPr sz="1800">
              <a:solidFill>
                <a:schemeClr val="dk2"/>
              </a:solidFill>
              <a:latin typeface="Montserrat Medium"/>
              <a:ea typeface="Montserrat Medium"/>
              <a:cs typeface="Montserrat Medium"/>
              <a:sym typeface="Montserrat Medium"/>
            </a:endParaRPr>
          </a:p>
          <a:p>
            <a:pPr indent="0" lvl="0" marL="0" rtl="0" algn="ctr">
              <a:spcBef>
                <a:spcPts val="0"/>
              </a:spcBef>
              <a:spcAft>
                <a:spcPts val="0"/>
              </a:spcAft>
              <a:buNone/>
            </a:pPr>
            <a:r>
              <a:rPr lang="en-US" sz="1800">
                <a:solidFill>
                  <a:schemeClr val="dk2"/>
                </a:solidFill>
                <a:latin typeface="Montserrat Medium"/>
                <a:ea typeface="Montserrat Medium"/>
                <a:cs typeface="Montserrat Medium"/>
                <a:sym typeface="Montserrat Medium"/>
              </a:rPr>
              <a:t>2024</a:t>
            </a:r>
            <a:endParaRPr sz="1800">
              <a:solidFill>
                <a:schemeClr val="dk2"/>
              </a:solidFill>
              <a:latin typeface="Montserrat Medium"/>
              <a:ea typeface="Montserrat Medium"/>
              <a:cs typeface="Montserrat Medium"/>
              <a:sym typeface="Montserrat Medium"/>
            </a:endParaRPr>
          </a:p>
        </p:txBody>
      </p:sp>
      <p:sp>
        <p:nvSpPr>
          <p:cNvPr id="111" name="Google Shape;111;p14"/>
          <p:cNvSpPr txBox="1"/>
          <p:nvPr/>
        </p:nvSpPr>
        <p:spPr>
          <a:xfrm>
            <a:off x="9549388" y="4578900"/>
            <a:ext cx="2061300" cy="152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2"/>
                </a:solidFill>
                <a:latin typeface="Montserrat Medium"/>
                <a:ea typeface="Montserrat Medium"/>
                <a:cs typeface="Montserrat Medium"/>
                <a:sym typeface="Montserrat Medium"/>
              </a:rPr>
              <a:t>Yuchen Cao</a:t>
            </a:r>
            <a:endParaRPr sz="1800">
              <a:solidFill>
                <a:schemeClr val="dk2"/>
              </a:solidFill>
              <a:latin typeface="Montserrat Medium"/>
              <a:ea typeface="Montserrat Medium"/>
              <a:cs typeface="Montserrat Medium"/>
              <a:sym typeface="Montserrat Medium"/>
            </a:endParaRPr>
          </a:p>
          <a:p>
            <a:pPr indent="0" lvl="0" marL="0" rtl="0" algn="ctr">
              <a:spcBef>
                <a:spcPts val="0"/>
              </a:spcBef>
              <a:spcAft>
                <a:spcPts val="0"/>
              </a:spcAft>
              <a:buClr>
                <a:schemeClr val="dk1"/>
              </a:buClr>
              <a:buSzPts val="1100"/>
              <a:buFont typeface="Arial"/>
              <a:buNone/>
            </a:pPr>
            <a:r>
              <a:rPr lang="en-US" sz="1800">
                <a:solidFill>
                  <a:schemeClr val="dk2"/>
                </a:solidFill>
                <a:latin typeface="Montserrat Medium"/>
                <a:ea typeface="Montserrat Medium"/>
                <a:cs typeface="Montserrat Medium"/>
                <a:sym typeface="Montserrat Medium"/>
              </a:rPr>
              <a:t>Teammember </a:t>
            </a:r>
            <a:endParaRPr sz="1800">
              <a:solidFill>
                <a:schemeClr val="dk2"/>
              </a:solidFill>
              <a:latin typeface="Montserrat Medium"/>
              <a:ea typeface="Montserrat Medium"/>
              <a:cs typeface="Montserrat Medium"/>
              <a:sym typeface="Montserrat Medium"/>
            </a:endParaRPr>
          </a:p>
          <a:p>
            <a:pPr indent="0" lvl="0" marL="0" rtl="0" algn="ctr">
              <a:spcBef>
                <a:spcPts val="0"/>
              </a:spcBef>
              <a:spcAft>
                <a:spcPts val="0"/>
              </a:spcAft>
              <a:buNone/>
            </a:pPr>
            <a:r>
              <a:rPr lang="en-US" sz="1800">
                <a:solidFill>
                  <a:schemeClr val="dk2"/>
                </a:solidFill>
                <a:latin typeface="Montserrat Medium"/>
                <a:ea typeface="Montserrat Medium"/>
                <a:cs typeface="Montserrat Medium"/>
                <a:sym typeface="Montserrat Medium"/>
              </a:rPr>
              <a:t>CS</a:t>
            </a:r>
            <a:endParaRPr sz="1800">
              <a:solidFill>
                <a:schemeClr val="dk2"/>
              </a:solidFill>
              <a:latin typeface="Montserrat Medium"/>
              <a:ea typeface="Montserrat Medium"/>
              <a:cs typeface="Montserrat Medium"/>
              <a:sym typeface="Montserrat Medium"/>
            </a:endParaRPr>
          </a:p>
          <a:p>
            <a:pPr indent="0" lvl="0" marL="0" rtl="0" algn="ctr">
              <a:spcBef>
                <a:spcPts val="0"/>
              </a:spcBef>
              <a:spcAft>
                <a:spcPts val="0"/>
              </a:spcAft>
              <a:buNone/>
            </a:pPr>
            <a:r>
              <a:rPr lang="en-US" sz="1800">
                <a:solidFill>
                  <a:schemeClr val="dk2"/>
                </a:solidFill>
                <a:latin typeface="Montserrat Medium"/>
                <a:ea typeface="Montserrat Medium"/>
                <a:cs typeface="Montserrat Medium"/>
                <a:sym typeface="Montserrat Medium"/>
              </a:rPr>
              <a:t>2024</a:t>
            </a:r>
            <a:endParaRPr sz="1800">
              <a:solidFill>
                <a:schemeClr val="dk2"/>
              </a:solidFill>
              <a:latin typeface="Montserrat Medium"/>
              <a:ea typeface="Montserrat Medium"/>
              <a:cs typeface="Montserrat Medium"/>
              <a:sym typeface="Montserrat Medium"/>
            </a:endParaRPr>
          </a:p>
        </p:txBody>
      </p:sp>
      <p:pic>
        <p:nvPicPr>
          <p:cNvPr id="112" name="Google Shape;112;p14"/>
          <p:cNvPicPr preferRelativeResize="0"/>
          <p:nvPr/>
        </p:nvPicPr>
        <p:blipFill>
          <a:blip r:embed="rId3">
            <a:alphaModFix/>
          </a:blip>
          <a:stretch>
            <a:fillRect/>
          </a:stretch>
        </p:blipFill>
        <p:spPr>
          <a:xfrm>
            <a:off x="3932961" y="2441475"/>
            <a:ext cx="1371599" cy="1738960"/>
          </a:xfrm>
          <a:prstGeom prst="rect">
            <a:avLst/>
          </a:prstGeom>
          <a:noFill/>
          <a:ln>
            <a:noFill/>
          </a:ln>
        </p:spPr>
      </p:pic>
      <p:pic>
        <p:nvPicPr>
          <p:cNvPr id="113" name="Google Shape;113;p14"/>
          <p:cNvPicPr preferRelativeResize="0"/>
          <p:nvPr/>
        </p:nvPicPr>
        <p:blipFill>
          <a:blip r:embed="rId4">
            <a:alphaModFix/>
          </a:blip>
          <a:stretch>
            <a:fillRect/>
          </a:stretch>
        </p:blipFill>
        <p:spPr>
          <a:xfrm>
            <a:off x="886275" y="2296775"/>
            <a:ext cx="1503643" cy="2264451"/>
          </a:xfrm>
          <a:prstGeom prst="rect">
            <a:avLst/>
          </a:prstGeom>
          <a:noFill/>
          <a:ln>
            <a:noFill/>
          </a:ln>
        </p:spPr>
      </p:pic>
      <p:pic>
        <p:nvPicPr>
          <p:cNvPr id="114" name="Google Shape;114;p14"/>
          <p:cNvPicPr preferRelativeResize="0"/>
          <p:nvPr/>
        </p:nvPicPr>
        <p:blipFill>
          <a:blip r:embed="rId5">
            <a:alphaModFix/>
          </a:blip>
          <a:stretch>
            <a:fillRect/>
          </a:stretch>
        </p:blipFill>
        <p:spPr>
          <a:xfrm>
            <a:off x="9828225" y="2236910"/>
            <a:ext cx="1503650" cy="2148079"/>
          </a:xfrm>
          <a:prstGeom prst="rect">
            <a:avLst/>
          </a:prstGeom>
          <a:noFill/>
          <a:ln>
            <a:noFill/>
          </a:ln>
        </p:spPr>
      </p:pic>
      <p:pic>
        <p:nvPicPr>
          <p:cNvPr id="115" name="Google Shape;115;p14"/>
          <p:cNvPicPr preferRelativeResize="0"/>
          <p:nvPr/>
        </p:nvPicPr>
        <p:blipFill>
          <a:blip r:embed="rId6">
            <a:alphaModFix/>
          </a:blip>
          <a:stretch>
            <a:fillRect/>
          </a:stretch>
        </p:blipFill>
        <p:spPr>
          <a:xfrm>
            <a:off x="6706173" y="2044331"/>
            <a:ext cx="1786464" cy="253324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5"/>
          <p:cNvSpPr txBox="1"/>
          <p:nvPr/>
        </p:nvSpPr>
        <p:spPr>
          <a:xfrm>
            <a:off x="2276250" y="573075"/>
            <a:ext cx="76395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Project Description</a:t>
            </a:r>
            <a:endParaRPr sz="7500">
              <a:solidFill>
                <a:schemeClr val="accent2"/>
              </a:solidFill>
              <a:latin typeface="Bebas Neue"/>
              <a:ea typeface="Bebas Neue"/>
              <a:cs typeface="Bebas Neue"/>
              <a:sym typeface="Bebas Neue"/>
            </a:endParaRPr>
          </a:p>
        </p:txBody>
      </p:sp>
      <p:sp>
        <p:nvSpPr>
          <p:cNvPr id="122" name="Google Shape;122;p15"/>
          <p:cNvSpPr txBox="1"/>
          <p:nvPr/>
        </p:nvSpPr>
        <p:spPr>
          <a:xfrm>
            <a:off x="549150" y="2074675"/>
            <a:ext cx="11093700" cy="3675600"/>
          </a:xfrm>
          <a:prstGeom prst="rect">
            <a:avLst/>
          </a:prstGeom>
          <a:noFill/>
          <a:ln>
            <a:noFill/>
          </a:ln>
        </p:spPr>
        <p:txBody>
          <a:bodyPr anchorCtr="0" anchor="t" bIns="91425" lIns="91425" spcFirstLastPara="1" rIns="91425" wrap="square" tIns="91425">
            <a:noAutofit/>
          </a:bodyPr>
          <a:lstStyle/>
          <a:p>
            <a:pPr indent="-349250" lvl="0" marL="457200" marR="0" rtl="0" algn="l">
              <a:lnSpc>
                <a:spcPct val="100000"/>
              </a:lnSpc>
              <a:spcBef>
                <a:spcPts val="0"/>
              </a:spcBef>
              <a:spcAft>
                <a:spcPts val="0"/>
              </a:spcAft>
              <a:buClr>
                <a:schemeClr val="dk2"/>
              </a:buClr>
              <a:buSzPts val="1900"/>
              <a:buFont typeface="Montserrat Medium"/>
              <a:buChar char="●"/>
            </a:pPr>
            <a:r>
              <a:rPr lang="en-US" sz="1900">
                <a:solidFill>
                  <a:schemeClr val="dk2"/>
                </a:solidFill>
                <a:latin typeface="Montserrat Medium"/>
                <a:ea typeface="Montserrat Medium"/>
                <a:cs typeface="Montserrat Medium"/>
                <a:sym typeface="Montserrat Medium"/>
              </a:rPr>
              <a:t>Our analysis and visualizations focus on improving how the City operates.  This project will help the city understand trends that can be addressed at a strategic level.</a:t>
            </a:r>
            <a:endParaRPr sz="1900">
              <a:solidFill>
                <a:schemeClr val="dk2"/>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t/>
            </a:r>
            <a:endParaRPr sz="1900">
              <a:solidFill>
                <a:schemeClr val="dk2"/>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t/>
            </a:r>
            <a:endParaRPr sz="1900">
              <a:solidFill>
                <a:schemeClr val="dk2"/>
              </a:solidFill>
              <a:latin typeface="Montserrat Medium"/>
              <a:ea typeface="Montserrat Medium"/>
              <a:cs typeface="Montserrat Medium"/>
              <a:sym typeface="Montserrat Medium"/>
            </a:endParaRPr>
          </a:p>
          <a:p>
            <a:pPr indent="-349250" lvl="0" marL="457200" marR="0" rtl="0" algn="l">
              <a:lnSpc>
                <a:spcPct val="100000"/>
              </a:lnSpc>
              <a:spcBef>
                <a:spcPts val="0"/>
              </a:spcBef>
              <a:spcAft>
                <a:spcPts val="0"/>
              </a:spcAft>
              <a:buClr>
                <a:schemeClr val="dk2"/>
              </a:buClr>
              <a:buSzPts val="1900"/>
              <a:buFont typeface="Montserrat Medium"/>
              <a:buChar char="●"/>
            </a:pPr>
            <a:r>
              <a:rPr lang="en-US" sz="1900">
                <a:solidFill>
                  <a:schemeClr val="dk2"/>
                </a:solidFill>
                <a:latin typeface="Montserrat Medium"/>
                <a:ea typeface="Montserrat Medium"/>
                <a:cs typeface="Montserrat Medium"/>
                <a:sym typeface="Montserrat Medium"/>
              </a:rPr>
              <a:t>Our project will focus on how remodeling and conversions impact rental units around the City of Boston, specifically how the movement of higher income individuals into the city might be REDUCING the number of housing units available because buyers are converting homes with multiple units into larger units, reducing the overall number of units available. This project looks at the role remodeling and zoning conversions have played in the housing markets in Boston. </a:t>
            </a:r>
            <a:endParaRPr sz="2200">
              <a:solidFill>
                <a:schemeClr val="dk2"/>
              </a:solidFill>
              <a:latin typeface="Montserrat Medium"/>
              <a:ea typeface="Montserrat Medium"/>
              <a:cs typeface="Montserrat Medium"/>
              <a:sym typeface="Montserrat Medium"/>
            </a:endParaRPr>
          </a:p>
          <a:p>
            <a:pPr indent="0" lvl="0" marL="914400" marR="0" rtl="0" algn="l">
              <a:lnSpc>
                <a:spcPct val="100000"/>
              </a:lnSpc>
              <a:spcBef>
                <a:spcPts val="0"/>
              </a:spcBef>
              <a:spcAft>
                <a:spcPts val="0"/>
              </a:spcAft>
              <a:buNone/>
            </a:pPr>
            <a:r>
              <a:t/>
            </a:r>
            <a:endParaRPr sz="2200">
              <a:solidFill>
                <a:schemeClr val="dk2"/>
              </a:solidFill>
              <a:latin typeface="Montserrat Medium"/>
              <a:ea typeface="Montserrat Medium"/>
              <a:cs typeface="Montserrat Medium"/>
              <a:sym typeface="Montserrat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nvSpPr>
        <p:spPr>
          <a:xfrm>
            <a:off x="254400" y="573075"/>
            <a:ext cx="118800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Project Overview &amp; Client MEETING</a:t>
            </a:r>
            <a:endParaRPr sz="7500">
              <a:solidFill>
                <a:schemeClr val="accent2"/>
              </a:solidFill>
              <a:latin typeface="Bebas Neue"/>
              <a:ea typeface="Bebas Neue"/>
              <a:cs typeface="Bebas Neue"/>
              <a:sym typeface="Bebas Neue"/>
            </a:endParaRPr>
          </a:p>
        </p:txBody>
      </p:sp>
      <p:sp>
        <p:nvSpPr>
          <p:cNvPr id="129" name="Google Shape;129;p16"/>
          <p:cNvSpPr txBox="1"/>
          <p:nvPr/>
        </p:nvSpPr>
        <p:spPr>
          <a:xfrm>
            <a:off x="549150" y="2181975"/>
            <a:ext cx="11093700" cy="36756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2"/>
              </a:buClr>
              <a:buSzPts val="1600"/>
              <a:buFont typeface="Montserrat Medium"/>
              <a:buChar char="●"/>
            </a:pPr>
            <a:r>
              <a:rPr lang="en-US" sz="1600">
                <a:solidFill>
                  <a:schemeClr val="dk2"/>
                </a:solidFill>
                <a:latin typeface="Montserrat Medium"/>
                <a:ea typeface="Montserrat Medium"/>
                <a:cs typeface="Montserrat Medium"/>
                <a:sym typeface="Montserrat Medium"/>
              </a:rPr>
              <a:t>Build a working pandas codebase for analyse </a:t>
            </a:r>
            <a:endParaRPr sz="1600">
              <a:solidFill>
                <a:schemeClr val="dk2"/>
              </a:solidFill>
              <a:latin typeface="Montserrat Medium"/>
              <a:ea typeface="Montserrat Medium"/>
              <a:cs typeface="Montserrat Medium"/>
              <a:sym typeface="Montserrat Medium"/>
            </a:endParaRPr>
          </a:p>
          <a:p>
            <a:pPr indent="-330200" lvl="0" marL="457200" rtl="0" algn="l">
              <a:lnSpc>
                <a:spcPct val="150000"/>
              </a:lnSpc>
              <a:spcBef>
                <a:spcPts val="0"/>
              </a:spcBef>
              <a:spcAft>
                <a:spcPts val="0"/>
              </a:spcAft>
              <a:buClr>
                <a:schemeClr val="dk2"/>
              </a:buClr>
              <a:buSzPts val="1600"/>
              <a:buFont typeface="Montserrat Medium"/>
              <a:buChar char="●"/>
            </a:pPr>
            <a:r>
              <a:rPr lang="en-US" sz="1600">
                <a:solidFill>
                  <a:schemeClr val="dk2"/>
                </a:solidFill>
                <a:latin typeface="Montserrat Medium"/>
                <a:ea typeface="Montserrat Medium"/>
                <a:cs typeface="Montserrat Medium"/>
                <a:sym typeface="Montserrat Medium"/>
              </a:rPr>
              <a:t>Gather API data from </a:t>
            </a:r>
            <a:r>
              <a:rPr lang="en-US" sz="1600">
                <a:solidFill>
                  <a:schemeClr val="dk2"/>
                </a:solidFill>
                <a:uFill>
                  <a:noFill/>
                </a:uFill>
                <a:latin typeface="Montserrat Medium"/>
                <a:ea typeface="Montserrat Medium"/>
                <a:cs typeface="Montserrat Medium"/>
                <a:sym typeface="Montserrat Medium"/>
                <a:hlinkClick r:id="rId3">
                  <a:extLst>
                    <a:ext uri="{A12FA001-AC4F-418D-AE19-62706E023703}">
                      <ahyp:hlinkClr val="tx"/>
                    </a:ext>
                  </a:extLst>
                </a:hlinkClick>
              </a:rPr>
              <a:t>Approved Building Permits</a:t>
            </a:r>
            <a:r>
              <a:rPr lang="en-US" sz="1600">
                <a:solidFill>
                  <a:schemeClr val="dk2"/>
                </a:solidFill>
                <a:latin typeface="Montserrat Medium"/>
                <a:ea typeface="Montserrat Medium"/>
                <a:cs typeface="Montserrat Medium"/>
                <a:sym typeface="Montserrat Medium"/>
              </a:rPr>
              <a:t> and </a:t>
            </a:r>
            <a:r>
              <a:rPr lang="en-US" sz="1600">
                <a:solidFill>
                  <a:schemeClr val="dk2"/>
                </a:solidFill>
                <a:uFill>
                  <a:noFill/>
                </a:uFill>
                <a:latin typeface="Montserrat Medium"/>
                <a:ea typeface="Montserrat Medium"/>
                <a:cs typeface="Montserrat Medium"/>
                <a:sym typeface="Montserrat Medium"/>
                <a:hlinkClick r:id="rId4">
                  <a:extLst>
                    <a:ext uri="{A12FA001-AC4F-418D-AE19-62706E023703}">
                      <ahyp:hlinkClr val="tx"/>
                    </a:ext>
                  </a:extLst>
                </a:hlinkClick>
              </a:rPr>
              <a:t>Property Assessment</a:t>
            </a:r>
            <a:endParaRPr sz="1600">
              <a:solidFill>
                <a:schemeClr val="dk2"/>
              </a:solidFill>
              <a:latin typeface="Montserrat Medium"/>
              <a:ea typeface="Montserrat Medium"/>
              <a:cs typeface="Montserrat Medium"/>
              <a:sym typeface="Montserrat Medium"/>
            </a:endParaRPr>
          </a:p>
          <a:p>
            <a:pPr indent="-330200" lvl="0" marL="457200" marR="0" rtl="0" algn="l">
              <a:lnSpc>
                <a:spcPct val="150000"/>
              </a:lnSpc>
              <a:spcBef>
                <a:spcPts val="0"/>
              </a:spcBef>
              <a:spcAft>
                <a:spcPts val="0"/>
              </a:spcAft>
              <a:buClr>
                <a:schemeClr val="dk2"/>
              </a:buClr>
              <a:buSzPts val="1600"/>
              <a:buFont typeface="Montserrat Medium"/>
              <a:buChar char="●"/>
            </a:pPr>
            <a:r>
              <a:rPr lang="en-US" sz="1600">
                <a:solidFill>
                  <a:schemeClr val="dk2"/>
                </a:solidFill>
                <a:latin typeface="Montserrat Medium"/>
                <a:ea typeface="Montserrat Medium"/>
                <a:cs typeface="Montserrat Medium"/>
                <a:sym typeface="Montserrat Medium"/>
              </a:rPr>
              <a:t>Getting the first step of data cleaning</a:t>
            </a:r>
            <a:endParaRPr sz="1600">
              <a:solidFill>
                <a:schemeClr val="dk2"/>
              </a:solidFill>
              <a:latin typeface="Montserrat Medium"/>
              <a:ea typeface="Montserrat Medium"/>
              <a:cs typeface="Montserrat Medium"/>
              <a:sym typeface="Montserrat Medium"/>
            </a:endParaRPr>
          </a:p>
          <a:p>
            <a:pPr indent="-330200" lvl="0" marL="457200" marR="0" rtl="0" algn="l">
              <a:lnSpc>
                <a:spcPct val="150000"/>
              </a:lnSpc>
              <a:spcBef>
                <a:spcPts val="0"/>
              </a:spcBef>
              <a:spcAft>
                <a:spcPts val="0"/>
              </a:spcAft>
              <a:buClr>
                <a:schemeClr val="dk2"/>
              </a:buClr>
              <a:buSzPts val="1600"/>
              <a:buFont typeface="Montserrat Medium"/>
              <a:buChar char="●"/>
            </a:pPr>
            <a:r>
              <a:rPr lang="en-US" sz="1600">
                <a:solidFill>
                  <a:schemeClr val="dk2"/>
                </a:solidFill>
                <a:latin typeface="Montserrat Medium"/>
                <a:ea typeface="Montserrat Medium"/>
                <a:cs typeface="Montserrat Medium"/>
                <a:sym typeface="Montserrat Medium"/>
              </a:rPr>
              <a:t>Try two diff ways to fetch data, and choose one as the main solution.</a:t>
            </a:r>
            <a:endParaRPr sz="1600">
              <a:solidFill>
                <a:schemeClr val="dk2"/>
              </a:solidFill>
              <a:latin typeface="Montserrat Medium"/>
              <a:ea typeface="Montserrat Medium"/>
              <a:cs typeface="Montserrat Medium"/>
              <a:sym typeface="Montserrat Medium"/>
            </a:endParaRPr>
          </a:p>
          <a:p>
            <a:pPr indent="-330200" lvl="0" marL="457200" marR="0" rtl="0" algn="l">
              <a:lnSpc>
                <a:spcPct val="150000"/>
              </a:lnSpc>
              <a:spcBef>
                <a:spcPts val="0"/>
              </a:spcBef>
              <a:spcAft>
                <a:spcPts val="0"/>
              </a:spcAft>
              <a:buClr>
                <a:schemeClr val="dk2"/>
              </a:buClr>
              <a:buSzPts val="1600"/>
              <a:buFont typeface="Montserrat Medium"/>
              <a:buChar char="●"/>
            </a:pPr>
            <a:r>
              <a:rPr lang="en-US" sz="1600">
                <a:solidFill>
                  <a:schemeClr val="dk2"/>
                </a:solidFill>
                <a:latin typeface="Montserrat Medium"/>
                <a:ea typeface="Montserrat Medium"/>
                <a:cs typeface="Montserrat Medium"/>
                <a:sym typeface="Montserrat Medium"/>
              </a:rPr>
              <a:t>Using SQL API to fetch </a:t>
            </a:r>
            <a:r>
              <a:rPr lang="en-US" sz="1600">
                <a:solidFill>
                  <a:schemeClr val="dk2"/>
                </a:solidFill>
                <a:latin typeface="Montserrat Medium"/>
                <a:ea typeface="Montserrat Medium"/>
                <a:cs typeface="Montserrat Medium"/>
                <a:sym typeface="Montserrat Medium"/>
              </a:rPr>
              <a:t>from</a:t>
            </a:r>
            <a:r>
              <a:rPr lang="en-US" sz="1600">
                <a:solidFill>
                  <a:schemeClr val="dk2"/>
                </a:solidFill>
                <a:latin typeface="Montserrat Medium"/>
                <a:ea typeface="Montserrat Medium"/>
                <a:cs typeface="Montserrat Medium"/>
                <a:sym typeface="Montserrat Medium"/>
              </a:rPr>
              <a:t> </a:t>
            </a:r>
            <a:r>
              <a:rPr lang="en-US" sz="1600">
                <a:solidFill>
                  <a:schemeClr val="dk2"/>
                </a:solidFill>
                <a:latin typeface="Montserrat Medium"/>
                <a:ea typeface="Montserrat Medium"/>
                <a:cs typeface="Montserrat Medium"/>
                <a:sym typeface="Montserrat Medium"/>
              </a:rPr>
              <a:t>website</a:t>
            </a:r>
            <a:endParaRPr sz="1600">
              <a:solidFill>
                <a:schemeClr val="dk2"/>
              </a:solidFill>
              <a:latin typeface="Montserrat Medium"/>
              <a:ea typeface="Montserrat Medium"/>
              <a:cs typeface="Montserrat Medium"/>
              <a:sym typeface="Montserrat Medium"/>
            </a:endParaRPr>
          </a:p>
          <a:p>
            <a:pPr indent="-330200" lvl="0" marL="457200" marR="0" rtl="0" algn="l">
              <a:lnSpc>
                <a:spcPct val="150000"/>
              </a:lnSpc>
              <a:spcBef>
                <a:spcPts val="0"/>
              </a:spcBef>
              <a:spcAft>
                <a:spcPts val="0"/>
              </a:spcAft>
              <a:buClr>
                <a:schemeClr val="dk2"/>
              </a:buClr>
              <a:buSzPts val="1600"/>
              <a:buFont typeface="Montserrat Medium"/>
              <a:buChar char="●"/>
            </a:pPr>
            <a:r>
              <a:rPr lang="en-US" sz="1600">
                <a:solidFill>
                  <a:schemeClr val="dk2"/>
                </a:solidFill>
                <a:latin typeface="Montserrat Medium"/>
                <a:ea typeface="Montserrat Medium"/>
                <a:cs typeface="Montserrat Medium"/>
                <a:sym typeface="Montserrat Medium"/>
              </a:rPr>
              <a:t>Create a Python script named sqlDataFetch.py to get the database id, and fetch the data by the SQL query.</a:t>
            </a:r>
            <a:endParaRPr sz="1600">
              <a:solidFill>
                <a:schemeClr val="dk2"/>
              </a:solidFill>
              <a:latin typeface="Montserrat Medium"/>
              <a:ea typeface="Montserrat Medium"/>
              <a:cs typeface="Montserrat Medium"/>
              <a:sym typeface="Montserrat Medium"/>
            </a:endParaRPr>
          </a:p>
          <a:p>
            <a:pPr indent="-330200" lvl="0" marL="457200" marR="0" rtl="0" algn="l">
              <a:lnSpc>
                <a:spcPct val="150000"/>
              </a:lnSpc>
              <a:spcBef>
                <a:spcPts val="0"/>
              </a:spcBef>
              <a:spcAft>
                <a:spcPts val="0"/>
              </a:spcAft>
              <a:buClr>
                <a:schemeClr val="dk2"/>
              </a:buClr>
              <a:buSzPts val="1600"/>
              <a:buFont typeface="Montserrat Medium"/>
              <a:buChar char="●"/>
            </a:pPr>
            <a:r>
              <a:rPr lang="en-US" sz="1600">
                <a:solidFill>
                  <a:schemeClr val="dk2"/>
                </a:solidFill>
                <a:latin typeface="Montserrat Medium"/>
                <a:ea typeface="Montserrat Medium"/>
                <a:cs typeface="Montserrat Medium"/>
                <a:sym typeface="Montserrat Medium"/>
              </a:rPr>
              <a:t>Create a Python notebook to let teammates know how to use "sqlDataFetch", and give some examples.</a:t>
            </a:r>
            <a:endParaRPr sz="1600">
              <a:solidFill>
                <a:schemeClr val="dk2"/>
              </a:solidFill>
              <a:latin typeface="Montserrat Medium"/>
              <a:ea typeface="Montserrat Medium"/>
              <a:cs typeface="Montserrat Medium"/>
              <a:sym typeface="Montserrat Medium"/>
            </a:endParaRPr>
          </a:p>
          <a:p>
            <a:pPr indent="-330200" lvl="0" marL="457200" marR="0" rtl="0" algn="l">
              <a:lnSpc>
                <a:spcPct val="150000"/>
              </a:lnSpc>
              <a:spcBef>
                <a:spcPts val="0"/>
              </a:spcBef>
              <a:spcAft>
                <a:spcPts val="0"/>
              </a:spcAft>
              <a:buClr>
                <a:schemeClr val="dk2"/>
              </a:buClr>
              <a:buSzPts val="1600"/>
              <a:buFont typeface="Montserrat Medium"/>
              <a:buChar char="●"/>
            </a:pPr>
            <a:r>
              <a:rPr lang="en-US" sz="1600">
                <a:solidFill>
                  <a:schemeClr val="dk2"/>
                </a:solidFill>
                <a:latin typeface="Montserrat Medium"/>
                <a:ea typeface="Montserrat Medium"/>
                <a:cs typeface="Montserrat Medium"/>
                <a:sym typeface="Montserrat Medium"/>
              </a:rPr>
              <a:t>Solved everyone's problem with reading dataId. txt on different OS.</a:t>
            </a:r>
            <a:endParaRPr sz="1600">
              <a:solidFill>
                <a:schemeClr val="dk2"/>
              </a:solidFill>
              <a:latin typeface="Montserrat Medium"/>
              <a:ea typeface="Montserrat Medium"/>
              <a:cs typeface="Montserrat Medium"/>
              <a:sym typeface="Montserrat Medium"/>
            </a:endParaRPr>
          </a:p>
          <a:p>
            <a:pPr indent="-330200" lvl="0" marL="457200" marR="0" rtl="0" algn="l">
              <a:lnSpc>
                <a:spcPct val="150000"/>
              </a:lnSpc>
              <a:spcBef>
                <a:spcPts val="0"/>
              </a:spcBef>
              <a:spcAft>
                <a:spcPts val="0"/>
              </a:spcAft>
              <a:buClr>
                <a:schemeClr val="dk2"/>
              </a:buClr>
              <a:buSzPts val="1600"/>
              <a:buFont typeface="Montserrat Medium"/>
              <a:buChar char="●"/>
            </a:pPr>
            <a:r>
              <a:rPr lang="en-US" sz="1600">
                <a:solidFill>
                  <a:schemeClr val="dk2"/>
                </a:solidFill>
                <a:latin typeface="Montserrat Medium"/>
                <a:ea typeface="Montserrat Medium"/>
                <a:cs typeface="Montserrat Medium"/>
                <a:sym typeface="Montserrat Medium"/>
              </a:rPr>
              <a:t>Initially address the goal of data analysis by needing to go over mean, median, and average.</a:t>
            </a:r>
            <a:endParaRPr sz="1600">
              <a:solidFill>
                <a:schemeClr val="dk2"/>
              </a:solidFill>
              <a:latin typeface="Montserrat Medium"/>
              <a:ea typeface="Montserrat Medium"/>
              <a:cs typeface="Montserrat Medium"/>
              <a:sym typeface="Montserrat Medium"/>
            </a:endParaRPr>
          </a:p>
          <a:p>
            <a:pPr indent="0" lvl="0" marL="457200" marR="0" rtl="0" algn="l">
              <a:lnSpc>
                <a:spcPct val="150000"/>
              </a:lnSpc>
              <a:spcBef>
                <a:spcPts val="0"/>
              </a:spcBef>
              <a:spcAft>
                <a:spcPts val="0"/>
              </a:spcAft>
              <a:buNone/>
            </a:pPr>
            <a:r>
              <a:t/>
            </a:r>
            <a:endParaRPr sz="2100">
              <a:solidFill>
                <a:schemeClr val="dk2"/>
              </a:solidFill>
              <a:latin typeface="Montserrat Medium"/>
              <a:ea typeface="Montserrat Medium"/>
              <a:cs typeface="Montserrat Medium"/>
              <a:sym typeface="Montserrat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nvSpPr>
        <p:spPr>
          <a:xfrm>
            <a:off x="1398300" y="589250"/>
            <a:ext cx="93381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Preliminary analysis report</a:t>
            </a:r>
            <a:endParaRPr sz="7500">
              <a:solidFill>
                <a:schemeClr val="accent2"/>
              </a:solidFill>
              <a:latin typeface="Bebas Neue"/>
              <a:ea typeface="Bebas Neue"/>
              <a:cs typeface="Bebas Neue"/>
              <a:sym typeface="Bebas Neue"/>
            </a:endParaRPr>
          </a:p>
        </p:txBody>
      </p:sp>
      <p:sp>
        <p:nvSpPr>
          <p:cNvPr id="136" name="Google Shape;136;p17"/>
          <p:cNvSpPr txBox="1"/>
          <p:nvPr/>
        </p:nvSpPr>
        <p:spPr>
          <a:xfrm>
            <a:off x="520500" y="1755850"/>
            <a:ext cx="11093700" cy="447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000">
              <a:solidFill>
                <a:schemeClr val="dk2"/>
              </a:solidFill>
              <a:latin typeface="Montserrat Medium"/>
              <a:ea typeface="Montserrat Medium"/>
              <a:cs typeface="Montserrat Medium"/>
              <a:sym typeface="Montserrat Medium"/>
            </a:endParaRPr>
          </a:p>
          <a:p>
            <a:pPr indent="-355600" lvl="0" marL="457200" rtl="0" algn="l">
              <a:lnSpc>
                <a:spcPct val="115000"/>
              </a:lnSpc>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Use </a:t>
            </a:r>
            <a:r>
              <a:rPr lang="en-US" sz="2000">
                <a:solidFill>
                  <a:schemeClr val="dk2"/>
                </a:solidFill>
                <a:latin typeface="Montserrat Medium"/>
                <a:ea typeface="Montserrat Medium"/>
                <a:cs typeface="Montserrat Medium"/>
                <a:sym typeface="Montserrat Medium"/>
              </a:rPr>
              <a:t>propertyAssessmentDataFetch.ipynb to fetch data for 2009 - 2024(except 2014)</a:t>
            </a:r>
            <a:endParaRPr sz="2000">
              <a:solidFill>
                <a:schemeClr val="dk2"/>
              </a:solidFill>
              <a:latin typeface="Montserrat Medium"/>
              <a:ea typeface="Montserrat Medium"/>
              <a:cs typeface="Montserrat Medium"/>
              <a:sym typeface="Montserrat Medium"/>
            </a:endParaRPr>
          </a:p>
          <a:p>
            <a:pPr indent="-355600" lvl="1" marL="914400" rtl="0" algn="l">
              <a:lnSpc>
                <a:spcPct val="115000"/>
              </a:lnSpc>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zip code </a:t>
            </a:r>
            <a:endParaRPr sz="2000">
              <a:solidFill>
                <a:schemeClr val="dk2"/>
              </a:solidFill>
              <a:latin typeface="Montserrat Medium"/>
              <a:ea typeface="Montserrat Medium"/>
              <a:cs typeface="Montserrat Medium"/>
              <a:sym typeface="Montserrat Medium"/>
            </a:endParaRPr>
          </a:p>
          <a:p>
            <a:pPr indent="-355600" lvl="1" marL="914400" rtl="0" algn="l">
              <a:lnSpc>
                <a:spcPct val="115000"/>
              </a:lnSpc>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total_res_units,</a:t>
            </a:r>
            <a:endParaRPr sz="2000">
              <a:solidFill>
                <a:schemeClr val="dk2"/>
              </a:solidFill>
              <a:latin typeface="Montserrat Medium"/>
              <a:ea typeface="Montserrat Medium"/>
              <a:cs typeface="Montserrat Medium"/>
              <a:sym typeface="Montserrat Medium"/>
            </a:endParaRPr>
          </a:p>
          <a:p>
            <a:pPr indent="-355600" lvl="1" marL="914400" rtl="0" algn="l">
              <a:lnSpc>
                <a:spcPct val="115000"/>
              </a:lnSpc>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total_com_units,</a:t>
            </a:r>
            <a:endParaRPr sz="2000">
              <a:solidFill>
                <a:schemeClr val="dk2"/>
              </a:solidFill>
              <a:latin typeface="Montserrat Medium"/>
              <a:ea typeface="Montserrat Medium"/>
              <a:cs typeface="Montserrat Medium"/>
              <a:sym typeface="Montserrat Medium"/>
            </a:endParaRPr>
          </a:p>
          <a:p>
            <a:pPr indent="-355600" lvl="1" marL="914400" rtl="0" algn="l">
              <a:lnSpc>
                <a:spcPct val="115000"/>
              </a:lnSpc>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total_rc_units</a:t>
            </a:r>
            <a:endParaRPr sz="2000">
              <a:solidFill>
                <a:schemeClr val="dk2"/>
              </a:solidFill>
              <a:latin typeface="Montserrat Medium"/>
              <a:ea typeface="Montserrat Medium"/>
              <a:cs typeface="Montserrat Medium"/>
              <a:sym typeface="Montserrat Medium"/>
            </a:endParaRPr>
          </a:p>
          <a:p>
            <a:pPr indent="-355600" lvl="1" marL="914400" rtl="0" algn="l">
              <a:lnSpc>
                <a:spcPct val="115000"/>
              </a:lnSpc>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total_units</a:t>
            </a:r>
            <a:endParaRPr sz="2000">
              <a:solidFill>
                <a:schemeClr val="dk2"/>
              </a:solidFill>
              <a:latin typeface="Montserrat Medium"/>
              <a:ea typeface="Montserrat Medium"/>
              <a:cs typeface="Montserrat Medium"/>
              <a:sym typeface="Montserrat Medium"/>
            </a:endParaRPr>
          </a:p>
          <a:p>
            <a:pPr indent="0" lvl="0" marL="457200" rtl="0" algn="l">
              <a:lnSpc>
                <a:spcPct val="115000"/>
              </a:lnSpc>
              <a:spcBef>
                <a:spcPts val="0"/>
              </a:spcBef>
              <a:spcAft>
                <a:spcPts val="0"/>
              </a:spcAft>
              <a:buNone/>
            </a:pPr>
            <a:r>
              <a:t/>
            </a:r>
            <a:endParaRPr sz="2000">
              <a:solidFill>
                <a:schemeClr val="dk2"/>
              </a:solidFill>
              <a:latin typeface="Montserrat Medium"/>
              <a:ea typeface="Montserrat Medium"/>
              <a:cs typeface="Montserrat Medium"/>
              <a:sym typeface="Montserrat Medium"/>
            </a:endParaRPr>
          </a:p>
          <a:p>
            <a:pPr indent="0" lvl="0" marL="457200" rtl="0" algn="l">
              <a:lnSpc>
                <a:spcPct val="115000"/>
              </a:lnSpc>
              <a:spcBef>
                <a:spcPts val="0"/>
              </a:spcBef>
              <a:spcAft>
                <a:spcPts val="0"/>
              </a:spcAft>
              <a:buNone/>
            </a:pPr>
            <a:r>
              <a:t/>
            </a:r>
            <a:endParaRPr sz="2000">
              <a:solidFill>
                <a:schemeClr val="dk2"/>
              </a:solidFill>
              <a:latin typeface="Montserrat Medium"/>
              <a:ea typeface="Montserrat Medium"/>
              <a:cs typeface="Montserrat Medium"/>
              <a:sym typeface="Montserrat Medium"/>
            </a:endParaRPr>
          </a:p>
        </p:txBody>
      </p:sp>
      <p:pic>
        <p:nvPicPr>
          <p:cNvPr id="137" name="Google Shape;137;p17"/>
          <p:cNvPicPr preferRelativeResize="0"/>
          <p:nvPr/>
        </p:nvPicPr>
        <p:blipFill>
          <a:blip r:embed="rId3">
            <a:alphaModFix/>
          </a:blip>
          <a:stretch>
            <a:fillRect/>
          </a:stretch>
        </p:blipFill>
        <p:spPr>
          <a:xfrm>
            <a:off x="4287175" y="4101175"/>
            <a:ext cx="7112524" cy="18025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nvSpPr>
        <p:spPr>
          <a:xfrm>
            <a:off x="1398300" y="589250"/>
            <a:ext cx="93381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Preliminary analysis report</a:t>
            </a:r>
            <a:endParaRPr sz="7500">
              <a:solidFill>
                <a:schemeClr val="accent2"/>
              </a:solidFill>
              <a:latin typeface="Bebas Neue"/>
              <a:ea typeface="Bebas Neue"/>
              <a:cs typeface="Bebas Neue"/>
              <a:sym typeface="Bebas Neue"/>
            </a:endParaRPr>
          </a:p>
        </p:txBody>
      </p:sp>
      <p:sp>
        <p:nvSpPr>
          <p:cNvPr id="144" name="Google Shape;144;p18"/>
          <p:cNvSpPr txBox="1"/>
          <p:nvPr/>
        </p:nvSpPr>
        <p:spPr>
          <a:xfrm>
            <a:off x="520500" y="1755850"/>
            <a:ext cx="11093700" cy="447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000">
              <a:solidFill>
                <a:schemeClr val="dk2"/>
              </a:solidFill>
              <a:latin typeface="Montserrat Medium"/>
              <a:ea typeface="Montserrat Medium"/>
              <a:cs typeface="Montserrat Medium"/>
              <a:sym typeface="Montserrat Medium"/>
            </a:endParaRPr>
          </a:p>
          <a:p>
            <a:pPr indent="-355600" lvl="0" marL="457200" rtl="0" algn="l">
              <a:lnSpc>
                <a:spcPct val="115000"/>
              </a:lnSpc>
              <a:spcBef>
                <a:spcPts val="0"/>
              </a:spcBef>
              <a:spcAft>
                <a:spcPts val="0"/>
              </a:spcAft>
              <a:buClr>
                <a:schemeClr val="dk2"/>
              </a:buClr>
              <a:buSzPts val="2000"/>
              <a:buFont typeface="Montserrat Medium"/>
              <a:buChar char="●"/>
            </a:pPr>
            <a:r>
              <a:t/>
            </a:r>
            <a:endParaRPr sz="2000">
              <a:solidFill>
                <a:schemeClr val="dk2"/>
              </a:solidFill>
              <a:latin typeface="Montserrat Medium"/>
              <a:ea typeface="Montserrat Medium"/>
              <a:cs typeface="Montserrat Medium"/>
              <a:sym typeface="Montserrat Medium"/>
            </a:endParaRPr>
          </a:p>
          <a:p>
            <a:pPr indent="-355600" lvl="0" marL="457200" rtl="0" algn="l">
              <a:lnSpc>
                <a:spcPct val="115000"/>
              </a:lnSpc>
              <a:spcBef>
                <a:spcPts val="0"/>
              </a:spcBef>
              <a:spcAft>
                <a:spcPts val="0"/>
              </a:spcAft>
              <a:buClr>
                <a:schemeClr val="dk2"/>
              </a:buClr>
              <a:buSzPts val="2000"/>
              <a:buFont typeface="Montserrat Medium"/>
              <a:buChar char="●"/>
            </a:pPr>
            <a:r>
              <a:t/>
            </a:r>
            <a:endParaRPr sz="2000">
              <a:solidFill>
                <a:schemeClr val="dk2"/>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None/>
            </a:pPr>
            <a:r>
              <a:t/>
            </a:r>
            <a:endParaRPr sz="2000">
              <a:solidFill>
                <a:schemeClr val="dk2"/>
              </a:solidFill>
              <a:latin typeface="Montserrat Medium"/>
              <a:ea typeface="Montserrat Medium"/>
              <a:cs typeface="Montserrat Medium"/>
              <a:sym typeface="Montserrat Medium"/>
            </a:endParaRPr>
          </a:p>
          <a:p>
            <a:pPr indent="0" lvl="0" marL="457200" rtl="0" algn="l">
              <a:lnSpc>
                <a:spcPct val="115000"/>
              </a:lnSpc>
              <a:spcBef>
                <a:spcPts val="0"/>
              </a:spcBef>
              <a:spcAft>
                <a:spcPts val="0"/>
              </a:spcAft>
              <a:buNone/>
            </a:pPr>
            <a:r>
              <a:t/>
            </a:r>
            <a:endParaRPr sz="2000">
              <a:solidFill>
                <a:schemeClr val="dk2"/>
              </a:solidFill>
              <a:latin typeface="Montserrat Medium"/>
              <a:ea typeface="Montserrat Medium"/>
              <a:cs typeface="Montserrat Medium"/>
              <a:sym typeface="Montserrat Medium"/>
            </a:endParaRPr>
          </a:p>
        </p:txBody>
      </p:sp>
      <p:pic>
        <p:nvPicPr>
          <p:cNvPr id="145" name="Google Shape;145;p18"/>
          <p:cNvPicPr preferRelativeResize="0"/>
          <p:nvPr/>
        </p:nvPicPr>
        <p:blipFill>
          <a:blip r:embed="rId3">
            <a:alphaModFix/>
          </a:blip>
          <a:stretch>
            <a:fillRect/>
          </a:stretch>
        </p:blipFill>
        <p:spPr>
          <a:xfrm>
            <a:off x="700949" y="1755850"/>
            <a:ext cx="5112416" cy="51021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9"/>
          <p:cNvSpPr txBox="1"/>
          <p:nvPr/>
        </p:nvSpPr>
        <p:spPr>
          <a:xfrm>
            <a:off x="1398300" y="589250"/>
            <a:ext cx="93381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Preliminary analysis report</a:t>
            </a:r>
            <a:endParaRPr sz="7500">
              <a:solidFill>
                <a:schemeClr val="accent2"/>
              </a:solidFill>
              <a:latin typeface="Bebas Neue"/>
              <a:ea typeface="Bebas Neue"/>
              <a:cs typeface="Bebas Neue"/>
              <a:sym typeface="Bebas Neue"/>
            </a:endParaRPr>
          </a:p>
        </p:txBody>
      </p:sp>
      <p:sp>
        <p:nvSpPr>
          <p:cNvPr id="152" name="Google Shape;152;p19"/>
          <p:cNvSpPr txBox="1"/>
          <p:nvPr/>
        </p:nvSpPr>
        <p:spPr>
          <a:xfrm>
            <a:off x="520500" y="1755850"/>
            <a:ext cx="11093700" cy="447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000">
              <a:solidFill>
                <a:schemeClr val="dk2"/>
              </a:solidFill>
              <a:latin typeface="Montserrat Medium"/>
              <a:ea typeface="Montserrat Medium"/>
              <a:cs typeface="Montserrat Medium"/>
              <a:sym typeface="Montserrat Medium"/>
            </a:endParaRPr>
          </a:p>
          <a:p>
            <a:pPr indent="0" lvl="0" marL="457200" rtl="0" algn="l">
              <a:lnSpc>
                <a:spcPct val="115000"/>
              </a:lnSpc>
              <a:spcBef>
                <a:spcPts val="0"/>
              </a:spcBef>
              <a:spcAft>
                <a:spcPts val="0"/>
              </a:spcAft>
              <a:buNone/>
            </a:pPr>
            <a:r>
              <a:t/>
            </a:r>
            <a:endParaRPr sz="2000">
              <a:solidFill>
                <a:schemeClr val="dk2"/>
              </a:solidFill>
              <a:latin typeface="Montserrat Medium"/>
              <a:ea typeface="Montserrat Medium"/>
              <a:cs typeface="Montserrat Medium"/>
              <a:sym typeface="Montserrat Medium"/>
            </a:endParaRPr>
          </a:p>
          <a:p>
            <a:pPr indent="0" lvl="0" marL="457200" rtl="0" algn="l">
              <a:lnSpc>
                <a:spcPct val="115000"/>
              </a:lnSpc>
              <a:spcBef>
                <a:spcPts val="0"/>
              </a:spcBef>
              <a:spcAft>
                <a:spcPts val="0"/>
              </a:spcAft>
              <a:buNone/>
            </a:pPr>
            <a:r>
              <a:t/>
            </a:r>
            <a:endParaRPr sz="2000">
              <a:solidFill>
                <a:schemeClr val="dk2"/>
              </a:solidFill>
              <a:latin typeface="Montserrat Medium"/>
              <a:ea typeface="Montserrat Medium"/>
              <a:cs typeface="Montserrat Medium"/>
              <a:sym typeface="Montserrat Medium"/>
            </a:endParaRPr>
          </a:p>
        </p:txBody>
      </p:sp>
      <p:pic>
        <p:nvPicPr>
          <p:cNvPr id="153" name="Google Shape;153;p19"/>
          <p:cNvPicPr preferRelativeResize="0"/>
          <p:nvPr/>
        </p:nvPicPr>
        <p:blipFill>
          <a:blip r:embed="rId3">
            <a:alphaModFix/>
          </a:blip>
          <a:stretch>
            <a:fillRect/>
          </a:stretch>
        </p:blipFill>
        <p:spPr>
          <a:xfrm>
            <a:off x="2642325" y="1755850"/>
            <a:ext cx="1943673" cy="5102149"/>
          </a:xfrm>
          <a:prstGeom prst="rect">
            <a:avLst/>
          </a:prstGeom>
          <a:noFill/>
          <a:ln>
            <a:noFill/>
          </a:ln>
        </p:spPr>
      </p:pic>
      <p:pic>
        <p:nvPicPr>
          <p:cNvPr id="154" name="Google Shape;154;p19"/>
          <p:cNvPicPr preferRelativeResize="0"/>
          <p:nvPr/>
        </p:nvPicPr>
        <p:blipFill>
          <a:blip r:embed="rId4">
            <a:alphaModFix/>
          </a:blip>
          <a:stretch>
            <a:fillRect/>
          </a:stretch>
        </p:blipFill>
        <p:spPr>
          <a:xfrm>
            <a:off x="8156900" y="1755850"/>
            <a:ext cx="1369942" cy="5102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0"/>
          <p:cNvSpPr txBox="1"/>
          <p:nvPr/>
        </p:nvSpPr>
        <p:spPr>
          <a:xfrm>
            <a:off x="2276250" y="573075"/>
            <a:ext cx="76395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Tasks For next 2 weeks</a:t>
            </a:r>
            <a:endParaRPr sz="7500">
              <a:solidFill>
                <a:schemeClr val="accent2"/>
              </a:solidFill>
              <a:latin typeface="Bebas Neue"/>
              <a:ea typeface="Bebas Neue"/>
              <a:cs typeface="Bebas Neue"/>
              <a:sym typeface="Bebas Neue"/>
            </a:endParaRPr>
          </a:p>
        </p:txBody>
      </p:sp>
      <p:sp>
        <p:nvSpPr>
          <p:cNvPr id="161" name="Google Shape;161;p20"/>
          <p:cNvSpPr txBox="1"/>
          <p:nvPr/>
        </p:nvSpPr>
        <p:spPr>
          <a:xfrm>
            <a:off x="520500" y="1755850"/>
            <a:ext cx="11093700" cy="447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000">
              <a:solidFill>
                <a:schemeClr val="dk2"/>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None/>
            </a:pPr>
            <a:r>
              <a:t/>
            </a:r>
            <a:endParaRPr sz="2000">
              <a:solidFill>
                <a:schemeClr val="dk2"/>
              </a:solidFill>
              <a:latin typeface="Montserrat Medium"/>
              <a:ea typeface="Montserrat Medium"/>
              <a:cs typeface="Montserrat Medium"/>
              <a:sym typeface="Montserrat Medium"/>
            </a:endParaRPr>
          </a:p>
          <a:p>
            <a:pPr indent="-355600" lvl="0" marL="457200" marR="0" rtl="0" algn="l">
              <a:lnSpc>
                <a:spcPct val="115000"/>
              </a:lnSpc>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Figure out the key component in Comprehensive analysis </a:t>
            </a:r>
            <a:endParaRPr sz="2000">
              <a:solidFill>
                <a:schemeClr val="dk2"/>
              </a:solidFill>
              <a:latin typeface="Montserrat Medium"/>
              <a:ea typeface="Montserrat Medium"/>
              <a:cs typeface="Montserrat Medium"/>
              <a:sym typeface="Montserrat Medium"/>
            </a:endParaRPr>
          </a:p>
          <a:p>
            <a:pPr indent="0" lvl="0" marL="457200" marR="0" rtl="0" algn="l">
              <a:lnSpc>
                <a:spcPct val="115000"/>
              </a:lnSpc>
              <a:spcBef>
                <a:spcPts val="0"/>
              </a:spcBef>
              <a:spcAft>
                <a:spcPts val="0"/>
              </a:spcAft>
              <a:buNone/>
            </a:pPr>
            <a:r>
              <a:t/>
            </a:r>
            <a:endParaRPr sz="2000">
              <a:solidFill>
                <a:schemeClr val="dk2"/>
              </a:solidFill>
              <a:latin typeface="Montserrat Medium"/>
              <a:ea typeface="Montserrat Medium"/>
              <a:cs typeface="Montserrat Medium"/>
              <a:sym typeface="Montserrat Medium"/>
            </a:endParaRPr>
          </a:p>
          <a:p>
            <a:pPr indent="-355600" lvl="0" marL="457200" rtl="0" algn="l">
              <a:lnSpc>
                <a:spcPct val="115000"/>
              </a:lnSpc>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Figure out that </a:t>
            </a:r>
            <a:r>
              <a:rPr lang="en-US" sz="2000">
                <a:solidFill>
                  <a:schemeClr val="dk2"/>
                </a:solidFill>
                <a:latin typeface="Montserrat Medium"/>
                <a:ea typeface="Montserrat Medium"/>
                <a:cs typeface="Montserrat Medium"/>
                <a:sym typeface="Montserrat Medium"/>
              </a:rPr>
              <a:t>whether</a:t>
            </a:r>
            <a:r>
              <a:rPr lang="en-US" sz="2000">
                <a:solidFill>
                  <a:schemeClr val="dk2"/>
                </a:solidFill>
                <a:latin typeface="Montserrat Medium"/>
                <a:ea typeface="Montserrat Medium"/>
                <a:cs typeface="Montserrat Medium"/>
                <a:sym typeface="Montserrat Medium"/>
              </a:rPr>
              <a:t> we need more data</a:t>
            </a:r>
            <a:endParaRPr sz="2000">
              <a:solidFill>
                <a:schemeClr val="dk2"/>
              </a:solidFill>
              <a:latin typeface="Montserrat Medium"/>
              <a:ea typeface="Montserrat Medium"/>
              <a:cs typeface="Montserrat Medium"/>
              <a:sym typeface="Montserrat Medium"/>
            </a:endParaRPr>
          </a:p>
          <a:p>
            <a:pPr indent="0" lvl="0" marL="457200" rtl="0" algn="l">
              <a:lnSpc>
                <a:spcPct val="115000"/>
              </a:lnSpc>
              <a:spcBef>
                <a:spcPts val="0"/>
              </a:spcBef>
              <a:spcAft>
                <a:spcPts val="0"/>
              </a:spcAft>
              <a:buNone/>
            </a:pPr>
            <a:r>
              <a:t/>
            </a:r>
            <a:endParaRPr sz="2000">
              <a:solidFill>
                <a:schemeClr val="dk2"/>
              </a:solidFill>
              <a:latin typeface="Montserrat Medium"/>
              <a:ea typeface="Montserrat Medium"/>
              <a:cs typeface="Montserrat Medium"/>
              <a:sym typeface="Montserrat Medium"/>
            </a:endParaRPr>
          </a:p>
          <a:p>
            <a:pPr indent="-355600" lvl="0" marL="457200" rtl="0" algn="l">
              <a:lnSpc>
                <a:spcPct val="115000"/>
              </a:lnSpc>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Key findings from the base analysis </a:t>
            </a:r>
            <a:endParaRPr sz="2000">
              <a:solidFill>
                <a:schemeClr val="dk2"/>
              </a:solidFill>
              <a:latin typeface="Montserrat Medium"/>
              <a:ea typeface="Montserrat Medium"/>
              <a:cs typeface="Montserrat Medium"/>
              <a:sym typeface="Montserrat Medium"/>
            </a:endParaRPr>
          </a:p>
          <a:p>
            <a:pPr indent="0" lvl="0" marL="457200" rtl="0" algn="l">
              <a:lnSpc>
                <a:spcPct val="115000"/>
              </a:lnSpc>
              <a:spcBef>
                <a:spcPts val="0"/>
              </a:spcBef>
              <a:spcAft>
                <a:spcPts val="0"/>
              </a:spcAft>
              <a:buNone/>
            </a:pPr>
            <a:r>
              <a:t/>
            </a:r>
            <a:endParaRPr sz="2000">
              <a:solidFill>
                <a:schemeClr val="dk2"/>
              </a:solidFill>
              <a:latin typeface="Montserrat Medium"/>
              <a:ea typeface="Montserrat Medium"/>
              <a:cs typeface="Montserrat Medium"/>
              <a:sym typeface="Montserrat Medium"/>
            </a:endParaRPr>
          </a:p>
          <a:p>
            <a:pPr indent="-355600" lvl="0" marL="457200" rtl="0" algn="l">
              <a:lnSpc>
                <a:spcPct val="115000"/>
              </a:lnSpc>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Proposal of possible extension analysis </a:t>
            </a:r>
            <a:endParaRPr sz="2000">
              <a:solidFill>
                <a:schemeClr val="dk2"/>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None/>
            </a:pPr>
            <a:r>
              <a:t/>
            </a:r>
            <a:endParaRPr sz="2000">
              <a:solidFill>
                <a:schemeClr val="dk2"/>
              </a:solidFill>
              <a:latin typeface="Montserrat Medium"/>
              <a:ea typeface="Montserrat Medium"/>
              <a:cs typeface="Montserrat Medium"/>
              <a:sym typeface="Montserrat Medium"/>
            </a:endParaRPr>
          </a:p>
          <a:p>
            <a:pPr indent="0" lvl="0" marL="457200" rtl="0" algn="l">
              <a:lnSpc>
                <a:spcPct val="115000"/>
              </a:lnSpc>
              <a:spcBef>
                <a:spcPts val="0"/>
              </a:spcBef>
              <a:spcAft>
                <a:spcPts val="0"/>
              </a:spcAft>
              <a:buNone/>
            </a:pPr>
            <a:r>
              <a:t/>
            </a:r>
            <a:endParaRPr sz="2000">
              <a:solidFill>
                <a:schemeClr val="dk2"/>
              </a:solidFill>
              <a:latin typeface="Montserrat Medium"/>
              <a:ea typeface="Montserrat Medium"/>
              <a:cs typeface="Montserrat Medium"/>
              <a:sym typeface="Montserrat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3"/>
              </a:buClr>
              <a:buSzPts val="6000"/>
              <a:buFont typeface="Bebas Neue"/>
              <a:buNone/>
            </a:pPr>
            <a:r>
              <a:rPr lang="en-US" sz="6000">
                <a:solidFill>
                  <a:schemeClr val="accent3"/>
                </a:solidFill>
                <a:latin typeface="Bebas Neue"/>
                <a:ea typeface="Bebas Neue"/>
                <a:cs typeface="Bebas Neue"/>
                <a:sym typeface="Bebas Neue"/>
              </a:rPr>
              <a:t>Project Overall timeline</a:t>
            </a:r>
            <a:endParaRPr/>
          </a:p>
        </p:txBody>
      </p:sp>
      <p:sp>
        <p:nvSpPr>
          <p:cNvPr id="167" name="Google Shape;167;p21"/>
          <p:cNvSpPr txBox="1"/>
          <p:nvPr/>
        </p:nvSpPr>
        <p:spPr>
          <a:xfrm>
            <a:off x="476050" y="2539450"/>
            <a:ext cx="8154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t/>
            </a:r>
            <a:endParaRPr sz="2400">
              <a:solidFill>
                <a:srgbClr val="3F3F3F"/>
              </a:solidFill>
              <a:latin typeface="Gill Sans"/>
              <a:ea typeface="Gill Sans"/>
              <a:cs typeface="Gill Sans"/>
              <a:sym typeface="Gill Sans"/>
            </a:endParaRPr>
          </a:p>
        </p:txBody>
      </p:sp>
      <p:grpSp>
        <p:nvGrpSpPr>
          <p:cNvPr id="168" name="Google Shape;168;p21"/>
          <p:cNvGrpSpPr/>
          <p:nvPr/>
        </p:nvGrpSpPr>
        <p:grpSpPr>
          <a:xfrm>
            <a:off x="5489947" y="2421295"/>
            <a:ext cx="3680377" cy="2306635"/>
            <a:chOff x="4526670" y="1948656"/>
            <a:chExt cx="2693878" cy="1638003"/>
          </a:xfrm>
        </p:grpSpPr>
        <p:sp>
          <p:nvSpPr>
            <p:cNvPr id="169" name="Google Shape;169;p21"/>
            <p:cNvSpPr/>
            <p:nvPr/>
          </p:nvSpPr>
          <p:spPr>
            <a:xfrm>
              <a:off x="4849302" y="3079475"/>
              <a:ext cx="1958400" cy="133500"/>
            </a:xfrm>
            <a:prstGeom prst="rect">
              <a:avLst/>
            </a:prstGeom>
            <a:solidFill>
              <a:srgbClr val="249C9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70" name="Google Shape;170;p21"/>
            <p:cNvGrpSpPr/>
            <p:nvPr/>
          </p:nvGrpSpPr>
          <p:grpSpPr>
            <a:xfrm>
              <a:off x="4526670" y="1948656"/>
              <a:ext cx="2693878" cy="1638003"/>
              <a:chOff x="4526670" y="1948656"/>
              <a:chExt cx="2693878" cy="1638003"/>
            </a:xfrm>
          </p:grpSpPr>
          <p:grpSp>
            <p:nvGrpSpPr>
              <p:cNvPr id="171" name="Google Shape;171;p21"/>
              <p:cNvGrpSpPr/>
              <p:nvPr/>
            </p:nvGrpSpPr>
            <p:grpSpPr>
              <a:xfrm>
                <a:off x="4808316" y="2800065"/>
                <a:ext cx="92400" cy="411825"/>
                <a:chOff x="845575" y="2563700"/>
                <a:chExt cx="92400" cy="411825"/>
              </a:xfrm>
            </p:grpSpPr>
            <p:cxnSp>
              <p:nvCxnSpPr>
                <p:cNvPr id="172" name="Google Shape;172;p21"/>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73" name="Google Shape;173;p21"/>
                <p:cNvSpPr/>
                <p:nvPr/>
              </p:nvSpPr>
              <p:spPr>
                <a:xfrm>
                  <a:off x="845575" y="2563700"/>
                  <a:ext cx="92400" cy="92400"/>
                </a:xfrm>
                <a:prstGeom prst="ellipse">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74" name="Google Shape;174;p21"/>
              <p:cNvSpPr txBox="1"/>
              <p:nvPr/>
            </p:nvSpPr>
            <p:spPr>
              <a:xfrm>
                <a:off x="4526670" y="3215259"/>
                <a:ext cx="878400" cy="3714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2100"/>
                  </a:spcAft>
                  <a:buNone/>
                </a:pPr>
                <a:r>
                  <a:rPr b="1" lang="en-US" sz="1600">
                    <a:latin typeface="Roboto"/>
                    <a:ea typeface="Roboto"/>
                    <a:cs typeface="Roboto"/>
                    <a:sym typeface="Roboto"/>
                  </a:rPr>
                  <a:t>April 8th</a:t>
                </a:r>
                <a:endParaRPr b="1" sz="1600">
                  <a:latin typeface="Roboto"/>
                  <a:ea typeface="Roboto"/>
                  <a:cs typeface="Roboto"/>
                  <a:sym typeface="Roboto"/>
                </a:endParaRPr>
              </a:p>
            </p:txBody>
          </p:sp>
          <p:sp>
            <p:nvSpPr>
              <p:cNvPr id="175" name="Google Shape;175;p21"/>
              <p:cNvSpPr txBox="1"/>
              <p:nvPr/>
            </p:nvSpPr>
            <p:spPr>
              <a:xfrm>
                <a:off x="4639948" y="1948656"/>
                <a:ext cx="2580600" cy="9438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1100"/>
                  <a:buFont typeface="Arial"/>
                  <a:buNone/>
                </a:pPr>
                <a:r>
                  <a:rPr b="1" lang="en-US" sz="1500">
                    <a:solidFill>
                      <a:schemeClr val="dk1"/>
                    </a:solidFill>
                    <a:latin typeface="Roboto"/>
                    <a:ea typeface="Roboto"/>
                    <a:cs typeface="Roboto"/>
                    <a:sym typeface="Roboto"/>
                  </a:rPr>
                  <a:t>Mid-Semester Report</a:t>
                </a:r>
                <a:endParaRPr sz="1500">
                  <a:latin typeface="Roboto"/>
                  <a:ea typeface="Roboto"/>
                  <a:cs typeface="Roboto"/>
                  <a:sym typeface="Roboto"/>
                </a:endParaRPr>
              </a:p>
              <a:p>
                <a:pPr indent="0" lvl="0" marL="0" marR="0" rtl="0" algn="l">
                  <a:lnSpc>
                    <a:spcPct val="100000"/>
                  </a:lnSpc>
                  <a:spcBef>
                    <a:spcPts val="0"/>
                  </a:spcBef>
                  <a:spcAft>
                    <a:spcPts val="2100"/>
                  </a:spcAft>
                  <a:buClr>
                    <a:schemeClr val="dk1"/>
                  </a:buClr>
                  <a:buSzPts val="1100"/>
                  <a:buFont typeface="Arial"/>
                  <a:buNone/>
                </a:pPr>
                <a:r>
                  <a:rPr lang="en-US" sz="1500">
                    <a:latin typeface="Roboto"/>
                    <a:ea typeface="Roboto"/>
                    <a:cs typeface="Roboto"/>
                    <a:sym typeface="Roboto"/>
                  </a:rPr>
                  <a:t>Comprehensive analysis of project</a:t>
                </a:r>
                <a:endParaRPr sz="1500">
                  <a:latin typeface="Roboto"/>
                  <a:ea typeface="Roboto"/>
                  <a:cs typeface="Roboto"/>
                  <a:sym typeface="Roboto"/>
                </a:endParaRPr>
              </a:p>
            </p:txBody>
          </p:sp>
        </p:grpSp>
      </p:grpSp>
      <p:grpSp>
        <p:nvGrpSpPr>
          <p:cNvPr id="176" name="Google Shape;176;p21"/>
          <p:cNvGrpSpPr/>
          <p:nvPr/>
        </p:nvGrpSpPr>
        <p:grpSpPr>
          <a:xfrm>
            <a:off x="8114964" y="3483000"/>
            <a:ext cx="3717621" cy="2444147"/>
            <a:chOff x="6435810" y="2702596"/>
            <a:chExt cx="2721140" cy="1735654"/>
          </a:xfrm>
        </p:grpSpPr>
        <p:sp>
          <p:nvSpPr>
            <p:cNvPr id="177" name="Google Shape;177;p21"/>
            <p:cNvSpPr/>
            <p:nvPr/>
          </p:nvSpPr>
          <p:spPr>
            <a:xfrm>
              <a:off x="6807650" y="3079475"/>
              <a:ext cx="2349300" cy="133500"/>
            </a:xfrm>
            <a:prstGeom prst="rect">
              <a:avLst/>
            </a:prstGeom>
            <a:solidFill>
              <a:srgbClr val="155B5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78" name="Google Shape;178;p21"/>
            <p:cNvGrpSpPr/>
            <p:nvPr/>
          </p:nvGrpSpPr>
          <p:grpSpPr>
            <a:xfrm>
              <a:off x="6435810" y="2702596"/>
              <a:ext cx="2494563" cy="1735654"/>
              <a:chOff x="6435810" y="2702596"/>
              <a:chExt cx="2494563" cy="1735654"/>
            </a:xfrm>
          </p:grpSpPr>
          <p:grpSp>
            <p:nvGrpSpPr>
              <p:cNvPr id="179" name="Google Shape;179;p21"/>
              <p:cNvGrpSpPr/>
              <p:nvPr/>
            </p:nvGrpSpPr>
            <p:grpSpPr>
              <a:xfrm rot="10800000">
                <a:off x="6760035" y="3079467"/>
                <a:ext cx="92400" cy="411825"/>
                <a:chOff x="2070100" y="2563700"/>
                <a:chExt cx="92400" cy="411825"/>
              </a:xfrm>
            </p:grpSpPr>
            <p:cxnSp>
              <p:nvCxnSpPr>
                <p:cNvPr id="180" name="Google Shape;180;p21"/>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81" name="Google Shape;181;p21"/>
                <p:cNvSpPr/>
                <p:nvPr/>
              </p:nvSpPr>
              <p:spPr>
                <a:xfrm>
                  <a:off x="2070100" y="2563700"/>
                  <a:ext cx="92400" cy="92400"/>
                </a:xfrm>
                <a:prstGeom prst="ellipse">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82" name="Google Shape;182;p21"/>
              <p:cNvSpPr txBox="1"/>
              <p:nvPr/>
            </p:nvSpPr>
            <p:spPr>
              <a:xfrm>
                <a:off x="6435810" y="2702596"/>
                <a:ext cx="745800" cy="3714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2100"/>
                  </a:spcAft>
                  <a:buNone/>
                </a:pPr>
                <a:r>
                  <a:rPr b="1" lang="en-US" sz="1600">
                    <a:latin typeface="Roboto"/>
                    <a:ea typeface="Roboto"/>
                    <a:cs typeface="Roboto"/>
                    <a:sym typeface="Roboto"/>
                  </a:rPr>
                  <a:t>May 1st</a:t>
                </a:r>
                <a:endParaRPr b="1" sz="1600">
                  <a:latin typeface="Roboto"/>
                  <a:ea typeface="Roboto"/>
                  <a:cs typeface="Roboto"/>
                  <a:sym typeface="Roboto"/>
                </a:endParaRPr>
              </a:p>
            </p:txBody>
          </p:sp>
          <p:sp>
            <p:nvSpPr>
              <p:cNvPr id="183" name="Google Shape;183;p21"/>
              <p:cNvSpPr txBox="1"/>
              <p:nvPr/>
            </p:nvSpPr>
            <p:spPr>
              <a:xfrm>
                <a:off x="6676773" y="3494450"/>
                <a:ext cx="2253600" cy="9438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1100"/>
                  <a:buFont typeface="Arial"/>
                  <a:buNone/>
                </a:pPr>
                <a:r>
                  <a:rPr b="1" lang="en-US" sz="1500">
                    <a:solidFill>
                      <a:schemeClr val="dk1"/>
                    </a:solidFill>
                    <a:latin typeface="Roboto"/>
                    <a:ea typeface="Roboto"/>
                    <a:cs typeface="Roboto"/>
                    <a:sym typeface="Roboto"/>
                  </a:rPr>
                  <a:t>Final Report</a:t>
                </a:r>
                <a:endParaRPr b="1" sz="15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500">
                    <a:latin typeface="Roboto"/>
                    <a:ea typeface="Roboto"/>
                    <a:cs typeface="Roboto"/>
                    <a:sym typeface="Roboto"/>
                  </a:rPr>
                  <a:t>final report with visualizations, 3-4 key questions answered, and discussion of project findings.</a:t>
                </a:r>
                <a:endParaRPr sz="1500">
                  <a:latin typeface="Roboto"/>
                  <a:ea typeface="Roboto"/>
                  <a:cs typeface="Roboto"/>
                  <a:sym typeface="Roboto"/>
                </a:endParaRPr>
              </a:p>
              <a:p>
                <a:pPr indent="0" lvl="0" marL="0" rtl="0" algn="l">
                  <a:lnSpc>
                    <a:spcPct val="115000"/>
                  </a:lnSpc>
                  <a:spcBef>
                    <a:spcPts val="2100"/>
                  </a:spcBef>
                  <a:spcAft>
                    <a:spcPts val="0"/>
                  </a:spcAft>
                  <a:buClr>
                    <a:schemeClr val="dk1"/>
                  </a:buClr>
                  <a:buSzPts val="1100"/>
                  <a:buFont typeface="Arial"/>
                  <a:buNone/>
                </a:pPr>
                <a:r>
                  <a:t/>
                </a:r>
                <a:endParaRPr sz="1500">
                  <a:solidFill>
                    <a:srgbClr val="999999"/>
                  </a:solidFill>
                  <a:latin typeface="Roboto"/>
                  <a:ea typeface="Roboto"/>
                  <a:cs typeface="Roboto"/>
                  <a:sym typeface="Roboto"/>
                </a:endParaRPr>
              </a:p>
              <a:p>
                <a:pPr indent="0" lvl="0" marL="0" rtl="0" algn="l">
                  <a:spcBef>
                    <a:spcPts val="0"/>
                  </a:spcBef>
                  <a:spcAft>
                    <a:spcPts val="2100"/>
                  </a:spcAft>
                  <a:buClr>
                    <a:schemeClr val="dk1"/>
                  </a:buClr>
                  <a:buSzPts val="1100"/>
                  <a:buFont typeface="Arial"/>
                  <a:buNone/>
                </a:pPr>
                <a:r>
                  <a:t/>
                </a:r>
                <a:endParaRPr sz="1500">
                  <a:solidFill>
                    <a:schemeClr val="dk1"/>
                  </a:solidFill>
                  <a:latin typeface="Roboto"/>
                  <a:ea typeface="Roboto"/>
                  <a:cs typeface="Roboto"/>
                  <a:sym typeface="Roboto"/>
                </a:endParaRPr>
              </a:p>
            </p:txBody>
          </p:sp>
        </p:grpSp>
      </p:grpSp>
      <p:grpSp>
        <p:nvGrpSpPr>
          <p:cNvPr id="184" name="Google Shape;184;p21"/>
          <p:cNvGrpSpPr/>
          <p:nvPr/>
        </p:nvGrpSpPr>
        <p:grpSpPr>
          <a:xfrm>
            <a:off x="0" y="2421308"/>
            <a:ext cx="3376553" cy="2306623"/>
            <a:chOff x="496003" y="1948661"/>
            <a:chExt cx="2471492" cy="1637994"/>
          </a:xfrm>
        </p:grpSpPr>
        <p:sp>
          <p:nvSpPr>
            <p:cNvPr id="185" name="Google Shape;185;p21"/>
            <p:cNvSpPr/>
            <p:nvPr/>
          </p:nvSpPr>
          <p:spPr>
            <a:xfrm>
              <a:off x="932600" y="3079475"/>
              <a:ext cx="1958400" cy="133500"/>
            </a:xfrm>
            <a:prstGeom prst="rect">
              <a:avLst/>
            </a:prstGeom>
            <a:solidFill>
              <a:srgbClr val="249C9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86" name="Google Shape;186;p21"/>
            <p:cNvGrpSpPr/>
            <p:nvPr/>
          </p:nvGrpSpPr>
          <p:grpSpPr>
            <a:xfrm>
              <a:off x="496003" y="1948661"/>
              <a:ext cx="2471492" cy="1637994"/>
              <a:chOff x="496003" y="1948661"/>
              <a:chExt cx="2471492" cy="1637994"/>
            </a:xfrm>
          </p:grpSpPr>
          <p:sp>
            <p:nvSpPr>
              <p:cNvPr id="187" name="Google Shape;187;p21"/>
              <p:cNvSpPr txBox="1"/>
              <p:nvPr/>
            </p:nvSpPr>
            <p:spPr>
              <a:xfrm>
                <a:off x="496003" y="3215254"/>
                <a:ext cx="1604100" cy="3714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2100"/>
                  </a:spcAft>
                  <a:buNone/>
                </a:pPr>
                <a:r>
                  <a:rPr b="1" lang="en-US" sz="1600">
                    <a:latin typeface="Roboto"/>
                    <a:ea typeface="Roboto"/>
                    <a:cs typeface="Roboto"/>
                    <a:sym typeface="Roboto"/>
                  </a:rPr>
                  <a:t>Now - January 29th</a:t>
                </a:r>
                <a:endParaRPr b="1" sz="1600">
                  <a:latin typeface="Roboto"/>
                  <a:ea typeface="Roboto"/>
                  <a:cs typeface="Roboto"/>
                  <a:sym typeface="Roboto"/>
                </a:endParaRPr>
              </a:p>
            </p:txBody>
          </p:sp>
          <p:grpSp>
            <p:nvGrpSpPr>
              <p:cNvPr id="188" name="Google Shape;188;p21"/>
              <p:cNvGrpSpPr/>
              <p:nvPr/>
            </p:nvGrpSpPr>
            <p:grpSpPr>
              <a:xfrm>
                <a:off x="881025" y="2800065"/>
                <a:ext cx="92400" cy="411825"/>
                <a:chOff x="845575" y="2563700"/>
                <a:chExt cx="92400" cy="411825"/>
              </a:xfrm>
            </p:grpSpPr>
            <p:cxnSp>
              <p:nvCxnSpPr>
                <p:cNvPr id="189" name="Google Shape;189;p21"/>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90" name="Google Shape;190;p21"/>
                <p:cNvSpPr/>
                <p:nvPr/>
              </p:nvSpPr>
              <p:spPr>
                <a:xfrm>
                  <a:off x="845575" y="2563700"/>
                  <a:ext cx="92400" cy="92400"/>
                </a:xfrm>
                <a:prstGeom prst="ellipse">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91" name="Google Shape;191;p21"/>
              <p:cNvSpPr txBox="1"/>
              <p:nvPr/>
            </p:nvSpPr>
            <p:spPr>
              <a:xfrm>
                <a:off x="713896" y="1948661"/>
                <a:ext cx="2253600" cy="9438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1700">
                    <a:latin typeface="Roboto"/>
                    <a:ea typeface="Roboto"/>
                    <a:cs typeface="Roboto"/>
                    <a:sym typeface="Roboto"/>
                  </a:rPr>
                  <a:t>Project Kick off</a:t>
                </a:r>
                <a:endParaRPr b="1" sz="1700">
                  <a:latin typeface="Roboto"/>
                  <a:ea typeface="Roboto"/>
                  <a:cs typeface="Roboto"/>
                  <a:sym typeface="Roboto"/>
                </a:endParaRPr>
              </a:p>
              <a:p>
                <a:pPr indent="0" lvl="0" marL="0" rtl="0" algn="l">
                  <a:spcBef>
                    <a:spcPts val="0"/>
                  </a:spcBef>
                  <a:spcAft>
                    <a:spcPts val="0"/>
                  </a:spcAft>
                  <a:buNone/>
                </a:pPr>
                <a:r>
                  <a:t/>
                </a:r>
                <a:endParaRPr b="1" sz="1700">
                  <a:latin typeface="Roboto"/>
                  <a:ea typeface="Roboto"/>
                  <a:cs typeface="Roboto"/>
                  <a:sym typeface="Roboto"/>
                </a:endParaRPr>
              </a:p>
              <a:p>
                <a:pPr indent="0" lvl="0" marL="0" rtl="0" algn="l">
                  <a:spcBef>
                    <a:spcPts val="0"/>
                  </a:spcBef>
                  <a:spcAft>
                    <a:spcPts val="0"/>
                  </a:spcAft>
                  <a:buNone/>
                </a:pPr>
                <a:r>
                  <a:rPr lang="en-US" sz="1500">
                    <a:latin typeface="Roboto"/>
                    <a:ea typeface="Roboto"/>
                    <a:cs typeface="Roboto"/>
                    <a:sym typeface="Roboto"/>
                  </a:rPr>
                  <a:t>Begin weekly scrum reports</a:t>
                </a:r>
                <a:endParaRPr sz="1500">
                  <a:latin typeface="Roboto"/>
                  <a:ea typeface="Roboto"/>
                  <a:cs typeface="Roboto"/>
                  <a:sym typeface="Roboto"/>
                </a:endParaRPr>
              </a:p>
              <a:p>
                <a:pPr indent="0" lvl="0" marL="0" rtl="0" algn="l">
                  <a:spcBef>
                    <a:spcPts val="2100"/>
                  </a:spcBef>
                  <a:spcAft>
                    <a:spcPts val="2100"/>
                  </a:spcAft>
                  <a:buNone/>
                </a:pPr>
                <a:r>
                  <a:t/>
                </a:r>
                <a:endParaRPr sz="1700">
                  <a:latin typeface="Roboto"/>
                  <a:ea typeface="Roboto"/>
                  <a:cs typeface="Roboto"/>
                  <a:sym typeface="Roboto"/>
                </a:endParaRPr>
              </a:p>
            </p:txBody>
          </p:sp>
        </p:grpSp>
      </p:grpSp>
      <p:grpSp>
        <p:nvGrpSpPr>
          <p:cNvPr id="192" name="Google Shape;192;p21"/>
          <p:cNvGrpSpPr/>
          <p:nvPr/>
        </p:nvGrpSpPr>
        <p:grpSpPr>
          <a:xfrm>
            <a:off x="2772825" y="3167500"/>
            <a:ext cx="3417355" cy="2759648"/>
            <a:chOff x="2525593" y="2478551"/>
            <a:chExt cx="2501358" cy="1959699"/>
          </a:xfrm>
        </p:grpSpPr>
        <p:sp>
          <p:nvSpPr>
            <p:cNvPr id="193" name="Google Shape;193;p21"/>
            <p:cNvSpPr/>
            <p:nvPr/>
          </p:nvSpPr>
          <p:spPr>
            <a:xfrm>
              <a:off x="2890952" y="3079475"/>
              <a:ext cx="1958400" cy="133500"/>
            </a:xfrm>
            <a:prstGeom prst="rect">
              <a:avLst/>
            </a:prstGeom>
            <a:solidFill>
              <a:srgbClr val="155B5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94" name="Google Shape;194;p21"/>
            <p:cNvGrpSpPr/>
            <p:nvPr/>
          </p:nvGrpSpPr>
          <p:grpSpPr>
            <a:xfrm>
              <a:off x="2525593" y="2478551"/>
              <a:ext cx="2501358" cy="1959699"/>
              <a:chOff x="2525593" y="2478551"/>
              <a:chExt cx="2501358" cy="1959699"/>
            </a:xfrm>
          </p:grpSpPr>
          <p:sp>
            <p:nvSpPr>
              <p:cNvPr id="195" name="Google Shape;195;p21"/>
              <p:cNvSpPr txBox="1"/>
              <p:nvPr/>
            </p:nvSpPr>
            <p:spPr>
              <a:xfrm>
                <a:off x="2525593" y="2478551"/>
                <a:ext cx="1349100" cy="3714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2100"/>
                  </a:spcAft>
                  <a:buNone/>
                </a:pPr>
                <a:r>
                  <a:rPr b="1" lang="en-US" sz="1600">
                    <a:latin typeface="Roboto"/>
                    <a:ea typeface="Roboto"/>
                    <a:cs typeface="Roboto"/>
                    <a:sym typeface="Roboto"/>
                  </a:rPr>
                  <a:t>February 28th</a:t>
                </a:r>
                <a:endParaRPr b="1" sz="1600">
                  <a:latin typeface="Roboto"/>
                  <a:ea typeface="Roboto"/>
                  <a:cs typeface="Roboto"/>
                  <a:sym typeface="Roboto"/>
                </a:endParaRPr>
              </a:p>
            </p:txBody>
          </p:sp>
          <p:grpSp>
            <p:nvGrpSpPr>
              <p:cNvPr id="196" name="Google Shape;196;p21"/>
              <p:cNvGrpSpPr/>
              <p:nvPr/>
            </p:nvGrpSpPr>
            <p:grpSpPr>
              <a:xfrm rot="10800000">
                <a:off x="2849073" y="3079467"/>
                <a:ext cx="92400" cy="411825"/>
                <a:chOff x="2070100" y="2563700"/>
                <a:chExt cx="92400" cy="411825"/>
              </a:xfrm>
            </p:grpSpPr>
            <p:cxnSp>
              <p:nvCxnSpPr>
                <p:cNvPr id="197" name="Google Shape;197;p21"/>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98" name="Google Shape;198;p21"/>
                <p:cNvSpPr/>
                <p:nvPr/>
              </p:nvSpPr>
              <p:spPr>
                <a:xfrm>
                  <a:off x="2070100" y="2563700"/>
                  <a:ext cx="92400" cy="92400"/>
                </a:xfrm>
                <a:prstGeom prst="ellipse">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99" name="Google Shape;199;p21"/>
              <p:cNvSpPr txBox="1"/>
              <p:nvPr/>
            </p:nvSpPr>
            <p:spPr>
              <a:xfrm>
                <a:off x="2773350" y="3494450"/>
                <a:ext cx="2253600" cy="9438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1700">
                    <a:latin typeface="Roboto"/>
                    <a:ea typeface="Roboto"/>
                    <a:cs typeface="Roboto"/>
                    <a:sym typeface="Roboto"/>
                  </a:rPr>
                  <a:t>Early Insights Report</a:t>
                </a:r>
                <a:endParaRPr b="1" sz="17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0" lvl="0" marL="0" rtl="0" algn="l">
                  <a:spcBef>
                    <a:spcPts val="0"/>
                  </a:spcBef>
                  <a:spcAft>
                    <a:spcPts val="0"/>
                  </a:spcAft>
                  <a:buNone/>
                </a:pPr>
                <a:r>
                  <a:rPr lang="en-US" sz="1500">
                    <a:latin typeface="Roboto"/>
                    <a:ea typeface="Roboto"/>
                    <a:cs typeface="Roboto"/>
                    <a:sym typeface="Roboto"/>
                  </a:rPr>
                  <a:t>Preliminary analysis</a:t>
                </a:r>
                <a:endParaRPr sz="1500">
                  <a:latin typeface="Roboto"/>
                  <a:ea typeface="Roboto"/>
                  <a:cs typeface="Roboto"/>
                  <a:sym typeface="Roboto"/>
                </a:endParaRPr>
              </a:p>
              <a:p>
                <a:pPr indent="0" lvl="0" marL="0" rtl="0" algn="l">
                  <a:spcBef>
                    <a:spcPts val="0"/>
                  </a:spcBef>
                  <a:spcAft>
                    <a:spcPts val="2100"/>
                  </a:spcAft>
                  <a:buNone/>
                </a:pPr>
                <a:r>
                  <a:t/>
                </a:r>
                <a:endParaRPr b="1" sz="1500">
                  <a:latin typeface="Roboto"/>
                  <a:ea typeface="Roboto"/>
                  <a:cs typeface="Roboto"/>
                  <a:sym typeface="Roboto"/>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Custom 4">
      <a:dk1>
        <a:srgbClr val="000000"/>
      </a:dk1>
      <a:lt1>
        <a:srgbClr val="FFFFFF"/>
      </a:lt1>
      <a:dk2>
        <a:srgbClr val="3D3D3D"/>
      </a:dk2>
      <a:lt2>
        <a:srgbClr val="EBEBEB"/>
      </a:lt2>
      <a:accent1>
        <a:srgbClr val="000000"/>
      </a:accent1>
      <a:accent2>
        <a:srgbClr val="13A694"/>
      </a:accent2>
      <a:accent3>
        <a:srgbClr val="D9E5D8"/>
      </a:accent3>
      <a:accent4>
        <a:srgbClr val="A9A9A9"/>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