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983fa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983fa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c17ff4f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c17ff4f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ad8bb40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ad8bb40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983faf4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983faf4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d3e74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d3e74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Cathy</a:t>
            </a:r>
            <a:r>
              <a:rPr lang="en"/>
              <a:t>: Just say here is our individual contributions and nothing else to save time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d8bb40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d8bb40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ad8bb40d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ad8bb40d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983faf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983faf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Sammy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2983faf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2983faf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Sammy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2983faf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2983faf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Sammy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983faf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983faf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Jon/Sammy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983faf4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983faf4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Jon/Sammy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983faf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983faf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627599"/>
            <a:ext cx="82221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/>
              <a:t>Title/Names</a:t>
            </a:r>
            <a:endParaRPr sz="1490"/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/>
              <a:t>Challenges on Extension</a:t>
            </a:r>
            <a:endParaRPr sz="1490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en" sz="1490"/>
              <a:t> Collecting the Data (finding data sources and verifying they were useful)</a:t>
            </a:r>
            <a:endParaRPr sz="1490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en" sz="1490"/>
              <a:t>Originally gonna do zipcode but too cumbersome, stuck with community type</a:t>
            </a:r>
            <a:endParaRPr sz="1490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en" sz="1490"/>
              <a:t>Reframing entire project </a:t>
            </a:r>
            <a:endParaRPr sz="1490"/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/>
              <a:t>What key Question (Original) were answering: refer to deliv2 report (summarize)</a:t>
            </a:r>
            <a:endParaRPr sz="1490"/>
          </a:p>
          <a:p>
            <a:pPr indent="-2987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Calibri"/>
              <a:buAutoNum type="alphaLcPeriod"/>
            </a:pPr>
            <a:r>
              <a:rPr lang="en" sz="110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areas with poor air quality compare to areas with better air quality based on different demographic characteristics, specifically:</a:t>
            </a:r>
            <a:endParaRPr sz="110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Lora"/>
              <a:buAutoNum type="romanLcPeriod"/>
            </a:pPr>
            <a:r>
              <a:rPr lang="en" sz="110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Race/ethnicity (ACS)?</a:t>
            </a:r>
            <a:endParaRPr sz="110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Lora"/>
              <a:buAutoNum type="romanLcPeriod"/>
            </a:pPr>
            <a:r>
              <a:rPr lang="en" sz="110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Area median income/ income</a:t>
            </a:r>
            <a:endParaRPr sz="110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Lora"/>
              <a:buAutoNum type="romanLcPeriod"/>
            </a:pPr>
            <a:r>
              <a:rPr lang="en" sz="110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Housing density </a:t>
            </a:r>
            <a:endParaRPr sz="110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Calibri"/>
              <a:buAutoNum type="romanLcPeriod"/>
            </a:pPr>
            <a:r>
              <a:rPr lang="en" sz="110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 density</a:t>
            </a:r>
            <a:endParaRPr sz="110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76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Calibri"/>
              <a:buAutoNum type="romanLcPeriod"/>
            </a:pPr>
            <a:r>
              <a:rPr lang="en" sz="110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vulnerability</a:t>
            </a:r>
            <a:endParaRPr sz="1490"/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/>
              <a:t>Extension Question (New) were answering</a:t>
            </a:r>
            <a:endParaRPr sz="1490"/>
          </a:p>
          <a:p>
            <a:pPr indent="-32321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en" sz="1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relationship between the community types (zip codes mapping to community types) in Boston and the PPI data with regards to rac</a:t>
            </a:r>
            <a:r>
              <a:rPr lang="en" sz="1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 sz="1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distributions, median income, and MBTA infrastructure?</a:t>
            </a:r>
            <a:endParaRPr sz="1490"/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/>
              <a:t>Next Step on Extension</a:t>
            </a:r>
            <a:endParaRPr sz="1490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en" sz="1490"/>
              <a:t>Further analysis on Data</a:t>
            </a:r>
            <a:endParaRPr sz="1490"/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/>
              <a:t>Conclusions on Extension</a:t>
            </a:r>
            <a:endParaRPr sz="1490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en" sz="1490"/>
              <a:t>Come up with early insights on the graphs, make some observations</a:t>
            </a:r>
            <a:endParaRPr sz="14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13" y="2811725"/>
            <a:ext cx="3704101" cy="21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863" y="2811725"/>
            <a:ext cx="3450025" cy="21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1863" y="319325"/>
            <a:ext cx="3450025" cy="21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113" y="319325"/>
            <a:ext cx="3704099" cy="23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have you done so far? (meetings, data analysis)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team has been actively involved in meetings to discuss project progress and planning.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analysis has been a key focus for the team.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team member has taken on specific data sets and tasks related to analyzing them.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did you divide up the work among the team?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Some of the team members worked on the 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construction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of datasets.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Some team members made analysis based on those datasets.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data have you used? If you collected data, how did you do that?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used datasets involved with each municipality in Massachusetts’s number of households and population with the average/median incomes per family or per person; train stops in Massachusetts with their belonged towns; bus stops with their belonged towns.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Most of them are downloaded from online resources and sorted manually.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249" y="-126375"/>
            <a:ext cx="1873425" cy="24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and Next Steps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857600"/>
            <a:ext cx="82221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Have you faced any additional challenges? 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Adapting to last-minute project requirement changes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limitations and assumptions did you encounter? 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Mapping zip codes to locations in PPI data proved challenging, so we focused on Boston Area community types as defined by the MAPC.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Based on early results, what are our next steps?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Collaborating with Spark staff and Professor Galletti to assess our current status and chart our project's path forward.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Perform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further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produce graphs for each demographic characteristic, which will be our subquestions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850" y="304324"/>
            <a:ext cx="2333100" cy="23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12">
                <a:solidFill>
                  <a:srgbClr val="1F1F1F"/>
                </a:solidFill>
              </a:rPr>
              <a:t>Sinforiano</a:t>
            </a:r>
            <a:endParaRPr sz="912">
              <a:solidFill>
                <a:srgbClr val="1F1F1F"/>
              </a:solidFill>
            </a:endParaRPr>
          </a:p>
          <a:p>
            <a:pPr indent="-2865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913"/>
              <a:buChar char="-"/>
            </a:pPr>
            <a:r>
              <a:rPr lang="en" sz="912">
                <a:solidFill>
                  <a:srgbClr val="1F1F1F"/>
                </a:solidFill>
              </a:rPr>
              <a:t>Found MAPC datasets and made graphs from it, scraped income data from online</a:t>
            </a:r>
            <a:endParaRPr sz="912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12">
                <a:solidFill>
                  <a:srgbClr val="1F1F1F"/>
                </a:solidFill>
              </a:rPr>
              <a:t>Jon</a:t>
            </a:r>
            <a:endParaRPr sz="912">
              <a:solidFill>
                <a:srgbClr val="1F1F1F"/>
              </a:solidFill>
            </a:endParaRPr>
          </a:p>
          <a:p>
            <a:pPr indent="-2865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913"/>
              <a:buChar char="-"/>
            </a:pPr>
            <a:r>
              <a:rPr lang="en" sz="912">
                <a:solidFill>
                  <a:srgbClr val="1F1F1F"/>
                </a:solidFill>
              </a:rPr>
              <a:t>I help </a:t>
            </a:r>
            <a:r>
              <a:rPr lang="en" sz="912">
                <a:solidFill>
                  <a:srgbClr val="1F1F1F"/>
                </a:solidFill>
              </a:rPr>
              <a:t>construct</a:t>
            </a:r>
            <a:r>
              <a:rPr lang="en" sz="912">
                <a:solidFill>
                  <a:srgbClr val="1F1F1F"/>
                </a:solidFill>
              </a:rPr>
              <a:t> the extension question, got feedback from Galetti with Jackson, and collaborated with Sinforiano to figure out ways to create our dataset.</a:t>
            </a:r>
            <a:endParaRPr sz="912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12">
                <a:solidFill>
                  <a:srgbClr val="1F1F1F"/>
                </a:solidFill>
              </a:rPr>
              <a:t>Cathy</a:t>
            </a:r>
            <a:endParaRPr sz="912">
              <a:solidFill>
                <a:srgbClr val="1F1F1F"/>
              </a:solidFill>
            </a:endParaRPr>
          </a:p>
          <a:p>
            <a:pPr indent="-2865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913"/>
              <a:buChar char="-"/>
            </a:pPr>
            <a:r>
              <a:rPr lang="en" sz="912">
                <a:solidFill>
                  <a:srgbClr val="1F1F1F"/>
                </a:solidFill>
              </a:rPr>
              <a:t>I helped on constructing both train and bus stops in </a:t>
            </a:r>
            <a:r>
              <a:rPr lang="en" sz="912">
                <a:solidFill>
                  <a:srgbClr val="1F1F1F"/>
                </a:solidFill>
              </a:rPr>
              <a:t>Massachusetts</a:t>
            </a:r>
            <a:r>
              <a:rPr lang="en" sz="912">
                <a:solidFill>
                  <a:srgbClr val="1F1F1F"/>
                </a:solidFill>
              </a:rPr>
              <a:t> with their belonged cities.</a:t>
            </a:r>
            <a:endParaRPr sz="912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12">
                <a:solidFill>
                  <a:srgbClr val="1F1F1F"/>
                </a:solidFill>
              </a:rPr>
              <a:t>Naveen</a:t>
            </a:r>
            <a:endParaRPr sz="912">
              <a:solidFill>
                <a:srgbClr val="1F1F1F"/>
              </a:solidFill>
            </a:endParaRPr>
          </a:p>
          <a:p>
            <a:pPr indent="-2865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913"/>
              <a:buChar char="-"/>
            </a:pPr>
            <a:r>
              <a:rPr lang="en" sz="912">
                <a:solidFill>
                  <a:srgbClr val="1F1F1F"/>
                </a:solidFill>
              </a:rPr>
              <a:t>Created presentation, included shapefiles, and inspected </a:t>
            </a:r>
            <a:r>
              <a:rPr lang="en" sz="912">
                <a:solidFill>
                  <a:srgbClr val="1F1F1F"/>
                </a:solidFill>
              </a:rPr>
              <a:t>findings</a:t>
            </a:r>
            <a:r>
              <a:rPr lang="en" sz="912">
                <a:solidFill>
                  <a:srgbClr val="1F1F1F"/>
                </a:solidFill>
              </a:rPr>
              <a:t> on </a:t>
            </a:r>
            <a:r>
              <a:rPr lang="en" sz="912">
                <a:solidFill>
                  <a:srgbClr val="1F1F1F"/>
                </a:solidFill>
              </a:rPr>
              <a:t>housing</a:t>
            </a:r>
            <a:r>
              <a:rPr lang="en" sz="912">
                <a:solidFill>
                  <a:srgbClr val="1F1F1F"/>
                </a:solidFill>
              </a:rPr>
              <a:t> density, and population density</a:t>
            </a:r>
            <a:endParaRPr sz="912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12">
                <a:solidFill>
                  <a:srgbClr val="1F1F1F"/>
                </a:solidFill>
              </a:rPr>
              <a:t>Jackson</a:t>
            </a:r>
            <a:endParaRPr sz="912">
              <a:solidFill>
                <a:srgbClr val="1F1F1F"/>
              </a:solidFill>
            </a:endParaRPr>
          </a:p>
          <a:p>
            <a:pPr indent="-2865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913"/>
              <a:buChar char="-"/>
            </a:pPr>
            <a:r>
              <a:rPr lang="en" sz="912">
                <a:solidFill>
                  <a:srgbClr val="1F1F1F"/>
                </a:solidFill>
              </a:rPr>
              <a:t>Took part in analytics for the new data and helped craft conclusions </a:t>
            </a:r>
            <a:r>
              <a:rPr lang="en" sz="912">
                <a:solidFill>
                  <a:srgbClr val="1F1F1F"/>
                </a:solidFill>
              </a:rPr>
              <a:t>about</a:t>
            </a:r>
            <a:r>
              <a:rPr lang="en" sz="912">
                <a:solidFill>
                  <a:srgbClr val="1F1F1F"/>
                </a:solidFill>
              </a:rPr>
              <a:t> race, area, housing, and income</a:t>
            </a:r>
            <a:endParaRPr sz="912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200" y="799700"/>
            <a:ext cx="4202125" cy="42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Air Quality and Transit: Team B</a:t>
            </a:r>
            <a:endParaRPr i="1"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90525" y="2789124"/>
            <a:ext cx="86442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Members: </a:t>
            </a:r>
            <a:r>
              <a:rPr i="1" lang="en" sz="1530"/>
              <a:t>Cathy Wang</a:t>
            </a:r>
            <a:r>
              <a:rPr lang="en" sz="1530"/>
              <a:t> (Lead), Jackson Chiu, Sammy Terada, Jon Suarez, Naveen Vaidyamath</a:t>
            </a:r>
            <a:endParaRPr sz="15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30"/>
              <a:t>Sponsor: City Of Boston/MBTA, BUSPARK (Coordinate)</a:t>
            </a:r>
            <a:endParaRPr sz="153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368875"/>
            <a:ext cx="8433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190"/>
              <a:t>P</a:t>
            </a:r>
            <a:r>
              <a:rPr b="1" lang="en" sz="1190"/>
              <a:t>roject Goal: </a:t>
            </a:r>
            <a:endParaRPr b="1" sz="11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To analyze Boston residents' health data and transport infrastructure proximity to unveil different disparities and impacts on diverse demographics.</a:t>
            </a:r>
            <a:endParaRPr sz="1190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01575" y="1258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90"/>
              <a:t>Project Motivation: </a:t>
            </a:r>
            <a:endParaRPr b="1" sz="1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90"/>
              <a:t>To better </a:t>
            </a:r>
            <a:r>
              <a:rPr lang="en" sz="1390"/>
              <a:t>understand</a:t>
            </a:r>
            <a:r>
              <a:rPr lang="en" sz="1390"/>
              <a:t> the impact of transport infrastructure on the air quality in Boston</a:t>
            </a:r>
            <a:endParaRPr sz="139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3429024"/>
            <a:ext cx="2325742" cy="15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142" y="3443424"/>
            <a:ext cx="2943433" cy="15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975" y="3200663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975" y="0"/>
            <a:ext cx="3912023" cy="23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Overcoming Challenges and Moving Forward</a:t>
            </a:r>
            <a:endParaRPr sz="312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828650"/>
            <a:ext cx="82221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Data Consistency and Unit Understanding: We grappled with ensuring data consistency and comprehending data units, which presented significant challenges.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Data Collection: We dedicated substantial effort to sourcing and validating data, ensuring its relevance and reliability.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Data Limitations: Our project faced limitations due to the availability of data. For certain parameters, we encountered the absence of recent data, which posed a challenge</a:t>
            </a: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Change in Scope: Originally planning to use zip code data, we found it to be cumbersome. Consequently, we opted for a different approach by focusing on community types.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Project Reframing: We made the strategic decision to reframe the entire project to better align with our goals and resources.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88"/>
              <a:t>Extension Question:</a:t>
            </a:r>
            <a:r>
              <a:rPr lang="en" sz="3088"/>
              <a:t> What is the relationship between the community types (zip codes mapping to community types) in Boston and the PPI data with regards to race distributions, median income, and MBTA infrastructure?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" y="126400"/>
            <a:ext cx="3727125" cy="228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550" y="126400"/>
            <a:ext cx="4443551" cy="2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550" y="2732575"/>
            <a:ext cx="4443550" cy="2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200" y="2665000"/>
            <a:ext cx="3655575" cy="24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88" y="405500"/>
            <a:ext cx="8843825" cy="44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278554"/>
            <a:ext cx="8448775" cy="21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00" y="2887079"/>
            <a:ext cx="8448775" cy="19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50" y="1244089"/>
            <a:ext cx="8583950" cy="31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88"/>
              <a:t>Base Question:</a:t>
            </a:r>
            <a:r>
              <a:rPr lang="en" sz="3088"/>
              <a:t> How do areas with poor air quality compare to areas with better air quality based on different demographic characteristics, specifically: </a:t>
            </a:r>
            <a:endParaRPr sz="3088"/>
          </a:p>
          <a:p>
            <a:pPr indent="-37337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33">
                <a:solidFill>
                  <a:srgbClr val="000000"/>
                </a:solidFill>
              </a:rPr>
              <a:t>Race/ethnicity</a:t>
            </a:r>
            <a:endParaRPr sz="2533">
              <a:solidFill>
                <a:srgbClr val="000000"/>
              </a:solidFill>
            </a:endParaRPr>
          </a:p>
          <a:p>
            <a:pPr indent="-37337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33">
                <a:solidFill>
                  <a:srgbClr val="000000"/>
                </a:solidFill>
              </a:rPr>
              <a:t>Area Median Income</a:t>
            </a:r>
            <a:endParaRPr sz="2533">
              <a:solidFill>
                <a:srgbClr val="000000"/>
              </a:solidFill>
            </a:endParaRPr>
          </a:p>
          <a:p>
            <a:pPr indent="-37337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33">
                <a:solidFill>
                  <a:srgbClr val="000000"/>
                </a:solidFill>
              </a:rPr>
              <a:t>Housing density </a:t>
            </a:r>
            <a:endParaRPr sz="2533">
              <a:solidFill>
                <a:srgbClr val="000000"/>
              </a:solidFill>
            </a:endParaRPr>
          </a:p>
          <a:p>
            <a:pPr indent="-37337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33">
                <a:solidFill>
                  <a:srgbClr val="000000"/>
                </a:solidFill>
              </a:rPr>
              <a:t>Population density</a:t>
            </a:r>
            <a:endParaRPr sz="2533">
              <a:solidFill>
                <a:srgbClr val="000000"/>
              </a:solidFill>
            </a:endParaRPr>
          </a:p>
          <a:p>
            <a:pPr indent="-37337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533">
                <a:solidFill>
                  <a:srgbClr val="000000"/>
                </a:solidFill>
              </a:rPr>
              <a:t>Social vulnerability</a:t>
            </a:r>
            <a:endParaRPr sz="253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