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Title, Sponsor, Team Members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motivation: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goal of the project?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background needed to understand the project?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79d2e4e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79d2e4e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have you used?  If you collected data, how did you do that?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challenges did you encounter working with data?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79d2e4e1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79d2e4e1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9d2e4e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79d2e4e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of your analyses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present results in the form of visualizations and graphs as much as possible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c08841dc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c08841dc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919048a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919048a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919048a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919048a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79d2e4e1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79d2e4e1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 you were able to draw that relate to your goals</a:t>
            </a:r>
            <a:endParaRPr sz="1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en"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next steps, further work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79d2e4e1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79d2e4e1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4433" y="1086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BU Law | Chinese and Korean Race-Based Algorithm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44475" y="26226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Team 1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Aditya Agrawal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Cindy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Leon Zhang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Melissa Zhen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58650" y="2622600"/>
            <a:ext cx="415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Sponsor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 School of Law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01200" y="3923325"/>
            <a:ext cx="823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Goal</a:t>
            </a:r>
            <a:r>
              <a:rPr lang="en"/>
              <a:t>: Collect and analyze data to identify the distribution of Chinese and Korean inventors by gender. We also want to analyze the </a:t>
            </a:r>
            <a:r>
              <a:rPr lang="en">
                <a:solidFill>
                  <a:schemeClr val="dk1"/>
                </a:solidFill>
              </a:rPr>
              <a:t>difference in gender analysis when analyzing characters instead of US translated names</a:t>
            </a:r>
            <a:r>
              <a:rPr lang="en"/>
              <a:t>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Patents and Names Extraction</a:t>
            </a:r>
            <a:endParaRPr sz="25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Spring 2022 Team 1’s data (years 2017-2021)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collected 38,452 for 2017, 38,768 for 2018, 50,960 for 2019, 55,183 for 2020 and 48,597 for 2021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Challenges</a:t>
            </a:r>
            <a:endParaRPr sz="2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Large runtime to extract original names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As a result, we only used data from the years 2017-2021</a:t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lot of gender prediction for English Names are unknown or androgynous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Prediction Methods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English Translated Names - 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Harvard’s Dataverse’s WGND (World Gender Name Dictionary)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Python’s library “gender-guesser 0.4.0”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Chinese Original Names - 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jaaack-wang/gender-predicator (Github)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Korean Original Names - 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Namsor API - Genderize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Visualizations and Graphs</a:t>
            </a:r>
            <a:endParaRPr sz="25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Comparing predictions based on original and translated names, the method based on original names gives better results.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4033" l="0" r="0" t="16580"/>
          <a:stretch/>
        </p:blipFill>
        <p:spPr>
          <a:xfrm>
            <a:off x="4649525" y="2486487"/>
            <a:ext cx="4299950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25705" l="0" r="0" t="15039"/>
          <a:stretch/>
        </p:blipFill>
        <p:spPr>
          <a:xfrm>
            <a:off x="241475" y="2513400"/>
            <a:ext cx="4201876" cy="21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520"/>
              <a:t>Visualizations and Graphs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3650"/>
            <a:ext cx="4576549" cy="33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225" y="1063650"/>
            <a:ext cx="3263055" cy="34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520"/>
              <a:t>Visualizations and Graphs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7046" l="55246" r="6262" t="24317"/>
          <a:stretch/>
        </p:blipFill>
        <p:spPr>
          <a:xfrm>
            <a:off x="105450" y="1152475"/>
            <a:ext cx="1445200" cy="1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26690" l="55728" r="7214" t="24676"/>
          <a:stretch/>
        </p:blipFill>
        <p:spPr>
          <a:xfrm>
            <a:off x="1550650" y="1197350"/>
            <a:ext cx="1391350" cy="1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28247" l="55728" r="7214" t="24484"/>
          <a:stretch/>
        </p:blipFill>
        <p:spPr>
          <a:xfrm>
            <a:off x="2995850" y="1189746"/>
            <a:ext cx="1445200" cy="161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b="28790" l="55725" r="5784" t="22575"/>
          <a:stretch/>
        </p:blipFill>
        <p:spPr>
          <a:xfrm>
            <a:off x="706875" y="2885050"/>
            <a:ext cx="1445200" cy="1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7">
            <a:alphaModFix/>
          </a:blip>
          <a:srcRect b="28247" l="55009" r="6500" t="23116"/>
          <a:stretch/>
        </p:blipFill>
        <p:spPr>
          <a:xfrm>
            <a:off x="2277750" y="2929925"/>
            <a:ext cx="1445200" cy="1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97925" y="2634600"/>
            <a:ext cx="85206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30"/>
              <a:t>2017                               2018                                  2019</a:t>
            </a:r>
            <a:endParaRPr sz="103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68275" y="4482875"/>
            <a:ext cx="85206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30"/>
              <a:t>           </a:t>
            </a:r>
            <a:r>
              <a:rPr lang="en" sz="1030"/>
              <a:t>2020                                     2021                                  </a:t>
            </a:r>
            <a:endParaRPr sz="103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908964"/>
            <a:ext cx="4422626" cy="38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11700" y="707275"/>
            <a:ext cx="286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Chinese Inventors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9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650"/>
              <a:buFont typeface="Arial"/>
              <a:buNone/>
            </a:pPr>
            <a:r>
              <a:rPr lang="en" sz="2520"/>
              <a:t>Visualizations and Graphs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62050" y="712525"/>
            <a:ext cx="8135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Korean Inventors</a:t>
            </a:r>
            <a:endParaRPr sz="16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23554" l="53157" r="10637" t="23203"/>
          <a:stretch/>
        </p:blipFill>
        <p:spPr>
          <a:xfrm>
            <a:off x="2280000" y="2915400"/>
            <a:ext cx="1283624" cy="165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23843" l="55957" r="7835" t="24647"/>
          <a:stretch/>
        </p:blipFill>
        <p:spPr>
          <a:xfrm>
            <a:off x="816825" y="2969238"/>
            <a:ext cx="1283626" cy="1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23644" l="55945" r="10378" t="24356"/>
          <a:stretch/>
        </p:blipFill>
        <p:spPr>
          <a:xfrm>
            <a:off x="2869475" y="1194688"/>
            <a:ext cx="1193876" cy="16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6">
            <a:alphaModFix/>
          </a:blip>
          <a:srcRect b="23934" l="55184" r="11139" t="24069"/>
          <a:stretch/>
        </p:blipFill>
        <p:spPr>
          <a:xfrm>
            <a:off x="1588825" y="1152463"/>
            <a:ext cx="1193876" cy="16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7">
            <a:alphaModFix/>
          </a:blip>
          <a:srcRect b="23560" l="52983" r="10811" t="24439"/>
          <a:stretch/>
        </p:blipFill>
        <p:spPr>
          <a:xfrm>
            <a:off x="218425" y="1152463"/>
            <a:ext cx="1283624" cy="161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23400" y="2634600"/>
            <a:ext cx="85206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30"/>
              <a:t>2017                            2018                            2019</a:t>
            </a:r>
            <a:endParaRPr sz="103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71925" y="4567075"/>
            <a:ext cx="85206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30"/>
              <a:t>           2020                                     2021                                  </a:t>
            </a:r>
            <a:endParaRPr sz="103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1525" y="712526"/>
            <a:ext cx="4602776" cy="40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40"/>
              <a:t>Conclusions &amp; Moving Forward</a:t>
            </a:r>
            <a:endParaRPr sz="254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899425"/>
            <a:ext cx="8520600" cy="4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Conclusions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Question 1: What is the difference between analyzing original characters instead of English translated names?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English translated -&gt; andryogynous or unknown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Original character gender predictors have much higher accuracy ratings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Question 2: What is the gender distribution like among original character names?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80% male among Chinese inventors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90% male among Korean inventors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Takeaway: English translated </a:t>
            </a:r>
            <a:r>
              <a:rPr lang="en" sz="1500"/>
              <a:t>names provide misleading gender distribution data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Limitations &amp; Moving Forward</a:t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Real gender is unknown -&gt; would be nice to compare for further accuracy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all Chinese and Korean patents from the USPTO dataset were crossmatched successfully to a corresponding Chinese or Korean version -&gt; unrepresentative of the entire Chinese and Korean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keep processing times realistic, we only analyzed years 2017 - 2021 -&gt; there could exist unseen trends from previous years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