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37bbd9c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37bbd9c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37bbd9c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37bbd9c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37bbd9c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37bbd9c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37bbd9c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37bbd9c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7bbd9c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7bbd9c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28de3688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28de3688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2a2e1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62a2e1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8de368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28de368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35ca690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35ca690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28de3688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28de3688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37bbd9c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37bbd9c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8de3688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8de3688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28de3688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28de368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37bbd9c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37bbd9c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37bbd9c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37bbd9c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rcgis.com/apps/mapviewer/index.html?webmap=263b64f4edf04a589d675d97964f1bea" TargetMode="External"/><Relationship Id="rId4" Type="http://schemas.openxmlformats.org/officeDocument/2006/relationships/hyperlink" Target="https://data.boston.gov/dataset/neighborhood-demographics/resource/d8c23c6a-b868-4ba4-8a3b-b9615a21be0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FaA8WvG16_0Cg-sFaSo08KMN4PuH3Vh/view?usp=sharing" TargetMode="External"/><Relationship Id="rId4" Type="http://schemas.openxmlformats.org/officeDocument/2006/relationships/hyperlink" Target="https://www.arcgis.com/apps/mapviewer/index.html?webmap=263b64f4edf04a589d675d97964f1bea" TargetMode="External"/><Relationship Id="rId5" Type="http://schemas.openxmlformats.org/officeDocument/2006/relationships/hyperlink" Target="https://data.boston.gov/dataset/neighborhood-demographics/resource/d8c23c6a-b868-4ba4-8a3b-b9615a21be0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 Housing Discrimination: Early Insights</a:t>
            </a:r>
            <a:endParaRPr/>
          </a:p>
        </p:txBody>
      </p:sp>
      <p:sp>
        <p:nvSpPr>
          <p:cNvPr id="87" name="Google Shape;87;p13"/>
          <p:cNvSpPr txBox="1"/>
          <p:nvPr>
            <p:ph idx="1" type="subTitle"/>
          </p:nvPr>
        </p:nvSpPr>
        <p:spPr>
          <a:xfrm>
            <a:off x="729450" y="3182350"/>
            <a:ext cx="4416000" cy="9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Sponsor: Jesse Purvis, </a:t>
            </a:r>
            <a:r>
              <a:rPr lang="en" sz="1200"/>
              <a:t>Councilor Louijeune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Team Members: Adriana Alvarado, Tianyi Bao, Rafael Perron, </a:t>
            </a:r>
            <a:r>
              <a:rPr lang="en" sz="1200"/>
              <a:t>David Sullo, </a:t>
            </a:r>
            <a:r>
              <a:rPr lang="en" sz="1200"/>
              <a:t>Song Xu</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Insights From the Data - Question 2</a:t>
            </a:r>
            <a:endParaRPr/>
          </a:p>
        </p:txBody>
      </p:sp>
      <p:sp>
        <p:nvSpPr>
          <p:cNvPr id="144" name="Google Shape;144;p22"/>
          <p:cNvSpPr txBox="1"/>
          <p:nvPr>
            <p:ph idx="1" type="body"/>
          </p:nvPr>
        </p:nvSpPr>
        <p:spPr>
          <a:xfrm>
            <a:off x="729450" y="2078875"/>
            <a:ext cx="7688700" cy="26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White and Asian people have a higher average income than black and pacific islanders people. White people make up the higher percentage of people in the dataset by far. More black people than Asian people.</a:t>
            </a:r>
            <a:endParaRPr/>
          </a:p>
          <a:p>
            <a:pPr indent="0" lvl="0" marL="0" rtl="0" algn="l">
              <a:spcBef>
                <a:spcPts val="1200"/>
              </a:spcBef>
              <a:spcAft>
                <a:spcPts val="0"/>
              </a:spcAft>
              <a:buNone/>
            </a:pPr>
            <a:r>
              <a:rPr lang="en"/>
              <a:t>Native Hawaiian and Pacific Islander people have the highest rate of loan rejection, followed by American Indian/ Alaska native, black, asian, and finally white.</a:t>
            </a:r>
            <a:endParaRPr/>
          </a:p>
          <a:p>
            <a:pPr indent="0" lvl="0" marL="0" rtl="0" algn="l">
              <a:spcBef>
                <a:spcPts val="1200"/>
              </a:spcBef>
              <a:spcAft>
                <a:spcPts val="0"/>
              </a:spcAft>
              <a:buNone/>
            </a:pPr>
            <a:r>
              <a:rPr lang="en"/>
              <a:t>Single Family: </a:t>
            </a:r>
            <a:r>
              <a:rPr lang="en"/>
              <a:t>Manufactured</a:t>
            </a:r>
            <a:r>
              <a:rPr lang="en"/>
              <a:t> loans are generally applied by lower income applicants, followed by Single Family: Site-Built, then finally Multifamily: Site-Built</a:t>
            </a:r>
            <a:endParaRPr/>
          </a:p>
          <a:p>
            <a:pPr indent="0" lvl="0" marL="0" rtl="0" algn="l">
              <a:spcBef>
                <a:spcPts val="1200"/>
              </a:spcBef>
              <a:spcAft>
                <a:spcPts val="1200"/>
              </a:spcAft>
              <a:buNone/>
            </a:pPr>
            <a:r>
              <a:rPr lang="en"/>
              <a:t>Type 2 (Federal Housing) and Type 1 (Conventional) loans are the most likely to be rejected.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8458" l="21784" r="50001" t="35597"/>
          <a:stretch/>
        </p:blipFill>
        <p:spPr>
          <a:xfrm>
            <a:off x="5155775" y="647050"/>
            <a:ext cx="2863800" cy="3194251"/>
          </a:xfrm>
          <a:prstGeom prst="rect">
            <a:avLst/>
          </a:prstGeom>
          <a:noFill/>
          <a:ln>
            <a:noFill/>
          </a:ln>
        </p:spPr>
      </p:pic>
      <p:pic>
        <p:nvPicPr>
          <p:cNvPr id="150" name="Google Shape;150;p23"/>
          <p:cNvPicPr preferRelativeResize="0"/>
          <p:nvPr/>
        </p:nvPicPr>
        <p:blipFill rotWithShape="1">
          <a:blip r:embed="rId4">
            <a:alphaModFix/>
          </a:blip>
          <a:srcRect b="18473" l="22239" r="50959" t="25747"/>
          <a:stretch/>
        </p:blipFill>
        <p:spPr>
          <a:xfrm>
            <a:off x="798026" y="613325"/>
            <a:ext cx="2786074" cy="3261724"/>
          </a:xfrm>
          <a:prstGeom prst="rect">
            <a:avLst/>
          </a:prstGeom>
          <a:noFill/>
          <a:ln>
            <a:noFill/>
          </a:ln>
        </p:spPr>
      </p:pic>
      <p:sp>
        <p:nvSpPr>
          <p:cNvPr id="151" name="Google Shape;151;p23"/>
          <p:cNvSpPr txBox="1"/>
          <p:nvPr/>
        </p:nvSpPr>
        <p:spPr>
          <a:xfrm>
            <a:off x="73475" y="3926075"/>
            <a:ext cx="489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figure 1, we can ignore “joint” and “race not available”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see that white, asian, and american indian are the three highest average incomes, while black, pacific islander, and mixed are the three lowest.</a:t>
            </a:r>
            <a:endParaRPr>
              <a:latin typeface="Lato"/>
              <a:ea typeface="Lato"/>
              <a:cs typeface="Lato"/>
              <a:sym typeface="Lato"/>
            </a:endParaRPr>
          </a:p>
        </p:txBody>
      </p:sp>
      <p:sp>
        <p:nvSpPr>
          <p:cNvPr id="152" name="Google Shape;152;p23"/>
          <p:cNvSpPr txBox="1"/>
          <p:nvPr/>
        </p:nvSpPr>
        <p:spPr>
          <a:xfrm>
            <a:off x="144925" y="626600"/>
            <a:ext cx="76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153" name="Google Shape;153;p23"/>
          <p:cNvSpPr txBox="1"/>
          <p:nvPr/>
        </p:nvSpPr>
        <p:spPr>
          <a:xfrm>
            <a:off x="4390475" y="647050"/>
            <a:ext cx="76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154" name="Google Shape;154;p23"/>
          <p:cNvSpPr txBox="1"/>
          <p:nvPr/>
        </p:nvSpPr>
        <p:spPr>
          <a:xfrm>
            <a:off x="5359850" y="3973975"/>
            <a:ext cx="355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figure 2, we see that those who apply for single family homes have a much lower income on average than multifamily</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b="11315" l="21505" r="50496" t="33214"/>
          <a:stretch/>
        </p:blipFill>
        <p:spPr>
          <a:xfrm>
            <a:off x="869475" y="606225"/>
            <a:ext cx="2867727" cy="3195824"/>
          </a:xfrm>
          <a:prstGeom prst="rect">
            <a:avLst/>
          </a:prstGeom>
          <a:noFill/>
          <a:ln>
            <a:noFill/>
          </a:ln>
        </p:spPr>
      </p:pic>
      <p:pic>
        <p:nvPicPr>
          <p:cNvPr id="160" name="Google Shape;160;p24"/>
          <p:cNvPicPr preferRelativeResize="0"/>
          <p:nvPr/>
        </p:nvPicPr>
        <p:blipFill rotWithShape="1">
          <a:blip r:embed="rId4">
            <a:alphaModFix/>
          </a:blip>
          <a:srcRect b="9356" l="22168" r="35282" t="22796"/>
          <a:stretch/>
        </p:blipFill>
        <p:spPr>
          <a:xfrm>
            <a:off x="5268025" y="692963"/>
            <a:ext cx="3369779" cy="3022350"/>
          </a:xfrm>
          <a:prstGeom prst="rect">
            <a:avLst/>
          </a:prstGeom>
          <a:noFill/>
          <a:ln>
            <a:noFill/>
          </a:ln>
        </p:spPr>
      </p:pic>
      <p:sp>
        <p:nvSpPr>
          <p:cNvPr id="161" name="Google Shape;161;p24"/>
          <p:cNvSpPr txBox="1"/>
          <p:nvPr/>
        </p:nvSpPr>
        <p:spPr>
          <a:xfrm>
            <a:off x="173500" y="6929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162" name="Google Shape;162;p24"/>
          <p:cNvSpPr txBox="1"/>
          <p:nvPr/>
        </p:nvSpPr>
        <p:spPr>
          <a:xfrm>
            <a:off x="4367200" y="6929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163" name="Google Shape;163;p24"/>
          <p:cNvSpPr txBox="1"/>
          <p:nvPr/>
        </p:nvSpPr>
        <p:spPr>
          <a:xfrm>
            <a:off x="173500" y="3715300"/>
            <a:ext cx="4808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is very interesting to note that rejection rates don’t directly </a:t>
            </a:r>
            <a:r>
              <a:rPr lang="en">
                <a:latin typeface="Lato"/>
                <a:ea typeface="Lato"/>
                <a:cs typeface="Lato"/>
                <a:sym typeface="Lato"/>
              </a:rPr>
              <a:t>correlate</a:t>
            </a:r>
            <a:r>
              <a:rPr lang="en">
                <a:latin typeface="Lato"/>
                <a:ea typeface="Lato"/>
                <a:cs typeface="Lato"/>
                <a:sym typeface="Lato"/>
              </a:rPr>
              <a:t> with average income. For example, american indians have a relatively high rejection rate, but </a:t>
            </a:r>
            <a:r>
              <a:rPr lang="en">
                <a:latin typeface="Lato"/>
                <a:ea typeface="Lato"/>
                <a:cs typeface="Lato"/>
                <a:sym typeface="Lato"/>
              </a:rPr>
              <a:t>their</a:t>
            </a:r>
            <a:r>
              <a:rPr lang="en">
                <a:latin typeface="Lato"/>
                <a:ea typeface="Lato"/>
                <a:cs typeface="Lato"/>
                <a:sym typeface="Lato"/>
              </a:rPr>
              <a:t> average income was pretty high.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And those </a:t>
            </a:r>
            <a:r>
              <a:rPr lang="en">
                <a:latin typeface="Lato"/>
                <a:ea typeface="Lato"/>
                <a:cs typeface="Lato"/>
                <a:sym typeface="Lato"/>
              </a:rPr>
              <a:t>whose</a:t>
            </a:r>
            <a:r>
              <a:rPr lang="en">
                <a:latin typeface="Lato"/>
                <a:ea typeface="Lato"/>
                <a:cs typeface="Lato"/>
                <a:sym typeface="Lato"/>
              </a:rPr>
              <a:t> race is other (“free form text”) have the highest rejection rate</a:t>
            </a:r>
            <a:endParaRPr>
              <a:latin typeface="Lato"/>
              <a:ea typeface="Lato"/>
              <a:cs typeface="Lato"/>
              <a:sym typeface="Lato"/>
            </a:endParaRPr>
          </a:p>
        </p:txBody>
      </p:sp>
      <p:sp>
        <p:nvSpPr>
          <p:cNvPr id="164" name="Google Shape;164;p24"/>
          <p:cNvSpPr txBox="1"/>
          <p:nvPr/>
        </p:nvSpPr>
        <p:spPr>
          <a:xfrm>
            <a:off x="5451700" y="3892325"/>
            <a:ext cx="371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Note that the population of native, american indian, and mixed is super low compared to the other races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14271" l="21266" r="38040" t="42702"/>
          <a:stretch/>
        </p:blipFill>
        <p:spPr>
          <a:xfrm>
            <a:off x="73475" y="534775"/>
            <a:ext cx="4684452" cy="2786049"/>
          </a:xfrm>
          <a:prstGeom prst="rect">
            <a:avLst/>
          </a:prstGeom>
          <a:noFill/>
          <a:ln>
            <a:noFill/>
          </a:ln>
        </p:spPr>
      </p:pic>
      <p:pic>
        <p:nvPicPr>
          <p:cNvPr id="170" name="Google Shape;170;p25"/>
          <p:cNvPicPr preferRelativeResize="0"/>
          <p:nvPr/>
        </p:nvPicPr>
        <p:blipFill rotWithShape="1">
          <a:blip r:embed="rId4">
            <a:alphaModFix/>
          </a:blip>
          <a:srcRect b="35231" l="23003" r="52915" t="46929"/>
          <a:stretch/>
        </p:blipFill>
        <p:spPr>
          <a:xfrm>
            <a:off x="6400825" y="3443300"/>
            <a:ext cx="2669624" cy="1112374"/>
          </a:xfrm>
          <a:prstGeom prst="rect">
            <a:avLst/>
          </a:prstGeom>
          <a:noFill/>
          <a:ln>
            <a:noFill/>
          </a:ln>
        </p:spPr>
      </p:pic>
      <p:pic>
        <p:nvPicPr>
          <p:cNvPr id="171" name="Google Shape;171;p25"/>
          <p:cNvPicPr preferRelativeResize="0"/>
          <p:nvPr/>
        </p:nvPicPr>
        <p:blipFill rotWithShape="1">
          <a:blip r:embed="rId5">
            <a:alphaModFix/>
          </a:blip>
          <a:srcRect b="21360" l="22083" r="50560" t="46471"/>
          <a:stretch/>
        </p:blipFill>
        <p:spPr>
          <a:xfrm>
            <a:off x="4849601" y="596013"/>
            <a:ext cx="4026824" cy="2663574"/>
          </a:xfrm>
          <a:prstGeom prst="rect">
            <a:avLst/>
          </a:prstGeom>
          <a:noFill/>
          <a:ln>
            <a:noFill/>
          </a:ln>
        </p:spPr>
      </p:pic>
      <p:sp>
        <p:nvSpPr>
          <p:cNvPr id="172" name="Google Shape;172;p25"/>
          <p:cNvSpPr txBox="1"/>
          <p:nvPr/>
        </p:nvSpPr>
        <p:spPr>
          <a:xfrm>
            <a:off x="206150" y="3583838"/>
            <a:ext cx="587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vast majority of loans are </a:t>
            </a:r>
            <a:r>
              <a:rPr lang="en">
                <a:latin typeface="Lato"/>
                <a:ea typeface="Lato"/>
                <a:cs typeface="Lato"/>
                <a:sym typeface="Lato"/>
              </a:rPr>
              <a:t>rejected</a:t>
            </a:r>
            <a:r>
              <a:rPr lang="en">
                <a:latin typeface="Lato"/>
                <a:ea typeface="Lato"/>
                <a:cs typeface="Lato"/>
                <a:sym typeface="Lato"/>
              </a:rPr>
              <a:t> due to “debt to income ratio”, second most is credit history. Most loans that are rejected are Federal Housing Loans</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Conclusions / Difficulties</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initially seems to be a trend of discrimination, but ideally we’d like to adjust for changed variables before drawing conclusions.</a:t>
            </a:r>
            <a:endParaRPr/>
          </a:p>
          <a:p>
            <a:pPr indent="0" lvl="0" marL="0" rtl="0" algn="l">
              <a:spcBef>
                <a:spcPts val="1200"/>
              </a:spcBef>
              <a:spcAft>
                <a:spcPts val="0"/>
              </a:spcAft>
              <a:buNone/>
            </a:pPr>
            <a:r>
              <a:rPr lang="en"/>
              <a:t>For example, do people of color face a higher rate of loan rejection because they are of color, or because they on average have a lower income? Is the rejection rate higher than it should be once we adjust for these variables?</a:t>
            </a:r>
            <a:endParaRPr/>
          </a:p>
          <a:p>
            <a:pPr indent="0" lvl="0" marL="0" rtl="0" algn="l">
              <a:spcBef>
                <a:spcPts val="1200"/>
              </a:spcBef>
              <a:spcAft>
                <a:spcPts val="1200"/>
              </a:spcAft>
              <a:buNone/>
            </a:pPr>
            <a:r>
              <a:rPr lang="en"/>
              <a:t>This is the next step.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Challenges &amp; Next Steps</a:t>
            </a:r>
            <a:endParaRPr/>
          </a:p>
        </p:txBody>
      </p:sp>
      <p:sp>
        <p:nvSpPr>
          <p:cNvPr id="184" name="Google Shape;18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t>
            </a:r>
            <a:r>
              <a:rPr lang="en"/>
              <a:t>ind any other datasets online that might help us further identify any discrimination with the loan approvals</a:t>
            </a:r>
            <a:endParaRPr/>
          </a:p>
          <a:p>
            <a:pPr indent="-311150" lvl="0" marL="457200" rtl="0" algn="l">
              <a:spcBef>
                <a:spcPts val="0"/>
              </a:spcBef>
              <a:spcAft>
                <a:spcPts val="0"/>
              </a:spcAft>
              <a:buSzPts val="1300"/>
              <a:buChar char="●"/>
            </a:pPr>
            <a:r>
              <a:rPr lang="en"/>
              <a:t>Expand our data to look at other factors beyond just loan rejection and income</a:t>
            </a:r>
            <a:endParaRPr/>
          </a:p>
          <a:p>
            <a:pPr indent="-311150" lvl="0" marL="457200" rtl="0" algn="l">
              <a:spcBef>
                <a:spcPts val="0"/>
              </a:spcBef>
              <a:spcAft>
                <a:spcPts val="0"/>
              </a:spcAft>
              <a:buSzPts val="1300"/>
              <a:buChar char="●"/>
            </a:pPr>
            <a:r>
              <a:rPr lang="en"/>
              <a:t>The dataset is expansive and we need to determine which columns are useful</a:t>
            </a:r>
            <a:endParaRPr/>
          </a:p>
          <a:p>
            <a:pPr indent="-311150" lvl="0" marL="457200" rtl="0" algn="l">
              <a:spcBef>
                <a:spcPts val="0"/>
              </a:spcBef>
              <a:spcAft>
                <a:spcPts val="0"/>
              </a:spcAft>
              <a:buSzPts val="1300"/>
              <a:buChar char="●"/>
            </a:pPr>
            <a:r>
              <a:rPr lang="en"/>
              <a:t>Question: How will we move forward with these analyses to determine who is likely to participate in the First Time Home Ownership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Extension Proposal</a:t>
            </a:r>
            <a:endParaRPr/>
          </a:p>
        </p:txBody>
      </p:sp>
      <p:sp>
        <p:nvSpPr>
          <p:cNvPr id="190" name="Google Shape;19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We would like to determine which neighborhoods have historically been discriminated against via practices such as redlining to check for any correlations between the ethnic makeup of these areas. We will utilize two data sets to help expand our research: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Boston Redlining Data</a:t>
            </a:r>
            <a:r>
              <a:rPr lang="en" sz="1200">
                <a:solidFill>
                  <a:srgbClr val="000000"/>
                </a:solidFill>
                <a:latin typeface="Times New Roman"/>
                <a:ea typeface="Times New Roman"/>
                <a:cs typeface="Times New Roman"/>
                <a:sym typeface="Times New Roman"/>
              </a:rPr>
              <a:t> and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Boston Neighborhood Composition Data</a:t>
            </a:r>
            <a:r>
              <a:rPr lang="en" sz="1200">
                <a:solidFill>
                  <a:srgbClr val="000000"/>
                </a:solidFill>
                <a:latin typeface="Times New Roman"/>
                <a:ea typeface="Times New Roman"/>
                <a:cs typeface="Times New Roman"/>
                <a:sym typeface="Times New Roman"/>
              </a:rPr>
              <a:t>. To visualize this issue, we would be plotting the ethnic composition of neighborhoods deemed as “Hazardous” and “Best” to look for any disparities. By examining these two datasets, we will hopefully be able to answer the following questions regarding discrimination in lending for first time home owners: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How do the ethnic compositions of “Hazardous” neighborhoods compare to “Best” neighborhoods? Are there noticeable differences?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Are any of these neighborhoods grouped together, indicating a larger trend in discrimination?</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Are the ethnic groups prominent in “Hazardous” neighborhoods the same ones seeing fewer loan approvals in the HDMA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Motivation and Goals</a:t>
            </a:r>
            <a:endParaRPr/>
          </a:p>
        </p:txBody>
      </p:sp>
      <p:sp>
        <p:nvSpPr>
          <p:cNvPr id="93" name="Google Shape;93;p14"/>
          <p:cNvSpPr txBox="1"/>
          <p:nvPr>
            <p:ph idx="2" type="body"/>
          </p:nvPr>
        </p:nvSpPr>
        <p:spPr>
          <a:xfrm>
            <a:off x="4766175" y="2422000"/>
            <a:ext cx="4160100" cy="19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rPr>
              <a:t>Goals:</a:t>
            </a:r>
            <a:endParaRPr b="1" sz="1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The project focuses on individuals seeking neighborhood home ownership. The goal is to compare data for people participating in first time home ownership programs and data for people buying homes using loans to find if there is discrimination in the banking/lending process.</a:t>
            </a:r>
            <a:endParaRPr>
              <a:solidFill>
                <a:srgbClr val="000000"/>
              </a:solidFill>
            </a:endParaRPr>
          </a:p>
        </p:txBody>
      </p:sp>
      <p:sp>
        <p:nvSpPr>
          <p:cNvPr id="94" name="Google Shape;94;p14"/>
          <p:cNvSpPr txBox="1"/>
          <p:nvPr>
            <p:ph idx="4294967295" type="body"/>
          </p:nvPr>
        </p:nvSpPr>
        <p:spPr>
          <a:xfrm>
            <a:off x="4737875" y="582500"/>
            <a:ext cx="4160100" cy="1938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sz="1500">
                <a:solidFill>
                  <a:srgbClr val="000000"/>
                </a:solidFill>
              </a:rPr>
              <a:t>Motivation:</a:t>
            </a:r>
            <a:endParaRPr b="1" sz="1500">
              <a:solidFill>
                <a:srgbClr val="000000"/>
              </a:solidFill>
            </a:endParaRPr>
          </a:p>
          <a:p>
            <a:pPr indent="-311150" lvl="0" marL="457200" rtl="0" algn="l">
              <a:lnSpc>
                <a:spcPct val="115000"/>
              </a:lnSpc>
              <a:spcBef>
                <a:spcPts val="0"/>
              </a:spcBef>
              <a:spcAft>
                <a:spcPts val="0"/>
              </a:spcAft>
              <a:buClr>
                <a:srgbClr val="000000"/>
              </a:buClr>
              <a:buSzPts val="1300"/>
              <a:buFont typeface="Helvetica Neue"/>
              <a:buChar char="●"/>
            </a:pPr>
            <a:r>
              <a:rPr lang="en">
                <a:solidFill>
                  <a:srgbClr val="000000"/>
                </a:solidFill>
              </a:rPr>
              <a:t>Our insight throughout the semester will reflect whether or not lenders truly follow a fair process for all loan applicants, and will hopefully be used to encourage changes in the current lending process. </a:t>
            </a:r>
            <a:endParaRPr>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Required for Project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2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We believe having at least some knowledge in following areas will help in understanding the project:</a:t>
            </a:r>
            <a:endParaRPr>
              <a:solidFill>
                <a:srgbClr val="000000"/>
              </a:solidFill>
            </a:endParaRPr>
          </a:p>
          <a:p>
            <a:pPr indent="-311150" lvl="1" marL="914400" rtl="0" algn="l">
              <a:lnSpc>
                <a:spcPct val="115000"/>
              </a:lnSpc>
              <a:spcBef>
                <a:spcPts val="1200"/>
              </a:spcBef>
              <a:spcAft>
                <a:spcPts val="0"/>
              </a:spcAft>
              <a:buClr>
                <a:srgbClr val="000000"/>
              </a:buClr>
              <a:buSzPts val="1300"/>
              <a:buChar char="○"/>
            </a:pPr>
            <a:r>
              <a:rPr lang="en" sz="1300">
                <a:solidFill>
                  <a:srgbClr val="000000"/>
                </a:solidFill>
              </a:rPr>
              <a:t>First Time Home Buyer Programs (FTHB) in Massachusetts</a:t>
            </a:r>
            <a:endParaRPr sz="1300">
              <a:solidFill>
                <a:srgbClr val="000000"/>
              </a:solidFill>
            </a:endParaRPr>
          </a:p>
          <a:p>
            <a:pPr indent="-311150" lvl="1" marL="914400" rtl="0" algn="l">
              <a:lnSpc>
                <a:spcPct val="115000"/>
              </a:lnSpc>
              <a:spcBef>
                <a:spcPts val="1200"/>
              </a:spcBef>
              <a:spcAft>
                <a:spcPts val="1200"/>
              </a:spcAft>
              <a:buClr>
                <a:srgbClr val="000000"/>
              </a:buClr>
              <a:buSzPts val="1300"/>
              <a:buChar char="○"/>
            </a:pPr>
            <a:r>
              <a:rPr lang="en" sz="1300">
                <a:solidFill>
                  <a:srgbClr val="000000"/>
                </a:solidFill>
              </a:rPr>
              <a:t> HDMA Data Value and Definitions </a:t>
            </a:r>
            <a:endParaRPr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Done</a:t>
            </a:r>
            <a:endParaRPr/>
          </a:p>
        </p:txBody>
      </p:sp>
      <p:sp>
        <p:nvSpPr>
          <p:cNvPr id="106" name="Google Shape;106;p16"/>
          <p:cNvSpPr txBox="1"/>
          <p:nvPr>
            <p:ph idx="1" type="body"/>
          </p:nvPr>
        </p:nvSpPr>
        <p:spPr>
          <a:xfrm>
            <a:off x="729450" y="2078875"/>
            <a:ext cx="7688700" cy="278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Attend meetings</a:t>
            </a:r>
            <a:endParaRPr sz="1500"/>
          </a:p>
          <a:p>
            <a:pPr indent="-311150" lvl="1" marL="914400" rtl="0" algn="l">
              <a:spcBef>
                <a:spcPts val="0"/>
              </a:spcBef>
              <a:spcAft>
                <a:spcPts val="0"/>
              </a:spcAft>
              <a:buSzPts val="1300"/>
              <a:buChar char="○"/>
            </a:pPr>
            <a:r>
              <a:rPr lang="en" sz="1300"/>
              <a:t>Weekly with PM</a:t>
            </a:r>
            <a:endParaRPr sz="1300"/>
          </a:p>
          <a:p>
            <a:pPr indent="-311150" lvl="1" marL="914400" rtl="0" algn="l">
              <a:spcBef>
                <a:spcPts val="0"/>
              </a:spcBef>
              <a:spcAft>
                <a:spcPts val="0"/>
              </a:spcAft>
              <a:buSzPts val="1300"/>
              <a:buChar char="○"/>
            </a:pPr>
            <a:r>
              <a:rPr lang="en" sz="1300"/>
              <a:t>Weekly with team members working on the project</a:t>
            </a:r>
            <a:endParaRPr sz="1300"/>
          </a:p>
          <a:p>
            <a:pPr indent="-323850" lvl="0" marL="457200" rtl="0" algn="l">
              <a:spcBef>
                <a:spcPts val="0"/>
              </a:spcBef>
              <a:spcAft>
                <a:spcPts val="0"/>
              </a:spcAft>
              <a:buSzPts val="1500"/>
              <a:buChar char="●"/>
            </a:pPr>
            <a:r>
              <a:rPr lang="en" sz="1500"/>
              <a:t>Analyze the dataset </a:t>
            </a:r>
            <a:endParaRPr sz="1500"/>
          </a:p>
          <a:p>
            <a:pPr indent="-311150" lvl="1" marL="914400" rtl="0" algn="l">
              <a:spcBef>
                <a:spcPts val="0"/>
              </a:spcBef>
              <a:spcAft>
                <a:spcPts val="0"/>
              </a:spcAft>
              <a:buSzPts val="1300"/>
              <a:buChar char="○"/>
            </a:pPr>
            <a:r>
              <a:rPr lang="en" sz="1300"/>
              <a:t>D</a:t>
            </a:r>
            <a:r>
              <a:rPr lang="en" sz="1300"/>
              <a:t>etermine how many loans were taken by county</a:t>
            </a:r>
            <a:endParaRPr sz="1300"/>
          </a:p>
          <a:p>
            <a:pPr indent="-311150" lvl="1" marL="914400" rtl="0" algn="l">
              <a:spcBef>
                <a:spcPts val="0"/>
              </a:spcBef>
              <a:spcAft>
                <a:spcPts val="0"/>
              </a:spcAft>
              <a:buSzPts val="1300"/>
              <a:buChar char="○"/>
            </a:pPr>
            <a:r>
              <a:rPr lang="en" sz="1300"/>
              <a:t>Establish who is participating in first time home ownership programs</a:t>
            </a:r>
            <a:endParaRPr sz="1300"/>
          </a:p>
          <a:p>
            <a:pPr indent="-311150" lvl="2" marL="1371600" rtl="0" algn="l">
              <a:spcBef>
                <a:spcPts val="0"/>
              </a:spcBef>
              <a:spcAft>
                <a:spcPts val="0"/>
              </a:spcAft>
              <a:buSzPts val="1300"/>
              <a:buChar char="■"/>
            </a:pPr>
            <a:r>
              <a:rPr lang="en" sz="1300"/>
              <a:t>Distribution of different races, age, gender and their incomes</a:t>
            </a:r>
            <a:endParaRPr sz="1300"/>
          </a:p>
          <a:p>
            <a:pPr indent="-311150" lvl="2" marL="1371600" rtl="0" algn="l">
              <a:spcBef>
                <a:spcPts val="0"/>
              </a:spcBef>
              <a:spcAft>
                <a:spcPts val="0"/>
              </a:spcAft>
              <a:buSzPts val="1300"/>
              <a:buChar char="■"/>
            </a:pPr>
            <a:r>
              <a:rPr lang="en" sz="1300"/>
              <a:t>Average Income by applicants who got accepted and denied</a:t>
            </a:r>
            <a:endParaRPr sz="1300"/>
          </a:p>
          <a:p>
            <a:pPr indent="-311150" lvl="2" marL="1371600" rtl="0" algn="l">
              <a:spcBef>
                <a:spcPts val="0"/>
              </a:spcBef>
              <a:spcAft>
                <a:spcPts val="0"/>
              </a:spcAft>
              <a:buSzPts val="1300"/>
              <a:buChar char="■"/>
            </a:pPr>
            <a:r>
              <a:rPr lang="en" sz="1300"/>
              <a:t>Percentage of loans that were rejected out of total loans for each race and sex</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Done</a:t>
            </a:r>
            <a:endParaRPr/>
          </a:p>
        </p:txBody>
      </p:sp>
      <p:sp>
        <p:nvSpPr>
          <p:cNvPr id="112" name="Google Shape;112;p17"/>
          <p:cNvSpPr txBox="1"/>
          <p:nvPr>
            <p:ph idx="1" type="body"/>
          </p:nvPr>
        </p:nvSpPr>
        <p:spPr>
          <a:xfrm>
            <a:off x="729450" y="2078875"/>
            <a:ext cx="7688700" cy="27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Analyze the dataset </a:t>
            </a:r>
            <a:endParaRPr sz="1500"/>
          </a:p>
          <a:p>
            <a:pPr indent="-311150" lvl="0" marL="457200" rtl="0" algn="l">
              <a:spcBef>
                <a:spcPts val="1200"/>
              </a:spcBef>
              <a:spcAft>
                <a:spcPts val="0"/>
              </a:spcAft>
              <a:buSzPts val="1300"/>
              <a:buChar char="●"/>
            </a:pPr>
            <a:r>
              <a:rPr lang="en" sz="1300"/>
              <a:t>Determine how many loans were taken by county</a:t>
            </a:r>
            <a:endParaRPr/>
          </a:p>
          <a:p>
            <a:pPr indent="-311150" lvl="0" marL="457200" rtl="0" algn="l">
              <a:spcBef>
                <a:spcPts val="0"/>
              </a:spcBef>
              <a:spcAft>
                <a:spcPts val="0"/>
              </a:spcAft>
              <a:buSzPts val="1300"/>
              <a:buChar char="●"/>
            </a:pPr>
            <a:r>
              <a:rPr lang="en" sz="1300"/>
              <a:t>Establish who is participating in first time home ownership programs</a:t>
            </a:r>
            <a:endParaRPr/>
          </a:p>
          <a:p>
            <a:pPr indent="-311150" lvl="1" marL="914400" rtl="0" algn="l">
              <a:spcBef>
                <a:spcPts val="0"/>
              </a:spcBef>
              <a:spcAft>
                <a:spcPts val="0"/>
              </a:spcAft>
              <a:buSzPts val="1300"/>
              <a:buChar char="○"/>
            </a:pPr>
            <a:r>
              <a:rPr lang="en" sz="1300"/>
              <a:t>Distribution of different races, age, gender and their incomes</a:t>
            </a:r>
            <a:endParaRPr sz="1300"/>
          </a:p>
          <a:p>
            <a:pPr indent="-311150" lvl="1" marL="914400" rtl="0" algn="l">
              <a:spcBef>
                <a:spcPts val="0"/>
              </a:spcBef>
              <a:spcAft>
                <a:spcPts val="0"/>
              </a:spcAft>
              <a:buSzPts val="1300"/>
              <a:buChar char="○"/>
            </a:pPr>
            <a:r>
              <a:rPr lang="en" sz="1300"/>
              <a:t>Average Income by applicants who got accepted and denied</a:t>
            </a:r>
            <a:endParaRPr sz="1300"/>
          </a:p>
          <a:p>
            <a:pPr indent="-311150" lvl="1" marL="914400" rtl="0" algn="l">
              <a:spcBef>
                <a:spcPts val="0"/>
              </a:spcBef>
              <a:spcAft>
                <a:spcPts val="0"/>
              </a:spcAft>
              <a:buSzPts val="1300"/>
              <a:buChar char="○"/>
            </a:pPr>
            <a:r>
              <a:rPr lang="en" sz="1300"/>
              <a:t>Percentage of loans that were rejected out of total loans for each race and sex</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Divide Our Works</a:t>
            </a:r>
            <a:endParaRPr/>
          </a:p>
        </p:txBody>
      </p:sp>
      <p:sp>
        <p:nvSpPr>
          <p:cNvPr id="118" name="Google Shape;118;p18"/>
          <p:cNvSpPr txBox="1"/>
          <p:nvPr>
            <p:ph idx="1" type="body"/>
          </p:nvPr>
        </p:nvSpPr>
        <p:spPr>
          <a:xfrm>
            <a:off x="729450" y="2078875"/>
            <a:ext cx="7688700" cy="29859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 sz="1600"/>
              <a:t>Rafael Perron</a:t>
            </a:r>
            <a:endParaRPr sz="1600"/>
          </a:p>
          <a:p>
            <a:pPr indent="-330200" lvl="1" marL="914400" rtl="0" algn="l">
              <a:lnSpc>
                <a:spcPct val="100000"/>
              </a:lnSpc>
              <a:spcBef>
                <a:spcPts val="0"/>
              </a:spcBef>
              <a:spcAft>
                <a:spcPts val="0"/>
              </a:spcAft>
              <a:buSzPts val="1600"/>
              <a:buChar char="○"/>
            </a:pPr>
            <a:r>
              <a:rPr lang="en" sz="1600"/>
              <a:t>Team Leader</a:t>
            </a:r>
            <a:endParaRPr sz="1600"/>
          </a:p>
          <a:p>
            <a:pPr indent="-330200" lvl="1" marL="914400" rtl="0" algn="l">
              <a:lnSpc>
                <a:spcPct val="100000"/>
              </a:lnSpc>
              <a:spcBef>
                <a:spcPts val="0"/>
              </a:spcBef>
              <a:spcAft>
                <a:spcPts val="0"/>
              </a:spcAft>
              <a:buSzPts val="1600"/>
              <a:buChar char="○"/>
            </a:pPr>
            <a:r>
              <a:rPr lang="en" sz="1600"/>
              <a:t>Divide the tasks by variables to each team member</a:t>
            </a:r>
            <a:endParaRPr sz="1600"/>
          </a:p>
          <a:p>
            <a:pPr indent="-330200" lvl="1" marL="914400" rtl="0" algn="l">
              <a:lnSpc>
                <a:spcPct val="100000"/>
              </a:lnSpc>
              <a:spcBef>
                <a:spcPts val="0"/>
              </a:spcBef>
              <a:spcAft>
                <a:spcPts val="0"/>
              </a:spcAft>
              <a:buSzPts val="1600"/>
              <a:buChar char="○"/>
            </a:pPr>
            <a:r>
              <a:rPr lang="en" sz="1600"/>
              <a:t>Organize issues created by team members and communicate with the PM</a:t>
            </a:r>
            <a:endParaRPr sz="1600"/>
          </a:p>
          <a:p>
            <a:pPr indent="0" lvl="0" marL="9144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Adriana Alvarado, Tianyi Bao, David Sullo, Song Xu</a:t>
            </a:r>
            <a:endParaRPr sz="1600"/>
          </a:p>
          <a:p>
            <a:pPr indent="-330200" lvl="1" marL="914400" rtl="0" algn="l">
              <a:lnSpc>
                <a:spcPct val="100000"/>
              </a:lnSpc>
              <a:spcBef>
                <a:spcPts val="0"/>
              </a:spcBef>
              <a:spcAft>
                <a:spcPts val="0"/>
              </a:spcAft>
              <a:buSzPts val="1600"/>
              <a:buChar char="○"/>
            </a:pPr>
            <a:r>
              <a:rPr lang="en" sz="1600"/>
              <a:t>Visually and statistically exploring and summarizing the main characteristics and patterns of the subset of the dataset we got assigned from the team leader</a:t>
            </a:r>
            <a:endParaRPr sz="1600"/>
          </a:p>
          <a:p>
            <a:pPr indent="0" lvl="0" marL="0" rtl="0" algn="l">
              <a:lnSpc>
                <a:spcPct val="100000"/>
              </a:lnSpc>
              <a:spcBef>
                <a:spcPts val="0"/>
              </a:spcBef>
              <a:spcAft>
                <a:spcPts val="0"/>
              </a:spcAft>
              <a:buNone/>
            </a:pPr>
            <a:r>
              <a:t/>
            </a:r>
            <a:endParaRPr sz="1600"/>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We Have Used</a:t>
            </a:r>
            <a:endParaRPr/>
          </a:p>
        </p:txBody>
      </p:sp>
      <p:sp>
        <p:nvSpPr>
          <p:cNvPr id="124" name="Google Shape;124;p19"/>
          <p:cNvSpPr txBox="1"/>
          <p:nvPr>
            <p:ph idx="1" type="body"/>
          </p:nvPr>
        </p:nvSpPr>
        <p:spPr>
          <a:xfrm>
            <a:off x="729450" y="2078875"/>
            <a:ext cx="7688700" cy="265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HMDA Dataset: </a:t>
            </a:r>
            <a:r>
              <a:rPr lang="en" u="sng">
                <a:solidFill>
                  <a:schemeClr val="hlink"/>
                </a:solidFill>
                <a:hlinkClick r:id="rId3"/>
              </a:rPr>
              <a:t>msamd_14454.csv </a:t>
            </a:r>
            <a:endParaRPr/>
          </a:p>
          <a:p>
            <a:pPr indent="-311150" lvl="0" marL="457200" rtl="0" algn="l">
              <a:spcBef>
                <a:spcPts val="0"/>
              </a:spcBef>
              <a:spcAft>
                <a:spcPts val="0"/>
              </a:spcAft>
              <a:buSzPts val="1300"/>
              <a:buChar char="●"/>
            </a:pPr>
            <a:r>
              <a:rPr lang="en"/>
              <a:t>Additional data planned to use for our </a:t>
            </a:r>
            <a:r>
              <a:rPr lang="en"/>
              <a:t>extension</a:t>
            </a:r>
            <a:r>
              <a:rPr lang="en"/>
              <a:t> research: </a:t>
            </a:r>
            <a:endParaRPr/>
          </a:p>
          <a:p>
            <a:pPr indent="-304800" lvl="1" marL="914400" rtl="0" algn="l">
              <a:spcBef>
                <a:spcPts val="0"/>
              </a:spcBef>
              <a:spcAft>
                <a:spcPts val="0"/>
              </a:spcAft>
              <a:buSzPts val="1200"/>
              <a:buFont typeface="Times New Roman"/>
              <a:buChar char="○"/>
            </a:pPr>
            <a:r>
              <a:rPr lang="en" sz="1300" u="sng">
                <a:solidFill>
                  <a:schemeClr val="hlink"/>
                </a:solidFill>
                <a:hlinkClick r:id="rId4"/>
              </a:rPr>
              <a:t>Boston Redlining Data</a:t>
            </a:r>
            <a:r>
              <a:rPr lang="en" sz="1300"/>
              <a:t> </a:t>
            </a:r>
            <a:endParaRPr sz="1300"/>
          </a:p>
          <a:p>
            <a:pPr indent="-304800" lvl="1" marL="914400" rtl="0" algn="l">
              <a:spcBef>
                <a:spcPts val="0"/>
              </a:spcBef>
              <a:spcAft>
                <a:spcPts val="0"/>
              </a:spcAft>
              <a:buSzPts val="1200"/>
              <a:buFont typeface="Times New Roman"/>
              <a:buChar char="○"/>
            </a:pPr>
            <a:r>
              <a:rPr lang="en" sz="1300" u="sng">
                <a:solidFill>
                  <a:schemeClr val="hlink"/>
                </a:solidFill>
                <a:hlinkClick r:id="rId5"/>
              </a:rPr>
              <a:t>Boston Neighborhood Composition Data</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Insights From the Data - Question 1</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most loans are taken out in Norfolk County, followed by Plymouth, and Suffolk.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8366" l="21979" r="50377" t="55146"/>
          <a:stretch/>
        </p:blipFill>
        <p:spPr>
          <a:xfrm>
            <a:off x="73475" y="54950"/>
            <a:ext cx="3582100" cy="2659674"/>
          </a:xfrm>
          <a:prstGeom prst="rect">
            <a:avLst/>
          </a:prstGeom>
          <a:noFill/>
          <a:ln>
            <a:noFill/>
          </a:ln>
        </p:spPr>
      </p:pic>
      <p:sp>
        <p:nvSpPr>
          <p:cNvPr id="136" name="Google Shape;136;p21"/>
          <p:cNvSpPr txBox="1"/>
          <p:nvPr/>
        </p:nvSpPr>
        <p:spPr>
          <a:xfrm>
            <a:off x="5808875" y="2167625"/>
            <a:ext cx="31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Interesting to note that income isn’t correlated to number of loans taken.</a:t>
            </a:r>
            <a:endParaRPr>
              <a:latin typeface="Lato"/>
              <a:ea typeface="Lato"/>
              <a:cs typeface="Lato"/>
              <a:sym typeface="Lato"/>
            </a:endParaRPr>
          </a:p>
        </p:txBody>
      </p:sp>
      <p:sp>
        <p:nvSpPr>
          <p:cNvPr id="137" name="Google Shape;137;p21"/>
          <p:cNvSpPr txBox="1"/>
          <p:nvPr/>
        </p:nvSpPr>
        <p:spPr>
          <a:xfrm>
            <a:off x="6176275" y="851125"/>
            <a:ext cx="298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25021 = Norfolk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25023 = Plymouth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25025 = Suffolk</a:t>
            </a:r>
            <a:endParaRPr>
              <a:latin typeface="Lato"/>
              <a:ea typeface="Lato"/>
              <a:cs typeface="Lato"/>
              <a:sym typeface="Lato"/>
            </a:endParaRPr>
          </a:p>
        </p:txBody>
      </p:sp>
      <p:pic>
        <p:nvPicPr>
          <p:cNvPr id="138" name="Google Shape;138;p21"/>
          <p:cNvPicPr preferRelativeResize="0"/>
          <p:nvPr/>
        </p:nvPicPr>
        <p:blipFill rotWithShape="1">
          <a:blip r:embed="rId4">
            <a:alphaModFix/>
          </a:blip>
          <a:srcRect b="18698" l="21755" r="49520" t="45507"/>
          <a:stretch/>
        </p:blipFill>
        <p:spPr>
          <a:xfrm>
            <a:off x="2629556" y="2653400"/>
            <a:ext cx="3465093" cy="242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