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61b96cd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61b96cd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61b96cd7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61b96cd7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61b96cd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61b96cd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c4cbf493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c4cbf493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c4cbf493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c4cbf493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c4cbf493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c4cbf493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61b96cd7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61b96cd7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21e28c3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21e28c3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does this matter? Our x axis isnt the most </a:t>
            </a:r>
            <a:r>
              <a:rPr lang="en"/>
              <a:t>readable which will be changed going froward but I got this chart from reading in the csv and computing the number of income restricted units and comparing them by zipcode which led to this distribution with high spikes around roxbury and dorchester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37adeac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37adeac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on the left there are the top 3 neighborhoods with section 8 </a:t>
            </a:r>
            <a:r>
              <a:rPr lang="en"/>
              <a:t>housing</a:t>
            </a:r>
            <a:r>
              <a:rPr lang="en"/>
              <a:t> which is distinguished from income restricted </a:t>
            </a:r>
            <a:r>
              <a:rPr lang="en"/>
              <a:t>housing</a:t>
            </a:r>
            <a:r>
              <a:rPr lang="en"/>
              <a:t>. Then on the right we </a:t>
            </a:r>
            <a:r>
              <a:rPr lang="en"/>
              <a:t>have</a:t>
            </a:r>
            <a:r>
              <a:rPr lang="en"/>
              <a:t> the top 5 neighborhoods with the most </a:t>
            </a:r>
            <a:r>
              <a:rPr lang="en"/>
              <a:t>income</a:t>
            </a:r>
            <a:r>
              <a:rPr lang="en"/>
              <a:t> restricted housing available. Notably roxbury has the most and in november  2022 there was an </a:t>
            </a:r>
            <a:r>
              <a:rPr lang="en"/>
              <a:t>article</a:t>
            </a:r>
            <a:r>
              <a:rPr lang="en"/>
              <a:t> </a:t>
            </a:r>
            <a:r>
              <a:rPr lang="en"/>
              <a:t>published</a:t>
            </a:r>
            <a:r>
              <a:rPr lang="en"/>
              <a:t> by the boston globe about roxbury being 54% income restricted housing which i found to be </a:t>
            </a:r>
            <a:r>
              <a:rPr lang="en"/>
              <a:t>relevant</a:t>
            </a:r>
            <a:r>
              <a:rPr lang="en"/>
              <a:t> to distinguishing where and why these neighbrohoods have high rates of income </a:t>
            </a:r>
            <a:r>
              <a:rPr lang="en"/>
              <a:t>restricted</a:t>
            </a:r>
            <a:r>
              <a:rPr lang="en"/>
              <a:t> housing as </a:t>
            </a:r>
            <a:r>
              <a:rPr lang="en"/>
              <a:t>opposed</a:t>
            </a:r>
            <a:r>
              <a:rPr lang="en"/>
              <a:t> to other neighborhoods. All of the top5 except for brighton are all south of major attractions and colleges which is </a:t>
            </a:r>
            <a:r>
              <a:rPr lang="en"/>
              <a:t>different</a:t>
            </a:r>
            <a:r>
              <a:rPr lang="en"/>
              <a:t> you will see than areas with less income restricted housing.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37adeac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37adeac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made this folium map after researching the latitude and longitude of each neigbhorhood and you can see what i referenced earlier about all except brighton being south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37adeac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37adeac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spike is the south boston waterfront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37adeac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37adeac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37adeac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37adeac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c4cbf493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c4cbf493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arcgis.com/home/item.html?id=263b64f4edf04a589d675d97964f1bea" TargetMode="External"/><Relationship Id="rId4" Type="http://schemas.openxmlformats.org/officeDocument/2006/relationships/hyperlink" Target="https://dataverse.harvard.edu/dataset.xhtml?persistentId=doi:10.7910/DVN/WXZ1XK" TargetMode="External"/><Relationship Id="rId5" Type="http://schemas.openxmlformats.org/officeDocument/2006/relationships/hyperlink" Target="https://financialequity.net/building-commonwealt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2 Early Insights Presentation </a:t>
            </a:r>
            <a:endParaRPr/>
          </a:p>
        </p:txBody>
      </p:sp>
      <p:sp>
        <p:nvSpPr>
          <p:cNvPr id="87" name="Google Shape;87;p13"/>
          <p:cNvSpPr txBox="1"/>
          <p:nvPr>
            <p:ph idx="1" type="subTitle"/>
          </p:nvPr>
        </p:nvSpPr>
        <p:spPr>
          <a:xfrm>
            <a:off x="729625" y="3172900"/>
            <a:ext cx="7688100" cy="10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Sophie Marugg, Daniel Celaj, Brian Li, Haiwei Sun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Sponsors: Councilor Louijeune and Jesse Purvis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endParaRPr/>
          </a:p>
        </p:txBody>
      </p:sp>
      <p:sp>
        <p:nvSpPr>
          <p:cNvPr id="145" name="Google Shape;145;p22"/>
          <p:cNvSpPr txBox="1"/>
          <p:nvPr>
            <p:ph idx="1" type="body"/>
          </p:nvPr>
        </p:nvSpPr>
        <p:spPr>
          <a:xfrm>
            <a:off x="484875" y="1978150"/>
            <a:ext cx="7688700" cy="2261100"/>
          </a:xfrm>
          <a:prstGeom prst="rect">
            <a:avLst/>
          </a:prstGeom>
        </p:spPr>
        <p:txBody>
          <a:bodyPr anchorCtr="0" anchor="t" bIns="91425" lIns="91425" spcFirstLastPara="1" rIns="91425" wrap="square" tIns="91425">
            <a:normAutofit/>
          </a:bodyPr>
          <a:lstStyle/>
          <a:p>
            <a:pPr indent="-301625" lvl="0" marL="457200" rtl="0" algn="l">
              <a:spcBef>
                <a:spcPts val="1200"/>
              </a:spcBef>
              <a:spcAft>
                <a:spcPts val="0"/>
              </a:spcAft>
              <a:buClr>
                <a:srgbClr val="000000"/>
              </a:buClr>
              <a:buSzPts val="1150"/>
              <a:buFont typeface="Raleway"/>
              <a:buChar char="-"/>
            </a:pPr>
            <a:r>
              <a:rPr lang="en" sz="1150">
                <a:solidFill>
                  <a:srgbClr val="000000"/>
                </a:solidFill>
                <a:latin typeface="Raleway"/>
                <a:ea typeface="Raleway"/>
                <a:cs typeface="Raleway"/>
                <a:sym typeface="Raleway"/>
              </a:rPr>
              <a:t>Our csv that we primarily used was income-restricted-housing-2021.csv, but it did not explicitly say what the income threshold or technical definition of affordable total units meant in the scope of their data vs the total project units in the csv so we made the assumption based off of that. Our data is geared around the idea that when the csv for income-restricted-inventory references TtlProjUnits that it is the basis for all units and includes the affordable units.</a:t>
            </a:r>
            <a:endParaRPr sz="115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150">
              <a:solidFill>
                <a:srgbClr val="000000"/>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1625" lvl="0" marL="457200" rtl="0" algn="l">
              <a:spcBef>
                <a:spcPts val="1200"/>
              </a:spcBef>
              <a:spcAft>
                <a:spcPts val="0"/>
              </a:spcAft>
              <a:buClr>
                <a:srgbClr val="000000"/>
              </a:buClr>
              <a:buSzPts val="1150"/>
              <a:buFont typeface="Raleway"/>
              <a:buChar char="-"/>
            </a:pPr>
            <a:r>
              <a:rPr lang="en" sz="1150">
                <a:solidFill>
                  <a:srgbClr val="000000"/>
                </a:solidFill>
                <a:latin typeface="Raleway"/>
                <a:ea typeface="Raleway"/>
                <a:cs typeface="Raleway"/>
                <a:sym typeface="Raleway"/>
              </a:rPr>
              <a:t>We didn’t have an exact number for the income threshold for what was required for the Total Income-Restricted to make more notable predictions</a:t>
            </a:r>
            <a:endParaRPr sz="1150">
              <a:solidFill>
                <a:srgbClr val="000000"/>
              </a:solidFill>
              <a:latin typeface="Raleway"/>
              <a:ea typeface="Raleway"/>
              <a:cs typeface="Raleway"/>
              <a:sym typeface="Raleway"/>
            </a:endParaRPr>
          </a:p>
          <a:p>
            <a:pPr indent="-301625" lvl="0" marL="457200" rtl="0" algn="l">
              <a:spcBef>
                <a:spcPts val="0"/>
              </a:spcBef>
              <a:spcAft>
                <a:spcPts val="0"/>
              </a:spcAft>
              <a:buClr>
                <a:srgbClr val="000000"/>
              </a:buClr>
              <a:buSzPts val="1150"/>
              <a:buFont typeface="Raleway"/>
              <a:buChar char="-"/>
            </a:pPr>
            <a:r>
              <a:rPr lang="en" sz="1150">
                <a:solidFill>
                  <a:srgbClr val="000000"/>
                </a:solidFill>
                <a:latin typeface="Raleway"/>
                <a:ea typeface="Raleway"/>
                <a:cs typeface="Raleway"/>
                <a:sym typeface="Raleway"/>
              </a:rPr>
              <a:t>Where would we be potentially able to find information on this?</a:t>
            </a:r>
            <a:endParaRPr sz="1150">
              <a:solidFill>
                <a:srgbClr val="000000"/>
              </a:solidFill>
              <a:latin typeface="Raleway"/>
              <a:ea typeface="Raleway"/>
              <a:cs typeface="Raleway"/>
              <a:sym typeface="Raleway"/>
            </a:endParaRPr>
          </a:p>
          <a:p>
            <a:pPr indent="0" lvl="0" marL="0" rtl="0" algn="l">
              <a:spcBef>
                <a:spcPts val="1200"/>
              </a:spcBef>
              <a:spcAft>
                <a:spcPts val="1200"/>
              </a:spcAft>
              <a:buNone/>
            </a:pPr>
            <a:r>
              <a:t/>
            </a:r>
            <a:endParaRPr sz="1150">
              <a:solidFill>
                <a:srgbClr val="000000"/>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13900" y="692800"/>
            <a:ext cx="8930100" cy="5352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rPr lang="en" sz="2300">
                <a:solidFill>
                  <a:srgbClr val="000000"/>
                </a:solidFill>
              </a:rPr>
              <a:t>Based on the (early) results, what are the expected next steps?</a:t>
            </a:r>
            <a:endParaRPr sz="2300"/>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Font typeface="Raleway"/>
              <a:buChar char="-"/>
            </a:pPr>
            <a:r>
              <a:rPr lang="en" sz="1150">
                <a:solidFill>
                  <a:srgbClr val="000000"/>
                </a:solidFill>
                <a:latin typeface="Raleway"/>
                <a:ea typeface="Raleway"/>
                <a:cs typeface="Raleway"/>
                <a:sym typeface="Raleway"/>
              </a:rPr>
              <a:t>Find more data specific to our extension proposal </a:t>
            </a:r>
            <a:endParaRPr sz="1150">
              <a:solidFill>
                <a:srgbClr val="000000"/>
              </a:solidFill>
              <a:latin typeface="Raleway"/>
              <a:ea typeface="Raleway"/>
              <a:cs typeface="Raleway"/>
              <a:sym typeface="Raleway"/>
            </a:endParaRPr>
          </a:p>
          <a:p>
            <a:pPr indent="-301625" lvl="0" marL="457200" rtl="0" algn="l">
              <a:spcBef>
                <a:spcPts val="0"/>
              </a:spcBef>
              <a:spcAft>
                <a:spcPts val="0"/>
              </a:spcAft>
              <a:buClr>
                <a:srgbClr val="000000"/>
              </a:buClr>
              <a:buSzPts val="1150"/>
              <a:buFont typeface="Raleway"/>
              <a:buChar char="-"/>
            </a:pPr>
            <a:r>
              <a:rPr lang="en" sz="1150">
                <a:solidFill>
                  <a:srgbClr val="000000"/>
                </a:solidFill>
                <a:latin typeface="Raleway"/>
                <a:ea typeface="Raleway"/>
                <a:cs typeface="Raleway"/>
                <a:sym typeface="Raleway"/>
              </a:rPr>
              <a:t>Finish </a:t>
            </a:r>
            <a:r>
              <a:rPr lang="en" sz="1150">
                <a:solidFill>
                  <a:srgbClr val="000000"/>
                </a:solidFill>
                <a:latin typeface="Raleway"/>
                <a:ea typeface="Raleway"/>
                <a:cs typeface="Raleway"/>
                <a:sym typeface="Raleway"/>
              </a:rPr>
              <a:t>analyzing</a:t>
            </a:r>
            <a:r>
              <a:rPr lang="en" sz="1150">
                <a:solidFill>
                  <a:srgbClr val="000000"/>
                </a:solidFill>
                <a:latin typeface="Raleway"/>
                <a:ea typeface="Raleway"/>
                <a:cs typeface="Raleway"/>
                <a:sym typeface="Raleway"/>
              </a:rPr>
              <a:t> all the data for affordable housing before moving on to draw up specific, accurate </a:t>
            </a:r>
            <a:r>
              <a:rPr lang="en" sz="1150">
                <a:solidFill>
                  <a:srgbClr val="000000"/>
                </a:solidFill>
                <a:latin typeface="Raleway"/>
                <a:ea typeface="Raleway"/>
                <a:cs typeface="Raleway"/>
                <a:sym typeface="Raleway"/>
              </a:rPr>
              <a:t>results</a:t>
            </a:r>
            <a:endParaRPr sz="1150">
              <a:solidFill>
                <a:srgbClr val="000000"/>
              </a:solidFill>
              <a:latin typeface="Raleway"/>
              <a:ea typeface="Raleway"/>
              <a:cs typeface="Raleway"/>
              <a:sym typeface="Raleway"/>
            </a:endParaRPr>
          </a:p>
          <a:p>
            <a:pPr indent="-301625" lvl="0" marL="457200" rtl="0" algn="l">
              <a:spcBef>
                <a:spcPts val="0"/>
              </a:spcBef>
              <a:spcAft>
                <a:spcPts val="0"/>
              </a:spcAft>
              <a:buClr>
                <a:srgbClr val="000000"/>
              </a:buClr>
              <a:buSzPts val="1150"/>
              <a:buFont typeface="Raleway"/>
              <a:buChar char="-"/>
            </a:pPr>
            <a:r>
              <a:rPr lang="en" sz="1150">
                <a:solidFill>
                  <a:srgbClr val="000000"/>
                </a:solidFill>
                <a:latin typeface="Raleway"/>
                <a:ea typeface="Raleway"/>
                <a:cs typeface="Raleway"/>
                <a:sym typeface="Raleway"/>
              </a:rPr>
              <a:t>We want to get data of zip code and income to be able to compare the 5 most and least income restricted </a:t>
            </a:r>
            <a:r>
              <a:rPr lang="en" sz="1150">
                <a:solidFill>
                  <a:srgbClr val="000000"/>
                </a:solidFill>
                <a:latin typeface="Raleway"/>
                <a:ea typeface="Raleway"/>
                <a:cs typeface="Raleway"/>
                <a:sym typeface="Raleway"/>
              </a:rPr>
              <a:t>housing</a:t>
            </a:r>
            <a:r>
              <a:rPr lang="en" sz="1150">
                <a:solidFill>
                  <a:srgbClr val="000000"/>
                </a:solidFill>
                <a:latin typeface="Raleway"/>
                <a:ea typeface="Raleway"/>
                <a:cs typeface="Raleway"/>
                <a:sym typeface="Raleway"/>
              </a:rPr>
              <a:t> </a:t>
            </a:r>
            <a:endParaRPr sz="1150">
              <a:solidFill>
                <a:srgbClr val="000000"/>
              </a:solidFill>
              <a:latin typeface="Raleway"/>
              <a:ea typeface="Raleway"/>
              <a:cs typeface="Raleway"/>
              <a:sym typeface="Raleway"/>
            </a:endParaRPr>
          </a:p>
          <a:p>
            <a:pPr indent="-301625" lvl="0" marL="457200" rtl="0" algn="l">
              <a:spcBef>
                <a:spcPts val="0"/>
              </a:spcBef>
              <a:spcAft>
                <a:spcPts val="0"/>
              </a:spcAft>
              <a:buClr>
                <a:srgbClr val="000000"/>
              </a:buClr>
              <a:buSzPts val="1150"/>
              <a:buFont typeface="Raleway"/>
              <a:buChar char="-"/>
            </a:pPr>
            <a:r>
              <a:rPr lang="en" sz="1150">
                <a:solidFill>
                  <a:srgbClr val="000000"/>
                </a:solidFill>
                <a:latin typeface="Raleway"/>
                <a:ea typeface="Raleway"/>
                <a:cs typeface="Raleway"/>
                <a:sym typeface="Raleway"/>
              </a:rPr>
              <a:t>Expand our data to branch out from just income restricted housing </a:t>
            </a:r>
            <a:endParaRPr sz="115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150">
              <a:solidFill>
                <a:srgbClr val="000000"/>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1" type="body"/>
          </p:nvPr>
        </p:nvSpPr>
        <p:spPr>
          <a:xfrm>
            <a:off x="611125" y="700150"/>
            <a:ext cx="7688700" cy="30645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t/>
            </a:r>
            <a:endParaRPr sz="800">
              <a:solidFill>
                <a:srgbClr val="000000"/>
              </a:solidFill>
              <a:latin typeface="Arial"/>
              <a:ea typeface="Arial"/>
              <a:cs typeface="Arial"/>
              <a:sym typeface="Arial"/>
            </a:endParaRPr>
          </a:p>
          <a:p>
            <a:pPr indent="0" lvl="0" marL="0" rtl="0" algn="ctr">
              <a:lnSpc>
                <a:spcPct val="100000"/>
              </a:lnSpc>
              <a:spcBef>
                <a:spcPts val="2000"/>
              </a:spcBef>
              <a:spcAft>
                <a:spcPts val="0"/>
              </a:spcAft>
              <a:buSzPts val="275"/>
              <a:buNone/>
            </a:pPr>
            <a:r>
              <a:rPr b="1" lang="en" sz="800">
                <a:solidFill>
                  <a:srgbClr val="000000"/>
                </a:solidFill>
                <a:latin typeface="Arial"/>
                <a:ea typeface="Arial"/>
                <a:cs typeface="Arial"/>
                <a:sym typeface="Arial"/>
              </a:rPr>
              <a:t>Extension Proposal</a:t>
            </a:r>
            <a:endParaRPr b="1" sz="800">
              <a:solidFill>
                <a:srgbClr val="000000"/>
              </a:solidFill>
              <a:latin typeface="Arial"/>
              <a:ea typeface="Arial"/>
              <a:cs typeface="Arial"/>
              <a:sym typeface="Arial"/>
            </a:endParaRPr>
          </a:p>
          <a:p>
            <a:pPr indent="0" lvl="0" marL="0" rtl="0" algn="l">
              <a:lnSpc>
                <a:spcPct val="118000"/>
              </a:lnSpc>
              <a:spcBef>
                <a:spcPts val="600"/>
              </a:spcBef>
              <a:spcAft>
                <a:spcPts val="0"/>
              </a:spcAft>
              <a:buSzPts val="275"/>
              <a:buNone/>
            </a:pPr>
            <a:r>
              <a:rPr lang="en" sz="800">
                <a:solidFill>
                  <a:srgbClr val="000000"/>
                </a:solidFill>
                <a:latin typeface="Arial"/>
                <a:ea typeface="Arial"/>
                <a:cs typeface="Arial"/>
                <a:sym typeface="Arial"/>
              </a:rPr>
              <a:t>Extension Pitch</a:t>
            </a:r>
            <a:endParaRPr sz="8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800">
                <a:solidFill>
                  <a:srgbClr val="000000"/>
                </a:solidFill>
                <a:latin typeface="Arial"/>
                <a:ea typeface="Arial"/>
                <a:cs typeface="Arial"/>
                <a:sym typeface="Arial"/>
              </a:rPr>
              <a:t>We are </a:t>
            </a:r>
            <a:r>
              <a:rPr lang="en" sz="800">
                <a:solidFill>
                  <a:srgbClr val="000000"/>
                </a:solidFill>
                <a:latin typeface="Arial"/>
                <a:ea typeface="Arial"/>
                <a:cs typeface="Arial"/>
                <a:sym typeface="Arial"/>
              </a:rPr>
              <a:t>interested</a:t>
            </a:r>
            <a:r>
              <a:rPr lang="en" sz="800">
                <a:solidFill>
                  <a:srgbClr val="000000"/>
                </a:solidFill>
                <a:latin typeface="Arial"/>
                <a:ea typeface="Arial"/>
                <a:cs typeface="Arial"/>
                <a:sym typeface="Arial"/>
              </a:rPr>
              <a:t> in looking at the history of redlining in Boston and </a:t>
            </a:r>
            <a:r>
              <a:rPr lang="en" sz="800">
                <a:solidFill>
                  <a:srgbClr val="000000"/>
                </a:solidFill>
                <a:latin typeface="Arial"/>
                <a:ea typeface="Arial"/>
                <a:cs typeface="Arial"/>
                <a:sym typeface="Arial"/>
              </a:rPr>
              <a:t>comparing</a:t>
            </a:r>
            <a:r>
              <a:rPr lang="en" sz="800">
                <a:solidFill>
                  <a:srgbClr val="000000"/>
                </a:solidFill>
                <a:latin typeface="Arial"/>
                <a:ea typeface="Arial"/>
                <a:cs typeface="Arial"/>
                <a:sym typeface="Arial"/>
              </a:rPr>
              <a:t> to mortgage rates of areas where loans are being approved or </a:t>
            </a:r>
            <a:r>
              <a:rPr lang="en" sz="800">
                <a:solidFill>
                  <a:srgbClr val="000000"/>
                </a:solidFill>
                <a:latin typeface="Arial"/>
                <a:ea typeface="Arial"/>
                <a:cs typeface="Arial"/>
                <a:sym typeface="Arial"/>
              </a:rPr>
              <a:t>rejected. Since we have made progress of income restricted housing and not income restricted housing, narrowing down percentages, and seeing loan approval/amount rates.</a:t>
            </a:r>
            <a:endParaRPr sz="8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800">
              <a:solidFill>
                <a:srgbClr val="000000"/>
              </a:solidFill>
              <a:latin typeface="Arial"/>
              <a:ea typeface="Arial"/>
              <a:cs typeface="Arial"/>
              <a:sym typeface="Arial"/>
            </a:endParaRPr>
          </a:p>
          <a:p>
            <a:pPr indent="0" lvl="0" marL="0" rtl="0" algn="l">
              <a:lnSpc>
                <a:spcPct val="118000"/>
              </a:lnSpc>
              <a:spcBef>
                <a:spcPts val="0"/>
              </a:spcBef>
              <a:spcAft>
                <a:spcPts val="0"/>
              </a:spcAft>
              <a:buSzPts val="275"/>
              <a:buNone/>
            </a:pPr>
            <a:r>
              <a:rPr lang="en" sz="800">
                <a:solidFill>
                  <a:srgbClr val="000000"/>
                </a:solidFill>
                <a:latin typeface="Arial"/>
                <a:ea typeface="Arial"/>
                <a:cs typeface="Arial"/>
                <a:sym typeface="Arial"/>
              </a:rPr>
              <a:t>Rationale</a:t>
            </a:r>
            <a:endParaRPr sz="800">
              <a:solidFill>
                <a:srgbClr val="000000"/>
              </a:solidFill>
              <a:latin typeface="Arial"/>
              <a:ea typeface="Arial"/>
              <a:cs typeface="Arial"/>
              <a:sym typeface="Arial"/>
            </a:endParaRPr>
          </a:p>
          <a:p>
            <a:pPr indent="-279400" lvl="0" marL="457200" rtl="0" algn="l">
              <a:lnSpc>
                <a:spcPct val="95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This is an exceptionally </a:t>
            </a:r>
            <a:r>
              <a:rPr lang="en" sz="800">
                <a:solidFill>
                  <a:srgbClr val="000000"/>
                </a:solidFill>
                <a:latin typeface="Arial"/>
                <a:ea typeface="Arial"/>
                <a:cs typeface="Arial"/>
                <a:sym typeface="Arial"/>
              </a:rPr>
              <a:t>important</a:t>
            </a:r>
            <a:r>
              <a:rPr lang="en" sz="800">
                <a:solidFill>
                  <a:srgbClr val="000000"/>
                </a:solidFill>
                <a:latin typeface="Arial"/>
                <a:ea typeface="Arial"/>
                <a:cs typeface="Arial"/>
                <a:sym typeface="Arial"/>
              </a:rPr>
              <a:t> aspect to acknowledge and with the </a:t>
            </a:r>
            <a:r>
              <a:rPr lang="en" sz="800">
                <a:solidFill>
                  <a:srgbClr val="000000"/>
                </a:solidFill>
                <a:latin typeface="Arial"/>
                <a:ea typeface="Arial"/>
                <a:cs typeface="Arial"/>
                <a:sym typeface="Arial"/>
              </a:rPr>
              <a:t>historical</a:t>
            </a:r>
            <a:r>
              <a:rPr lang="en" sz="800">
                <a:solidFill>
                  <a:srgbClr val="000000"/>
                </a:solidFill>
                <a:latin typeface="Arial"/>
                <a:ea typeface="Arial"/>
                <a:cs typeface="Arial"/>
                <a:sym typeface="Arial"/>
              </a:rPr>
              <a:t> context of gerrymandering and redlining we would be able to determine </a:t>
            </a:r>
            <a:r>
              <a:rPr lang="en" sz="800">
                <a:solidFill>
                  <a:srgbClr val="000000"/>
                </a:solidFill>
                <a:latin typeface="Arial"/>
                <a:ea typeface="Arial"/>
                <a:cs typeface="Arial"/>
                <a:sym typeface="Arial"/>
              </a:rPr>
              <a:t>whether</a:t>
            </a:r>
            <a:r>
              <a:rPr lang="en" sz="800">
                <a:solidFill>
                  <a:srgbClr val="000000"/>
                </a:solidFill>
                <a:latin typeface="Arial"/>
                <a:ea typeface="Arial"/>
                <a:cs typeface="Arial"/>
                <a:sym typeface="Arial"/>
              </a:rPr>
              <a:t> or not these areas are still being impacted by discrimination. It also would highlight whether these areas with income restricted </a:t>
            </a:r>
            <a:r>
              <a:rPr lang="en" sz="800">
                <a:solidFill>
                  <a:srgbClr val="000000"/>
                </a:solidFill>
                <a:latin typeface="Arial"/>
                <a:ea typeface="Arial"/>
                <a:cs typeface="Arial"/>
                <a:sym typeface="Arial"/>
              </a:rPr>
              <a:t>housing</a:t>
            </a:r>
            <a:r>
              <a:rPr lang="en" sz="800">
                <a:solidFill>
                  <a:srgbClr val="000000"/>
                </a:solidFill>
                <a:latin typeface="Arial"/>
                <a:ea typeface="Arial"/>
                <a:cs typeface="Arial"/>
                <a:sym typeface="Arial"/>
              </a:rPr>
              <a:t> are lower income or if it biased based off of more residential properties.</a:t>
            </a:r>
            <a:endParaRPr sz="800">
              <a:solidFill>
                <a:srgbClr val="000000"/>
              </a:solidFill>
              <a:latin typeface="Arial"/>
              <a:ea typeface="Arial"/>
              <a:cs typeface="Arial"/>
              <a:sym typeface="Arial"/>
            </a:endParaRPr>
          </a:p>
          <a:p>
            <a:pPr indent="0" lvl="0" marL="0" rtl="0" algn="l">
              <a:lnSpc>
                <a:spcPct val="118000"/>
              </a:lnSpc>
              <a:spcBef>
                <a:spcPts val="0"/>
              </a:spcBef>
              <a:spcAft>
                <a:spcPts val="0"/>
              </a:spcAft>
              <a:buSzPts val="275"/>
              <a:buNone/>
            </a:pPr>
            <a:r>
              <a:rPr lang="en" sz="800">
                <a:solidFill>
                  <a:srgbClr val="000000"/>
                </a:solidFill>
                <a:latin typeface="Arial"/>
                <a:ea typeface="Arial"/>
                <a:cs typeface="Arial"/>
                <a:sym typeface="Arial"/>
              </a:rPr>
              <a:t>Questions for Analysis</a:t>
            </a:r>
            <a:endParaRPr sz="800">
              <a:solidFill>
                <a:srgbClr val="000000"/>
              </a:solidFill>
              <a:latin typeface="Arial"/>
              <a:ea typeface="Arial"/>
              <a:cs typeface="Arial"/>
              <a:sym typeface="Arial"/>
            </a:endParaRPr>
          </a:p>
          <a:p>
            <a:pPr indent="-279400" lvl="0" marL="457200" rtl="0" algn="l">
              <a:lnSpc>
                <a:spcPct val="8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We hope to find whether or not redlining is the basis of discrimination in modern day mortgage lending, and if it is then where it is having an effect on/ who/ if there are trends of discrimination. Also seeing </a:t>
            </a:r>
            <a:r>
              <a:rPr lang="en" sz="800">
                <a:solidFill>
                  <a:srgbClr val="000000"/>
                </a:solidFill>
                <a:latin typeface="Arial"/>
                <a:ea typeface="Arial"/>
                <a:cs typeface="Arial"/>
                <a:sym typeface="Arial"/>
              </a:rPr>
              <a:t>where</a:t>
            </a:r>
            <a:r>
              <a:rPr lang="en" sz="800">
                <a:solidFill>
                  <a:srgbClr val="000000"/>
                </a:solidFill>
                <a:latin typeface="Arial"/>
                <a:ea typeface="Arial"/>
                <a:cs typeface="Arial"/>
                <a:sym typeface="Arial"/>
              </a:rPr>
              <a:t> these residential areas are approved.</a:t>
            </a:r>
            <a:endParaRPr sz="800">
              <a:solidFill>
                <a:srgbClr val="000000"/>
              </a:solidFill>
              <a:latin typeface="Arial"/>
              <a:ea typeface="Arial"/>
              <a:cs typeface="Arial"/>
              <a:sym typeface="Arial"/>
            </a:endParaRPr>
          </a:p>
          <a:p>
            <a:pPr indent="-279400" lvl="0" marL="457200" rtl="0" algn="l">
              <a:lnSpc>
                <a:spcPct val="8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 </a:t>
            </a:r>
            <a:endParaRPr sz="8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800">
                <a:solidFill>
                  <a:srgbClr val="000000"/>
                </a:solidFill>
                <a:latin typeface="Arial"/>
                <a:ea typeface="Arial"/>
                <a:cs typeface="Arial"/>
                <a:sym typeface="Arial"/>
              </a:rPr>
              <a:t>Data Sets &amp; Sources</a:t>
            </a:r>
            <a:endParaRPr sz="8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800">
                <a:solidFill>
                  <a:srgbClr val="000000"/>
                </a:solidFill>
                <a:latin typeface="Arial"/>
                <a:ea typeface="Arial"/>
                <a:cs typeface="Arial"/>
                <a:sym typeface="Arial"/>
              </a:rPr>
              <a:t>Include the dataset(s) you will be using and any additional information that will be used directly in the extension</a:t>
            </a:r>
            <a:endParaRPr sz="800">
              <a:solidFill>
                <a:srgbClr val="000000"/>
              </a:solidFill>
              <a:latin typeface="Arial"/>
              <a:ea typeface="Arial"/>
              <a:cs typeface="Arial"/>
              <a:sym typeface="Arial"/>
            </a:endParaRPr>
          </a:p>
          <a:p>
            <a:pPr indent="-279400" lvl="0" marL="457200" rtl="0" algn="l">
              <a:lnSpc>
                <a:spcPct val="95000"/>
              </a:lnSpc>
              <a:spcBef>
                <a:spcPts val="0"/>
              </a:spcBef>
              <a:spcAft>
                <a:spcPts val="0"/>
              </a:spcAft>
              <a:buSzPts val="800"/>
              <a:buFont typeface="Arial"/>
              <a:buChar char="-"/>
            </a:pPr>
            <a:r>
              <a:rPr lang="en" sz="800" u="sng">
                <a:solidFill>
                  <a:schemeClr val="hlink"/>
                </a:solidFill>
                <a:latin typeface="Arial"/>
                <a:ea typeface="Arial"/>
                <a:cs typeface="Arial"/>
                <a:sym typeface="Arial"/>
                <a:hlinkClick r:id="rId3"/>
              </a:rPr>
              <a:t>https://www.arcgis.com/home/item.html?id=263b64f4edf04a589d675d97964f1bea</a:t>
            </a:r>
            <a:r>
              <a:rPr lang="en" sz="800">
                <a:solidFill>
                  <a:srgbClr val="000000"/>
                </a:solidFill>
                <a:latin typeface="Arial"/>
                <a:ea typeface="Arial"/>
                <a:cs typeface="Arial"/>
                <a:sym typeface="Arial"/>
              </a:rPr>
              <a:t> // redlining updates through boston</a:t>
            </a:r>
            <a:endParaRPr sz="800">
              <a:solidFill>
                <a:srgbClr val="000000"/>
              </a:solidFill>
              <a:latin typeface="Arial"/>
              <a:ea typeface="Arial"/>
              <a:cs typeface="Arial"/>
              <a:sym typeface="Arial"/>
            </a:endParaRPr>
          </a:p>
          <a:p>
            <a:pPr indent="-279400" lvl="0" marL="457200" rtl="0" algn="l">
              <a:lnSpc>
                <a:spcPct val="100000"/>
              </a:lnSpc>
              <a:spcBef>
                <a:spcPts val="0"/>
              </a:spcBef>
              <a:spcAft>
                <a:spcPts val="0"/>
              </a:spcAft>
              <a:buSzPts val="800"/>
              <a:buChar char="-"/>
            </a:pPr>
            <a:r>
              <a:rPr lang="en" sz="800" u="sng">
                <a:solidFill>
                  <a:schemeClr val="accent5"/>
                </a:solidFill>
                <a:hlinkClick r:id="rId4">
                  <a:extLst>
                    <a:ext uri="{A12FA001-AC4F-418D-AE19-62706E023703}">
                      <ahyp:hlinkClr val="tx"/>
                    </a:ext>
                  </a:extLst>
                </a:hlinkClick>
              </a:rPr>
              <a:t>https://dataverse.harvard.edu/dataset.xhtml?persistentId=doi:10.7910/DVN/WXZ1XK</a:t>
            </a:r>
            <a:r>
              <a:rPr lang="en" sz="800">
                <a:solidFill>
                  <a:srgbClr val="000000"/>
                </a:solidFill>
                <a:latin typeface="Arial"/>
                <a:ea typeface="Arial"/>
                <a:cs typeface="Arial"/>
                <a:sym typeface="Arial"/>
              </a:rPr>
              <a:t> // redlining in boston history </a:t>
            </a:r>
            <a:endParaRPr sz="800">
              <a:solidFill>
                <a:srgbClr val="000000"/>
              </a:solidFill>
              <a:latin typeface="Arial"/>
              <a:ea typeface="Arial"/>
              <a:cs typeface="Arial"/>
              <a:sym typeface="Arial"/>
            </a:endParaRPr>
          </a:p>
          <a:p>
            <a:pPr indent="-266700" lvl="0" marL="457200" rtl="0" algn="l">
              <a:lnSpc>
                <a:spcPct val="100000"/>
              </a:lnSpc>
              <a:spcBef>
                <a:spcPts val="0"/>
              </a:spcBef>
              <a:spcAft>
                <a:spcPts val="0"/>
              </a:spcAft>
              <a:buClr>
                <a:srgbClr val="000000"/>
              </a:buClr>
              <a:buSzPts val="600"/>
              <a:buFont typeface="Arial"/>
              <a:buChar char="-"/>
            </a:pPr>
            <a:r>
              <a:rPr lang="en" sz="900" u="sng">
                <a:solidFill>
                  <a:schemeClr val="hlink"/>
                </a:solidFill>
                <a:latin typeface="Arial"/>
                <a:ea typeface="Arial"/>
                <a:cs typeface="Arial"/>
                <a:sym typeface="Arial"/>
                <a:hlinkClick r:id="rId5"/>
              </a:rPr>
              <a:t>https://financialequity.net/building-commonwealth/</a:t>
            </a:r>
            <a:r>
              <a:rPr lang="en" sz="600">
                <a:solidFill>
                  <a:srgbClr val="000000"/>
                </a:solidFill>
                <a:latin typeface="Arial"/>
                <a:ea typeface="Arial"/>
                <a:cs typeface="Arial"/>
                <a:sym typeface="Arial"/>
              </a:rPr>
              <a:t> </a:t>
            </a:r>
            <a:r>
              <a:rPr lang="en" sz="900">
                <a:solidFill>
                  <a:srgbClr val="000000"/>
                </a:solidFill>
                <a:latin typeface="Arial"/>
                <a:ea typeface="Arial"/>
                <a:cs typeface="Arial"/>
                <a:sym typeface="Arial"/>
              </a:rPr>
              <a:t>// financial disbursement in MA</a:t>
            </a:r>
            <a:endParaRPr sz="900">
              <a:solidFill>
                <a:srgbClr val="000000"/>
              </a:solidFill>
              <a:latin typeface="Arial"/>
              <a:ea typeface="Arial"/>
              <a:cs typeface="Arial"/>
              <a:sym typeface="Arial"/>
            </a:endParaRPr>
          </a:p>
          <a:p>
            <a:pPr indent="-266700" lvl="0" marL="457200" rtl="0" algn="l">
              <a:lnSpc>
                <a:spcPct val="100000"/>
              </a:lnSpc>
              <a:spcBef>
                <a:spcPts val="0"/>
              </a:spcBef>
              <a:spcAft>
                <a:spcPts val="0"/>
              </a:spcAft>
              <a:buClr>
                <a:srgbClr val="000000"/>
              </a:buClr>
              <a:buSzPts val="600"/>
              <a:buFont typeface="Arial"/>
              <a:buChar char="-"/>
            </a:pPr>
            <a:r>
              <a:t/>
            </a:r>
            <a:endParaRPr sz="6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800">
              <a:solidFill>
                <a:srgbClr val="000000"/>
              </a:solidFill>
              <a:latin typeface="Arial"/>
              <a:ea typeface="Arial"/>
              <a:cs typeface="Arial"/>
              <a:sym typeface="Arial"/>
            </a:endParaRPr>
          </a:p>
          <a:p>
            <a:pPr indent="0" lvl="0" marL="0" rtl="0" algn="l">
              <a:lnSpc>
                <a:spcPct val="118000"/>
              </a:lnSpc>
              <a:spcBef>
                <a:spcPts val="0"/>
              </a:spcBef>
              <a:spcAft>
                <a:spcPts val="0"/>
              </a:spcAft>
              <a:buSzPts val="275"/>
              <a:buNone/>
            </a:pPr>
            <a:r>
              <a:t/>
            </a:r>
            <a:endParaRPr sz="800">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8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900">
              <a:solidFill>
                <a:srgbClr val="000000"/>
              </a:solidFill>
              <a:latin typeface="Helvetica Neue"/>
              <a:ea typeface="Helvetica Neue"/>
              <a:cs typeface="Helvetica Neue"/>
              <a:sym typeface="Helvetica Neue"/>
            </a:endParaRPr>
          </a:p>
          <a:p>
            <a:pPr indent="0" lvl="0" marL="0" rtl="0" algn="l">
              <a:lnSpc>
                <a:spcPct val="95000"/>
              </a:lnSpc>
              <a:spcBef>
                <a:spcPts val="1200"/>
              </a:spcBef>
              <a:spcAft>
                <a:spcPts val="1200"/>
              </a:spcAft>
              <a:buSzPts val="275"/>
              <a:buNone/>
            </a:pPr>
            <a:r>
              <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0" lang="en" sz="1050">
                <a:solidFill>
                  <a:srgbClr val="000000"/>
                </a:solidFill>
                <a:latin typeface="Helvetica Neue"/>
                <a:ea typeface="Helvetica Neue"/>
                <a:cs typeface="Helvetica Neue"/>
                <a:sym typeface="Helvetica Neue"/>
              </a:rPr>
              <a:t>Slide 2 - Haiwei</a:t>
            </a:r>
            <a:endParaRPr b="0" sz="1050">
              <a:solidFill>
                <a:srgbClr val="000000"/>
              </a:solidFill>
              <a:latin typeface="Helvetica Neue"/>
              <a:ea typeface="Helvetica Neue"/>
              <a:cs typeface="Helvetica Neue"/>
              <a:sym typeface="Helvetica Neue"/>
            </a:endParaRPr>
          </a:p>
          <a:p>
            <a:pPr indent="-301307" lvl="0" marL="457200" rtl="0" algn="l">
              <a:lnSpc>
                <a:spcPct val="115000"/>
              </a:lnSpc>
              <a:spcBef>
                <a:spcPts val="1500"/>
              </a:spcBef>
              <a:spcAft>
                <a:spcPts val="0"/>
              </a:spcAft>
              <a:buClr>
                <a:srgbClr val="000000"/>
              </a:buClr>
              <a:buSzPct val="100000"/>
              <a:buFont typeface="Helvetica Neue"/>
              <a:buChar char="●"/>
            </a:pPr>
            <a:r>
              <a:rPr b="0" lang="en" sz="1272">
                <a:solidFill>
                  <a:srgbClr val="000000"/>
                </a:solidFill>
                <a:latin typeface="Helvetica Neue"/>
                <a:ea typeface="Helvetica Neue"/>
                <a:cs typeface="Helvetica Neue"/>
                <a:sym typeface="Helvetica Neue"/>
              </a:rPr>
              <a:t>What have you done so far?  (meetings, data analysis)</a:t>
            </a:r>
            <a:endParaRPr b="0" sz="1272">
              <a:solidFill>
                <a:srgbClr val="000000"/>
              </a:solidFill>
              <a:latin typeface="Helvetica Neue"/>
              <a:ea typeface="Helvetica Neue"/>
              <a:cs typeface="Helvetica Neue"/>
              <a:sym typeface="Helvetica Neue"/>
            </a:endParaRPr>
          </a:p>
          <a:p>
            <a:pPr indent="-301307" lvl="0" marL="457200" rtl="0" algn="l">
              <a:lnSpc>
                <a:spcPct val="115000"/>
              </a:lnSpc>
              <a:spcBef>
                <a:spcPts val="0"/>
              </a:spcBef>
              <a:spcAft>
                <a:spcPts val="0"/>
              </a:spcAft>
              <a:buClr>
                <a:srgbClr val="000000"/>
              </a:buClr>
              <a:buSzPct val="100000"/>
              <a:buFont typeface="Helvetica Neue"/>
              <a:buChar char="●"/>
            </a:pPr>
            <a:r>
              <a:rPr b="0" lang="en" sz="1272">
                <a:solidFill>
                  <a:srgbClr val="000000"/>
                </a:solidFill>
                <a:latin typeface="Helvetica Neue"/>
                <a:ea typeface="Helvetica Neue"/>
                <a:cs typeface="Helvetica Neue"/>
                <a:sym typeface="Helvetica Neue"/>
              </a:rPr>
              <a:t>We have had a meeting with the client for what we need to do in the first part and the size of data we need to use. In addition, we have private meetings both online and in person. For data analysis, we use the data of HMDA dataset and </a:t>
            </a:r>
            <a:r>
              <a:rPr b="0" lang="en" sz="1272">
                <a:highlight>
                  <a:srgbClr val="FFFFFE"/>
                </a:highlight>
                <a:latin typeface="Helvetica Neue"/>
                <a:ea typeface="Helvetica Neue"/>
                <a:cs typeface="Helvetica Neue"/>
                <a:sym typeface="Helvetica Neue"/>
              </a:rPr>
              <a:t>income-restricted-inventory-2021.csv for the questions of affordable housing and landlord distribution.</a:t>
            </a:r>
            <a:endParaRPr b="0" sz="1272">
              <a:highlight>
                <a:srgbClr val="FFFFFE"/>
              </a:highlight>
              <a:latin typeface="Helvetica Neue"/>
              <a:ea typeface="Helvetica Neue"/>
              <a:cs typeface="Helvetica Neue"/>
              <a:sym typeface="Helvetica Neue"/>
            </a:endParaRPr>
          </a:p>
          <a:p>
            <a:pPr indent="-301307" lvl="0" marL="457200" rtl="0" algn="l">
              <a:lnSpc>
                <a:spcPct val="115000"/>
              </a:lnSpc>
              <a:spcBef>
                <a:spcPts val="0"/>
              </a:spcBef>
              <a:spcAft>
                <a:spcPts val="0"/>
              </a:spcAft>
              <a:buClr>
                <a:srgbClr val="000000"/>
              </a:buClr>
              <a:buSzPct val="100000"/>
              <a:buFont typeface="Helvetica Neue"/>
              <a:buChar char="●"/>
            </a:pPr>
            <a:r>
              <a:rPr b="0" lang="en" sz="1272">
                <a:solidFill>
                  <a:srgbClr val="000000"/>
                </a:solidFill>
                <a:latin typeface="Helvetica Neue"/>
                <a:ea typeface="Helvetica Neue"/>
                <a:cs typeface="Helvetica Neue"/>
                <a:sym typeface="Helvetica Neue"/>
              </a:rPr>
              <a:t>How did you divide up the work among the team?</a:t>
            </a:r>
            <a:endParaRPr b="0" sz="1272">
              <a:solidFill>
                <a:srgbClr val="000000"/>
              </a:solidFill>
              <a:latin typeface="Helvetica Neue"/>
              <a:ea typeface="Helvetica Neue"/>
              <a:cs typeface="Helvetica Neue"/>
              <a:sym typeface="Helvetica Neue"/>
            </a:endParaRPr>
          </a:p>
          <a:p>
            <a:pPr indent="-301307" lvl="0" marL="457200" rtl="0" algn="l">
              <a:lnSpc>
                <a:spcPct val="115000"/>
              </a:lnSpc>
              <a:spcBef>
                <a:spcPts val="0"/>
              </a:spcBef>
              <a:spcAft>
                <a:spcPts val="0"/>
              </a:spcAft>
              <a:buClr>
                <a:srgbClr val="000000"/>
              </a:buClr>
              <a:buSzPct val="100000"/>
              <a:buFont typeface="Helvetica Neue"/>
              <a:buChar char="●"/>
            </a:pPr>
            <a:r>
              <a:rPr b="0" lang="en" sz="1272">
                <a:solidFill>
                  <a:srgbClr val="000000"/>
                </a:solidFill>
                <a:latin typeface="Helvetica Neue"/>
                <a:ea typeface="Helvetica Neue"/>
                <a:cs typeface="Helvetica Neue"/>
                <a:sym typeface="Helvetica Neue"/>
              </a:rPr>
              <a:t>For the part before deliverable 1, Sophie for the part of affordable housing, Brian for the part of distribution of landlords, Haiwei for the part of .analyzing the loans.</a:t>
            </a:r>
            <a:endParaRPr b="0" sz="1272">
              <a:solidFill>
                <a:srgbClr val="000000"/>
              </a:solidFill>
              <a:latin typeface="Helvetica Neue"/>
              <a:ea typeface="Helvetica Neue"/>
              <a:cs typeface="Helvetica Neue"/>
              <a:sym typeface="Helvetica Neue"/>
            </a:endParaRPr>
          </a:p>
          <a:p>
            <a:pPr indent="-301307" lvl="0" marL="457200" rtl="0" algn="l">
              <a:lnSpc>
                <a:spcPct val="115000"/>
              </a:lnSpc>
              <a:spcBef>
                <a:spcPts val="0"/>
              </a:spcBef>
              <a:spcAft>
                <a:spcPts val="0"/>
              </a:spcAft>
              <a:buClr>
                <a:srgbClr val="000000"/>
              </a:buClr>
              <a:buSzPct val="100000"/>
              <a:buFont typeface="Helvetica Neue"/>
              <a:buChar char="●"/>
            </a:pPr>
            <a:r>
              <a:rPr b="0" lang="en" sz="1272">
                <a:solidFill>
                  <a:srgbClr val="000000"/>
                </a:solidFill>
                <a:latin typeface="Helvetica Neue"/>
                <a:ea typeface="Helvetica Neue"/>
                <a:cs typeface="Helvetica Neue"/>
                <a:sym typeface="Helvetica Neue"/>
              </a:rPr>
              <a:t>What data have you used?  If you collected data, how did you do that?</a:t>
            </a:r>
            <a:endParaRPr b="0" sz="1272">
              <a:solidFill>
                <a:srgbClr val="000000"/>
              </a:solidFill>
              <a:latin typeface="Helvetica Neue"/>
              <a:ea typeface="Helvetica Neue"/>
              <a:cs typeface="Helvetica Neue"/>
              <a:sym typeface="Helvetica Neue"/>
            </a:endParaRPr>
          </a:p>
          <a:p>
            <a:pPr indent="-301307" lvl="0" marL="457200" rtl="0" algn="l">
              <a:lnSpc>
                <a:spcPct val="115000"/>
              </a:lnSpc>
              <a:spcBef>
                <a:spcPts val="0"/>
              </a:spcBef>
              <a:spcAft>
                <a:spcPts val="0"/>
              </a:spcAft>
              <a:buClr>
                <a:srgbClr val="000000"/>
              </a:buClr>
              <a:buSzPct val="100000"/>
              <a:buFont typeface="Helvetica Neue"/>
              <a:buChar char="●"/>
            </a:pPr>
            <a:r>
              <a:rPr b="0" lang="en" sz="1272">
                <a:solidFill>
                  <a:srgbClr val="000000"/>
                </a:solidFill>
                <a:latin typeface="Helvetica Neue"/>
                <a:ea typeface="Helvetica Neue"/>
                <a:cs typeface="Helvetica Neue"/>
                <a:sym typeface="Helvetica Neue"/>
              </a:rPr>
              <a:t>We have used the two csv files called msamd_14454.csv and income-restricted-inventory-2021.csv and an excel form called TRACT_ZIP_122021.xlsx. We count the distribution of loans, and plot the picture of the loan distribution group by zipcode and home loan distribution group by district.</a:t>
            </a:r>
            <a:endParaRPr b="0" sz="1272">
              <a:solidFill>
                <a:srgbClr val="000000"/>
              </a:solidFill>
              <a:latin typeface="Helvetica Neue"/>
              <a:ea typeface="Helvetica Neue"/>
              <a:cs typeface="Helvetica Neue"/>
              <a:sym typeface="Helvetica Neue"/>
            </a:endParaRPr>
          </a:p>
          <a:p>
            <a:pPr indent="-301307" lvl="0" marL="457200" rtl="0" algn="l">
              <a:lnSpc>
                <a:spcPct val="115000"/>
              </a:lnSpc>
              <a:spcBef>
                <a:spcPts val="0"/>
              </a:spcBef>
              <a:spcAft>
                <a:spcPts val="0"/>
              </a:spcAft>
              <a:buClr>
                <a:srgbClr val="000000"/>
              </a:buClr>
              <a:buSzPct val="100000"/>
              <a:buFont typeface="Helvetica Neue"/>
              <a:buChar char="●"/>
            </a:pPr>
            <a:r>
              <a:rPr b="0" lang="en" sz="1272">
                <a:solidFill>
                  <a:srgbClr val="000000"/>
                </a:solidFill>
                <a:latin typeface="Helvetica Neue"/>
                <a:ea typeface="Helvetica Neue"/>
                <a:cs typeface="Helvetica Neue"/>
                <a:sym typeface="Helvetica Neue"/>
              </a:rPr>
              <a:t>For the </a:t>
            </a:r>
            <a:r>
              <a:rPr b="0" lang="en" sz="1272">
                <a:solidFill>
                  <a:srgbClr val="000000"/>
                </a:solidFill>
                <a:latin typeface="Helvetica Neue"/>
                <a:ea typeface="Helvetica Neue"/>
                <a:cs typeface="Helvetica Neue"/>
                <a:sym typeface="Helvetica Neue"/>
              </a:rPr>
              <a:t>presentation</a:t>
            </a:r>
            <a:r>
              <a:rPr b="0" lang="en" sz="1272">
                <a:solidFill>
                  <a:srgbClr val="000000"/>
                </a:solidFill>
                <a:latin typeface="Helvetica Neue"/>
                <a:ea typeface="Helvetica Neue"/>
                <a:cs typeface="Helvetica Neue"/>
                <a:sym typeface="Helvetica Neue"/>
              </a:rPr>
              <a:t> roles for Deliverable 2: Brian did the first slide, Haiwei did this slide, Daniel made slide 3, Sophie made the rest</a:t>
            </a:r>
            <a:endParaRPr b="0" sz="1272">
              <a:solidFill>
                <a:srgbClr val="000000"/>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729450" y="1322450"/>
            <a:ext cx="7688100" cy="3509400"/>
          </a:xfrm>
          <a:prstGeom prst="rect">
            <a:avLst/>
          </a:prstGeom>
        </p:spPr>
        <p:txBody>
          <a:bodyPr anchorCtr="0" anchor="t" bIns="91425" lIns="91425" spcFirstLastPara="1" rIns="91425" wrap="square" tIns="91425">
            <a:normAutofit/>
          </a:bodyPr>
          <a:lstStyle/>
          <a:p>
            <a:pPr indent="-285750" lvl="0" marL="457200" rtl="0" algn="l">
              <a:lnSpc>
                <a:spcPct val="115000"/>
              </a:lnSpc>
              <a:spcBef>
                <a:spcPts val="1200"/>
              </a:spcBef>
              <a:spcAft>
                <a:spcPts val="0"/>
              </a:spcAft>
              <a:buClr>
                <a:srgbClr val="000000"/>
              </a:buClr>
              <a:buSzPts val="900"/>
              <a:buFont typeface="Helvetica Neue"/>
              <a:buChar char="●"/>
            </a:pPr>
            <a:r>
              <a:rPr b="0" lang="en" sz="900">
                <a:solidFill>
                  <a:srgbClr val="000000"/>
                </a:solidFill>
                <a:latin typeface="Helvetica Neue"/>
                <a:ea typeface="Helvetica Neue"/>
                <a:cs typeface="Helvetica Neue"/>
                <a:sym typeface="Helvetica Neue"/>
              </a:rPr>
              <a:t>Project Motivation</a:t>
            </a:r>
            <a:endParaRPr b="0" sz="900">
              <a:solidFill>
                <a:srgbClr val="000000"/>
              </a:solidFill>
              <a:latin typeface="Helvetica Neue"/>
              <a:ea typeface="Helvetica Neue"/>
              <a:cs typeface="Helvetica Neue"/>
              <a:sym typeface="Helvetica Neue"/>
            </a:endParaRPr>
          </a:p>
          <a:p>
            <a:pPr indent="0" lvl="0" marL="457200" rtl="0" algn="l">
              <a:lnSpc>
                <a:spcPct val="115000"/>
              </a:lnSpc>
              <a:spcBef>
                <a:spcPts val="1500"/>
              </a:spcBef>
              <a:spcAft>
                <a:spcPts val="0"/>
              </a:spcAft>
              <a:buNone/>
            </a:pPr>
            <a:r>
              <a:rPr b="0" lang="en" sz="900">
                <a:solidFill>
                  <a:srgbClr val="000000"/>
                </a:solidFill>
                <a:latin typeface="Helvetica Neue"/>
                <a:ea typeface="Helvetica Neue"/>
                <a:cs typeface="Helvetica Neue"/>
                <a:sym typeface="Helvetica Neue"/>
              </a:rPr>
              <a:t>We want to see if there is discrimination of in lending/banking for individuals who are seeking home ownership at the neighborhood level by examining who is participating in first time home ownership and who are receiving loans and purchasing homes</a:t>
            </a:r>
            <a:endParaRPr b="0" sz="900">
              <a:solidFill>
                <a:srgbClr val="000000"/>
              </a:solidFill>
              <a:latin typeface="Helvetica Neue"/>
              <a:ea typeface="Helvetica Neue"/>
              <a:cs typeface="Helvetica Neue"/>
              <a:sym typeface="Helvetica Neue"/>
            </a:endParaRPr>
          </a:p>
          <a:p>
            <a:pPr indent="-285750" lvl="0" marL="457200" rtl="0" algn="l">
              <a:lnSpc>
                <a:spcPct val="115000"/>
              </a:lnSpc>
              <a:spcBef>
                <a:spcPts val="1200"/>
              </a:spcBef>
              <a:spcAft>
                <a:spcPts val="0"/>
              </a:spcAft>
              <a:buClr>
                <a:srgbClr val="000000"/>
              </a:buClr>
              <a:buSzPts val="900"/>
              <a:buFont typeface="Helvetica Neue"/>
              <a:buChar char="●"/>
            </a:pPr>
            <a:r>
              <a:rPr b="0" lang="en" sz="900">
                <a:solidFill>
                  <a:srgbClr val="000000"/>
                </a:solidFill>
                <a:latin typeface="Helvetica Neue"/>
                <a:ea typeface="Helvetica Neue"/>
                <a:cs typeface="Helvetica Neue"/>
                <a:sym typeface="Helvetica Neue"/>
              </a:rPr>
              <a:t>Project goals</a:t>
            </a:r>
            <a:endParaRPr b="0" sz="900">
              <a:solidFill>
                <a:srgbClr val="000000"/>
              </a:solidFill>
              <a:latin typeface="Helvetica Neue"/>
              <a:ea typeface="Helvetica Neue"/>
              <a:cs typeface="Helvetica Neue"/>
              <a:sym typeface="Helvetica Neue"/>
            </a:endParaRPr>
          </a:p>
          <a:p>
            <a:pPr indent="0" lvl="0" marL="457200" rtl="0" algn="l">
              <a:lnSpc>
                <a:spcPct val="115000"/>
              </a:lnSpc>
              <a:spcBef>
                <a:spcPts val="1500"/>
              </a:spcBef>
              <a:spcAft>
                <a:spcPts val="0"/>
              </a:spcAft>
              <a:buNone/>
            </a:pPr>
            <a:r>
              <a:rPr b="0" lang="en" sz="900">
                <a:solidFill>
                  <a:srgbClr val="000000"/>
                </a:solidFill>
                <a:latin typeface="Helvetica Neue"/>
                <a:ea typeface="Helvetica Neue"/>
                <a:cs typeface="Helvetica Neue"/>
                <a:sym typeface="Helvetica Neue"/>
              </a:rPr>
              <a:t>To investigate if </a:t>
            </a:r>
            <a:r>
              <a:rPr b="0" lang="en" sz="900">
                <a:solidFill>
                  <a:srgbClr val="000000"/>
                </a:solidFill>
                <a:latin typeface="Helvetica Neue"/>
                <a:ea typeface="Helvetica Neue"/>
                <a:cs typeface="Helvetica Neue"/>
                <a:sym typeface="Helvetica Neue"/>
              </a:rPr>
              <a:t>there</a:t>
            </a:r>
            <a:r>
              <a:rPr b="0" lang="en" sz="900">
                <a:solidFill>
                  <a:srgbClr val="000000"/>
                </a:solidFill>
                <a:latin typeface="Helvetica Neue"/>
                <a:ea typeface="Helvetica Neue"/>
                <a:cs typeface="Helvetica Neue"/>
                <a:sym typeface="Helvetica Neue"/>
              </a:rPr>
              <a:t> is discrimination. Find patterns in the participation of first time home ownership. Identify any differences in lending and home ownership</a:t>
            </a:r>
            <a:endParaRPr b="0" sz="900">
              <a:solidFill>
                <a:srgbClr val="000000"/>
              </a:solidFill>
              <a:latin typeface="Helvetica Neue"/>
              <a:ea typeface="Helvetica Neue"/>
              <a:cs typeface="Helvetica Neue"/>
              <a:sym typeface="Helvetica Neue"/>
            </a:endParaRPr>
          </a:p>
          <a:p>
            <a:pPr indent="-285750" lvl="0" marL="457200" rtl="0" algn="l">
              <a:lnSpc>
                <a:spcPct val="115000"/>
              </a:lnSpc>
              <a:spcBef>
                <a:spcPts val="1500"/>
              </a:spcBef>
              <a:spcAft>
                <a:spcPts val="0"/>
              </a:spcAft>
              <a:buClr>
                <a:srgbClr val="000000"/>
              </a:buClr>
              <a:buSzPts val="900"/>
              <a:buFont typeface="Helvetica Neue"/>
              <a:buChar char="●"/>
            </a:pPr>
            <a:r>
              <a:rPr b="0" lang="en" sz="900">
                <a:solidFill>
                  <a:srgbClr val="000000"/>
                </a:solidFill>
                <a:latin typeface="Helvetica Neue"/>
                <a:ea typeface="Helvetica Neue"/>
                <a:cs typeface="Helvetica Neue"/>
                <a:sym typeface="Helvetica Neue"/>
              </a:rPr>
              <a:t>Background</a:t>
            </a:r>
            <a:endParaRPr b="0" sz="900">
              <a:solidFill>
                <a:srgbClr val="000000"/>
              </a:solidFill>
              <a:latin typeface="Helvetica Neue"/>
              <a:ea typeface="Helvetica Neue"/>
              <a:cs typeface="Helvetica Neue"/>
              <a:sym typeface="Helvetica Neue"/>
            </a:endParaRPr>
          </a:p>
          <a:p>
            <a:pPr indent="0" lvl="0" marL="0" rtl="0" algn="l">
              <a:lnSpc>
                <a:spcPct val="115000"/>
              </a:lnSpc>
              <a:spcBef>
                <a:spcPts val="1500"/>
              </a:spcBef>
              <a:spcAft>
                <a:spcPts val="0"/>
              </a:spcAft>
              <a:buNone/>
            </a:pPr>
            <a:r>
              <a:rPr b="0" lang="en" sz="900">
                <a:solidFill>
                  <a:srgbClr val="000000"/>
                </a:solidFill>
                <a:latin typeface="Helvetica Neue"/>
                <a:ea typeface="Helvetica Neue"/>
                <a:cs typeface="Helvetica Neue"/>
                <a:sym typeface="Helvetica Neue"/>
              </a:rPr>
              <a:t>	We have analyzed data sources to find the geographical </a:t>
            </a:r>
            <a:r>
              <a:rPr b="0" lang="en" sz="900">
                <a:solidFill>
                  <a:srgbClr val="000000"/>
                </a:solidFill>
                <a:latin typeface="Helvetica Neue"/>
                <a:ea typeface="Helvetica Neue"/>
                <a:cs typeface="Helvetica Neue"/>
                <a:sym typeface="Helvetica Neue"/>
              </a:rPr>
              <a:t>distribution</a:t>
            </a:r>
            <a:r>
              <a:rPr b="0" lang="en" sz="900">
                <a:solidFill>
                  <a:srgbClr val="000000"/>
                </a:solidFill>
                <a:latin typeface="Helvetica Neue"/>
                <a:ea typeface="Helvetica Neue"/>
                <a:cs typeface="Helvetica Neue"/>
                <a:sym typeface="Helvetica Neue"/>
              </a:rPr>
              <a:t> of affordable housing in Boston</a:t>
            </a:r>
            <a:endParaRPr b="0" sz="900">
              <a:solidFill>
                <a:srgbClr val="000000"/>
              </a:solidFill>
              <a:latin typeface="Helvetica Neue"/>
              <a:ea typeface="Helvetica Neue"/>
              <a:cs typeface="Helvetica Neue"/>
              <a:sym typeface="Helvetica Neue"/>
            </a:endParaRPr>
          </a:p>
          <a:p>
            <a:pPr indent="0" lvl="0" marL="0" rtl="0" algn="l">
              <a:lnSpc>
                <a:spcPct val="115000"/>
              </a:lnSpc>
              <a:spcBef>
                <a:spcPts val="1500"/>
              </a:spcBef>
              <a:spcAft>
                <a:spcPts val="1500"/>
              </a:spcAft>
              <a:buNone/>
            </a:pPr>
            <a:r>
              <a:rPr b="0" lang="en" sz="900">
                <a:solidFill>
                  <a:srgbClr val="000000"/>
                </a:solidFill>
                <a:latin typeface="Helvetica Neue"/>
                <a:ea typeface="Helvetica Neue"/>
                <a:cs typeface="Helvetica Neue"/>
                <a:sym typeface="Helvetica Neue"/>
              </a:rPr>
              <a:t>Project Title, Sponsor, Team Members - Fair Housing Discrimination, Ruthzee </a:t>
            </a:r>
            <a:r>
              <a:rPr b="0" lang="en" sz="900">
                <a:solidFill>
                  <a:srgbClr val="000000"/>
                </a:solidFill>
                <a:latin typeface="Arial"/>
                <a:ea typeface="Arial"/>
                <a:cs typeface="Arial"/>
                <a:sym typeface="Arial"/>
              </a:rPr>
              <a:t>Louijuene, Sophie Marugg, Daniel Celaj, Brian Li, Haiwei Sun</a:t>
            </a:r>
            <a:endParaRPr sz="900"/>
          </a:p>
        </p:txBody>
      </p:sp>
      <p:sp>
        <p:nvSpPr>
          <p:cNvPr id="173" name="Google Shape;173;p27"/>
          <p:cNvSpPr txBox="1"/>
          <p:nvPr>
            <p:ph idx="4294967295" type="title"/>
          </p:nvPr>
        </p:nvSpPr>
        <p:spPr>
          <a:xfrm>
            <a:off x="729450" y="5916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40"/>
              <a:t>Slide 1 </a:t>
            </a:r>
            <a:endParaRPr sz="18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Sets</a:t>
            </a:r>
            <a:endParaRPr/>
          </a:p>
        </p:txBody>
      </p:sp>
      <p:sp>
        <p:nvSpPr>
          <p:cNvPr id="93" name="Google Shape;93;p14"/>
          <p:cNvSpPr txBox="1"/>
          <p:nvPr>
            <p:ph idx="1" type="subTitle"/>
          </p:nvPr>
        </p:nvSpPr>
        <p:spPr>
          <a:xfrm>
            <a:off x="729625" y="2781700"/>
            <a:ext cx="7688100" cy="9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Income-Restricted-Inventory-2021.csv</a:t>
            </a:r>
            <a:endParaRPr/>
          </a:p>
          <a:p>
            <a:pPr indent="0" lvl="0" marL="0" rtl="0" algn="l">
              <a:spcBef>
                <a:spcPts val="0"/>
              </a:spcBef>
              <a:spcAft>
                <a:spcPts val="0"/>
              </a:spcAft>
              <a:buNone/>
            </a:pPr>
            <a:r>
              <a:rPr lang="en"/>
              <a:t>Boston_Zips.csv - original shapefile converted to as csv</a:t>
            </a:r>
            <a:endParaRPr/>
          </a:p>
          <a:p>
            <a:pPr indent="0" lvl="0" marL="0" rtl="0" algn="l">
              <a:spcBef>
                <a:spcPts val="0"/>
              </a:spcBef>
              <a:spcAft>
                <a:spcPts val="0"/>
              </a:spcAft>
              <a:buNone/>
            </a:pPr>
            <a:r>
              <a:rPr lang="en"/>
              <a:t>msmda_14454.csv</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1713250" y="730125"/>
            <a:ext cx="53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56,819 total units enrolled in affordable housing as of 2021 </a:t>
            </a:r>
            <a:endParaRPr>
              <a:latin typeface="Lato"/>
              <a:ea typeface="Lato"/>
              <a:cs typeface="Lato"/>
              <a:sym typeface="Lato"/>
            </a:endParaRPr>
          </a:p>
        </p:txBody>
      </p:sp>
      <p:pic>
        <p:nvPicPr>
          <p:cNvPr id="99" name="Google Shape;99;p15"/>
          <p:cNvPicPr preferRelativeResize="0"/>
          <p:nvPr/>
        </p:nvPicPr>
        <p:blipFill>
          <a:blip r:embed="rId3">
            <a:alphaModFix/>
          </a:blip>
          <a:stretch>
            <a:fillRect/>
          </a:stretch>
        </p:blipFill>
        <p:spPr>
          <a:xfrm>
            <a:off x="1998625" y="1416461"/>
            <a:ext cx="4629225" cy="317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4984000" y="3047850"/>
            <a:ext cx="3970800" cy="15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Neighborhoods with Most Income Restricted Housing</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Roxbury          10850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Dorchester        8607</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South End         5408</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Jamaica Plain     4001</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Brighton          3412</a:t>
            </a:r>
            <a:endParaRPr sz="1250">
              <a:solidFill>
                <a:srgbClr val="212121"/>
              </a:solidFill>
              <a:highlight>
                <a:schemeClr val="lt1"/>
              </a:highlight>
              <a:latin typeface="Courier New"/>
              <a:ea typeface="Courier New"/>
              <a:cs typeface="Courier New"/>
              <a:sym typeface="Courier New"/>
            </a:endParaRPr>
          </a:p>
        </p:txBody>
      </p:sp>
      <p:sp>
        <p:nvSpPr>
          <p:cNvPr id="105" name="Google Shape;105;p16"/>
          <p:cNvSpPr txBox="1"/>
          <p:nvPr/>
        </p:nvSpPr>
        <p:spPr>
          <a:xfrm>
            <a:off x="1085025" y="666225"/>
            <a:ext cx="7109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Observations: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There is a </a:t>
            </a:r>
            <a:r>
              <a:rPr lang="en">
                <a:latin typeface="Lato"/>
                <a:ea typeface="Lato"/>
                <a:cs typeface="Lato"/>
                <a:sym typeface="Lato"/>
              </a:rPr>
              <a:t>geographic</a:t>
            </a:r>
            <a:r>
              <a:rPr lang="en">
                <a:latin typeface="Lato"/>
                <a:ea typeface="Lato"/>
                <a:cs typeface="Lato"/>
                <a:sym typeface="Lato"/>
              </a:rPr>
              <a:t> trend of where income restricted housing is vs where it isn’t based around supply and demand for tourist attractions or near colleges like BU, BC, NE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Roxbury has been in the news for </a:t>
            </a:r>
            <a:r>
              <a:rPr lang="en">
                <a:latin typeface="Lato"/>
                <a:ea typeface="Lato"/>
                <a:cs typeface="Lato"/>
                <a:sym typeface="Lato"/>
              </a:rPr>
              <a:t>their</a:t>
            </a:r>
            <a:r>
              <a:rPr lang="en">
                <a:latin typeface="Lato"/>
                <a:ea typeface="Lato"/>
                <a:cs typeface="Lato"/>
                <a:sym typeface="Lato"/>
              </a:rPr>
              <a:t> housing being 54% income- restricted </a:t>
            </a:r>
            <a:r>
              <a:rPr lang="en">
                <a:latin typeface="Lato"/>
                <a:ea typeface="Lato"/>
                <a:cs typeface="Lato"/>
                <a:sym typeface="Lato"/>
              </a:rPr>
              <a:t>housing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Most of the income restricted housing is south of Boston with the exception of Brighton.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06" name="Google Shape;106;p16"/>
          <p:cNvSpPr txBox="1"/>
          <p:nvPr/>
        </p:nvSpPr>
        <p:spPr>
          <a:xfrm>
            <a:off x="270175" y="3111325"/>
            <a:ext cx="4253400" cy="11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Top 3 </a:t>
            </a:r>
            <a:r>
              <a:rPr lang="en" sz="1250">
                <a:solidFill>
                  <a:srgbClr val="212121"/>
                </a:solidFill>
                <a:highlight>
                  <a:srgbClr val="FFFFFF"/>
                </a:highlight>
                <a:latin typeface="Courier New"/>
                <a:ea typeface="Courier New"/>
                <a:cs typeface="Courier New"/>
                <a:sym typeface="Courier New"/>
              </a:rPr>
              <a:t>Neighborhoods with the most Section 8 Units</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Roxbury          54</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Dorchester       40</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South End        22</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61950" y="518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Neighborhoods with the most affordable housing</a:t>
            </a:r>
            <a:endParaRPr/>
          </a:p>
        </p:txBody>
      </p:sp>
      <p:sp>
        <p:nvSpPr>
          <p:cNvPr id="112" name="Google Shape;112;p17"/>
          <p:cNvSpPr txBox="1"/>
          <p:nvPr/>
        </p:nvSpPr>
        <p:spPr>
          <a:xfrm>
            <a:off x="49125" y="1539300"/>
            <a:ext cx="1647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Lato"/>
                <a:ea typeface="Lato"/>
                <a:cs typeface="Lato"/>
                <a:sym typeface="Lato"/>
              </a:rPr>
              <a:t>Blue </a:t>
            </a:r>
            <a:r>
              <a:rPr lang="en">
                <a:latin typeface="Lato"/>
                <a:ea typeface="Lato"/>
                <a:cs typeface="Lato"/>
                <a:sym typeface="Lato"/>
              </a:rPr>
              <a:t>= Roxbury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Black marker= Dorchester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rgbClr val="FF9900"/>
                </a:solidFill>
                <a:latin typeface="Lato"/>
                <a:ea typeface="Lato"/>
                <a:cs typeface="Lato"/>
                <a:sym typeface="Lato"/>
              </a:rPr>
              <a:t>Orange</a:t>
            </a:r>
            <a:r>
              <a:rPr lang="en">
                <a:latin typeface="Lato"/>
                <a:ea typeface="Lato"/>
                <a:cs typeface="Lato"/>
                <a:sym typeface="Lato"/>
              </a:rPr>
              <a:t>= South End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rgbClr val="9900FF"/>
                </a:solidFill>
                <a:latin typeface="Lato"/>
                <a:ea typeface="Lato"/>
                <a:cs typeface="Lato"/>
                <a:sym typeface="Lato"/>
              </a:rPr>
              <a:t>Purple</a:t>
            </a:r>
            <a:r>
              <a:rPr lang="en">
                <a:latin typeface="Lato"/>
                <a:ea typeface="Lato"/>
                <a:cs typeface="Lato"/>
                <a:sym typeface="Lato"/>
              </a:rPr>
              <a:t> = Jamaica Plain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Red</a:t>
            </a:r>
            <a:r>
              <a:rPr lang="en">
                <a:latin typeface="Lato"/>
                <a:ea typeface="Lato"/>
                <a:cs typeface="Lato"/>
                <a:sym typeface="Lato"/>
              </a:rPr>
              <a:t> marker = Brighton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descr="IMG_9262.jpg" id="113" name="Google Shape;113;p17"/>
          <p:cNvPicPr preferRelativeResize="0"/>
          <p:nvPr/>
        </p:nvPicPr>
        <p:blipFill>
          <a:blip r:embed="rId3">
            <a:alphaModFix/>
          </a:blip>
          <a:stretch>
            <a:fillRect/>
          </a:stretch>
        </p:blipFill>
        <p:spPr>
          <a:xfrm>
            <a:off x="2041775" y="1054025"/>
            <a:ext cx="7013851" cy="4130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1740875" y="625850"/>
            <a:ext cx="5250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212121"/>
                </a:solidFill>
                <a:highlight>
                  <a:schemeClr val="lt1"/>
                </a:highlight>
                <a:latin typeface="Lato"/>
                <a:ea typeface="Lato"/>
                <a:cs typeface="Lato"/>
                <a:sym typeface="Lato"/>
              </a:rPr>
              <a:t>Number of units not enrolled in affordable housing as of 2021: 29,246</a:t>
            </a:r>
            <a:endParaRPr/>
          </a:p>
        </p:txBody>
      </p:sp>
      <p:pic>
        <p:nvPicPr>
          <p:cNvPr id="119" name="Google Shape;119;p18"/>
          <p:cNvPicPr preferRelativeResize="0"/>
          <p:nvPr/>
        </p:nvPicPr>
        <p:blipFill>
          <a:blip r:embed="rId3">
            <a:alphaModFix/>
          </a:blip>
          <a:stretch>
            <a:fillRect/>
          </a:stretch>
        </p:blipFill>
        <p:spPr>
          <a:xfrm>
            <a:off x="2962575" y="1443200"/>
            <a:ext cx="4239650" cy="3544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nvSpPr>
        <p:spPr>
          <a:xfrm>
            <a:off x="-35950" y="1386525"/>
            <a:ext cx="80484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212121"/>
                </a:solidFill>
                <a:highlight>
                  <a:srgbClr val="FFFFFF"/>
                </a:highlight>
                <a:latin typeface="Raleway"/>
                <a:ea typeface="Raleway"/>
                <a:cs typeface="Raleway"/>
                <a:sym typeface="Raleway"/>
              </a:rPr>
              <a:t>In Boston these are the neighborhoods with the least Income Restricted Housing Offered</a:t>
            </a:r>
            <a:r>
              <a:rPr b="1" lang="en" sz="1250">
                <a:solidFill>
                  <a:srgbClr val="212121"/>
                </a:solidFill>
                <a:highlight>
                  <a:srgbClr val="FFFFFF"/>
                </a:highlight>
                <a:latin typeface="Raleway"/>
                <a:ea typeface="Raleway"/>
                <a:cs typeface="Raleway"/>
                <a:sym typeface="Raleway"/>
              </a:rPr>
              <a:t>.</a:t>
            </a:r>
            <a:endParaRPr b="1" sz="1250">
              <a:solidFill>
                <a:srgbClr val="212121"/>
              </a:solidFill>
              <a:highlight>
                <a:srgbClr val="FFFFFF"/>
              </a:highlight>
              <a:latin typeface="Raleway"/>
              <a:ea typeface="Raleway"/>
              <a:cs typeface="Raleway"/>
              <a:sym typeface="Raleway"/>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              </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						Top 5</a:t>
            </a:r>
            <a:endParaRPr sz="1250">
              <a:solidFill>
                <a:srgbClr val="212121"/>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   South Boston Waterfront  4083</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             South End            	3585</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             West End           	     2867</a:t>
            </a:r>
            <a:endParaRPr sz="1250">
              <a:solidFill>
                <a:srgbClr val="21212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        Fenway           	 	2342</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212121"/>
                </a:solidFill>
                <a:highlight>
                  <a:srgbClr val="FFFFFF"/>
                </a:highlight>
                <a:latin typeface="Courier New"/>
                <a:ea typeface="Courier New"/>
                <a:cs typeface="Courier New"/>
                <a:sym typeface="Courier New"/>
              </a:rPr>
              <a:t>             Brighton            	1876</a:t>
            </a:r>
            <a:endParaRPr sz="12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25" name="Google Shape;125;p19"/>
          <p:cNvSpPr txBox="1"/>
          <p:nvPr/>
        </p:nvSpPr>
        <p:spPr>
          <a:xfrm>
            <a:off x="4609925" y="2141450"/>
            <a:ext cx="4452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Observations: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Areas more localized to large colleges have far fewer income restricted housing options within the vicinity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Presumably because of the high </a:t>
            </a:r>
            <a:r>
              <a:rPr lang="en">
                <a:latin typeface="Lato"/>
                <a:ea typeface="Lato"/>
                <a:cs typeface="Lato"/>
                <a:sym typeface="Lato"/>
              </a:rPr>
              <a:t>demand</a:t>
            </a:r>
            <a:r>
              <a:rPr lang="en">
                <a:latin typeface="Lato"/>
                <a:ea typeface="Lato"/>
                <a:cs typeface="Lato"/>
                <a:sym typeface="Lato"/>
              </a:rPr>
              <a:t> and catering to a </a:t>
            </a:r>
            <a:r>
              <a:rPr lang="en">
                <a:latin typeface="Lato"/>
                <a:ea typeface="Lato"/>
                <a:cs typeface="Lato"/>
                <a:sym typeface="Lato"/>
              </a:rPr>
              <a:t>higher</a:t>
            </a:r>
            <a:r>
              <a:rPr lang="en">
                <a:latin typeface="Lato"/>
                <a:ea typeface="Lato"/>
                <a:cs typeface="Lato"/>
                <a:sym typeface="Lato"/>
              </a:rPr>
              <a:t> income population of </a:t>
            </a:r>
            <a:r>
              <a:rPr lang="en">
                <a:latin typeface="Lato"/>
                <a:ea typeface="Lato"/>
                <a:cs typeface="Lato"/>
                <a:sym typeface="Lato"/>
              </a:rPr>
              <a:t>students</a:t>
            </a:r>
            <a:r>
              <a:rPr lang="en">
                <a:latin typeface="Lato"/>
                <a:ea typeface="Lato"/>
                <a:cs typeface="Lato"/>
                <a:sym typeface="Lato"/>
              </a:rPr>
              <a:t> traveling in to go to these colleges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High demand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Central to “tourist” attractions such as Fenway, Seaport, etc.. </a:t>
            </a:r>
            <a:endParaRPr>
              <a:latin typeface="Lato"/>
              <a:ea typeface="Lato"/>
              <a:cs typeface="Lato"/>
              <a:sym typeface="Lato"/>
            </a:endParaRPr>
          </a:p>
        </p:txBody>
      </p:sp>
      <p:sp>
        <p:nvSpPr>
          <p:cNvPr id="126" name="Google Shape;126;p19"/>
          <p:cNvSpPr txBox="1"/>
          <p:nvPr/>
        </p:nvSpPr>
        <p:spPr>
          <a:xfrm>
            <a:off x="389800" y="555250"/>
            <a:ext cx="47382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212121"/>
                </a:solidFill>
                <a:highlight>
                  <a:schemeClr val="lt1"/>
                </a:highlight>
                <a:latin typeface="Raleway"/>
                <a:ea typeface="Raleway"/>
                <a:cs typeface="Raleway"/>
                <a:sym typeface="Raleway"/>
              </a:rPr>
              <a:t>Units not offering Affordable Housing: </a:t>
            </a:r>
            <a:r>
              <a:rPr b="1" lang="en" sz="1250">
                <a:solidFill>
                  <a:srgbClr val="212121"/>
                </a:solidFill>
                <a:highlight>
                  <a:schemeClr val="lt1"/>
                </a:highlight>
                <a:latin typeface="Raleway"/>
                <a:ea typeface="Raleway"/>
                <a:cs typeface="Raleway"/>
                <a:sym typeface="Raleway"/>
              </a:rPr>
              <a:t>29,246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671900" y="620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Neighborhoods with least affordable housing</a:t>
            </a:r>
            <a:endParaRPr/>
          </a:p>
        </p:txBody>
      </p:sp>
      <p:pic>
        <p:nvPicPr>
          <p:cNvPr descr="IMG_9253.jpg" id="132" name="Google Shape;132;p20"/>
          <p:cNvPicPr preferRelativeResize="0"/>
          <p:nvPr/>
        </p:nvPicPr>
        <p:blipFill>
          <a:blip r:embed="rId3">
            <a:alphaModFix/>
          </a:blip>
          <a:stretch>
            <a:fillRect/>
          </a:stretch>
        </p:blipFill>
        <p:spPr>
          <a:xfrm rot="-5400000">
            <a:off x="3592362" y="-247838"/>
            <a:ext cx="3850900" cy="6773525"/>
          </a:xfrm>
          <a:prstGeom prst="rect">
            <a:avLst/>
          </a:prstGeom>
          <a:noFill/>
          <a:ln>
            <a:noFill/>
          </a:ln>
        </p:spPr>
      </p:pic>
      <p:sp>
        <p:nvSpPr>
          <p:cNvPr id="133" name="Google Shape;133;p20"/>
          <p:cNvSpPr txBox="1"/>
          <p:nvPr/>
        </p:nvSpPr>
        <p:spPr>
          <a:xfrm>
            <a:off x="0" y="223025"/>
            <a:ext cx="2027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Black marker= South Boston Waterfront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Red</a:t>
            </a:r>
            <a:r>
              <a:rPr lang="en">
                <a:latin typeface="Lato"/>
                <a:ea typeface="Lato"/>
                <a:cs typeface="Lato"/>
                <a:sym typeface="Lato"/>
              </a:rPr>
              <a:t> marker = </a:t>
            </a:r>
            <a:r>
              <a:rPr lang="en">
                <a:latin typeface="Lato"/>
                <a:ea typeface="Lato"/>
                <a:cs typeface="Lato"/>
                <a:sym typeface="Lato"/>
              </a:rPr>
              <a:t>South End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solidFill>
                  <a:srgbClr val="9900FF"/>
                </a:solidFill>
                <a:latin typeface="Lato"/>
                <a:ea typeface="Lato"/>
                <a:cs typeface="Lato"/>
                <a:sym typeface="Lato"/>
              </a:rPr>
              <a:t>Purple</a:t>
            </a:r>
            <a:r>
              <a:rPr lang="en">
                <a:latin typeface="Lato"/>
                <a:ea typeface="Lato"/>
                <a:cs typeface="Lato"/>
                <a:sym typeface="Lato"/>
              </a:rPr>
              <a:t> = West End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rgbClr val="FF9900"/>
                </a:solidFill>
                <a:latin typeface="Lato"/>
                <a:ea typeface="Lato"/>
                <a:cs typeface="Lato"/>
                <a:sym typeface="Lato"/>
              </a:rPr>
              <a:t>Orange</a:t>
            </a:r>
            <a:r>
              <a:rPr lang="en">
                <a:latin typeface="Lato"/>
                <a:ea typeface="Lato"/>
                <a:cs typeface="Lato"/>
                <a:sym typeface="Lato"/>
              </a:rPr>
              <a:t>= Fenway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rgbClr val="0000FF"/>
                </a:solidFill>
                <a:latin typeface="Lato"/>
                <a:ea typeface="Lato"/>
                <a:cs typeface="Lato"/>
                <a:sym typeface="Lato"/>
              </a:rPr>
              <a:t>Blue </a:t>
            </a:r>
            <a:r>
              <a:rPr lang="en">
                <a:latin typeface="Lato"/>
                <a:ea typeface="Lato"/>
                <a:cs typeface="Lato"/>
                <a:sym typeface="Lato"/>
              </a:rPr>
              <a:t>= Brighton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159525" y="5305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 sz="2345">
                <a:solidFill>
                  <a:srgbClr val="000000"/>
                </a:solidFill>
              </a:rPr>
              <a:t> Challenges</a:t>
            </a:r>
            <a:endParaRPr sz="2345">
              <a:solidFill>
                <a:srgbClr val="000000"/>
              </a:solidFill>
            </a:endParaRPr>
          </a:p>
          <a:p>
            <a:pPr indent="0" lvl="0" marL="457200" rtl="0" algn="l">
              <a:lnSpc>
                <a:spcPct val="115000"/>
              </a:lnSpc>
              <a:spcBef>
                <a:spcPts val="1200"/>
              </a:spcBef>
              <a:spcAft>
                <a:spcPts val="1200"/>
              </a:spcAft>
              <a:buSzPts val="990"/>
              <a:buNone/>
            </a:pPr>
            <a:r>
              <a:t/>
            </a:r>
            <a:endParaRPr b="0" sz="945">
              <a:solidFill>
                <a:srgbClr val="000000"/>
              </a:solidFill>
              <a:latin typeface="Helvetica Neue"/>
              <a:ea typeface="Helvetica Neue"/>
              <a:cs typeface="Helvetica Neue"/>
              <a:sym typeface="Helvetica Neue"/>
            </a:endParaRPr>
          </a:p>
        </p:txBody>
      </p:sp>
      <p:sp>
        <p:nvSpPr>
          <p:cNvPr id="139" name="Google Shape;139;p21"/>
          <p:cNvSpPr txBox="1"/>
          <p:nvPr/>
        </p:nvSpPr>
        <p:spPr>
          <a:xfrm>
            <a:off x="847625" y="1544375"/>
            <a:ext cx="5388000" cy="13977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1200"/>
              </a:spcBef>
              <a:spcAft>
                <a:spcPts val="0"/>
              </a:spcAft>
              <a:buSzPts val="1050"/>
              <a:buFont typeface="Raleway"/>
              <a:buChar char="-"/>
            </a:pPr>
            <a:r>
              <a:rPr lang="en" sz="1050">
                <a:latin typeface="Raleway"/>
                <a:ea typeface="Raleway"/>
                <a:cs typeface="Raleway"/>
                <a:sym typeface="Raleway"/>
              </a:rPr>
              <a:t>Finding the best data to answer our </a:t>
            </a:r>
            <a:r>
              <a:rPr lang="en" sz="1050">
                <a:latin typeface="Raleway"/>
                <a:ea typeface="Raleway"/>
                <a:cs typeface="Raleway"/>
                <a:sym typeface="Raleway"/>
              </a:rPr>
              <a:t>questions</a:t>
            </a:r>
            <a:r>
              <a:rPr lang="en" sz="1050">
                <a:latin typeface="Raleway"/>
                <a:ea typeface="Raleway"/>
                <a:cs typeface="Raleway"/>
                <a:sym typeface="Raleway"/>
              </a:rPr>
              <a:t> on the geographic </a:t>
            </a:r>
            <a:r>
              <a:rPr lang="en" sz="1050">
                <a:latin typeface="Raleway"/>
                <a:ea typeface="Raleway"/>
                <a:cs typeface="Raleway"/>
                <a:sym typeface="Raleway"/>
              </a:rPr>
              <a:t>distribution</a:t>
            </a:r>
            <a:r>
              <a:rPr lang="en" sz="1050">
                <a:latin typeface="Raleway"/>
                <a:ea typeface="Raleway"/>
                <a:cs typeface="Raleway"/>
                <a:sym typeface="Raleway"/>
              </a:rPr>
              <a:t> </a:t>
            </a:r>
            <a:endParaRPr sz="1050">
              <a:latin typeface="Raleway"/>
              <a:ea typeface="Raleway"/>
              <a:cs typeface="Raleway"/>
              <a:sym typeface="Raleway"/>
            </a:endParaRPr>
          </a:p>
          <a:p>
            <a:pPr indent="-295275" lvl="0" marL="457200" rtl="0" algn="l">
              <a:lnSpc>
                <a:spcPct val="115000"/>
              </a:lnSpc>
              <a:spcBef>
                <a:spcPts val="0"/>
              </a:spcBef>
              <a:spcAft>
                <a:spcPts val="0"/>
              </a:spcAft>
              <a:buSzPts val="1050"/>
              <a:buFont typeface="Raleway"/>
              <a:buChar char="-"/>
            </a:pPr>
            <a:r>
              <a:rPr lang="en" sz="1050">
                <a:latin typeface="Raleway"/>
                <a:ea typeface="Raleway"/>
                <a:cs typeface="Raleway"/>
                <a:sym typeface="Raleway"/>
              </a:rPr>
              <a:t>Clearing NaN columns to make it usable from the larger data sets</a:t>
            </a:r>
            <a:endParaRPr sz="1050">
              <a:latin typeface="Raleway"/>
              <a:ea typeface="Raleway"/>
              <a:cs typeface="Raleway"/>
              <a:sym typeface="Raleway"/>
            </a:endParaRPr>
          </a:p>
          <a:p>
            <a:pPr indent="-295275" lvl="0" marL="457200" rtl="0" algn="l">
              <a:lnSpc>
                <a:spcPct val="115000"/>
              </a:lnSpc>
              <a:spcBef>
                <a:spcPts val="0"/>
              </a:spcBef>
              <a:spcAft>
                <a:spcPts val="0"/>
              </a:spcAft>
              <a:buSzPts val="1050"/>
              <a:buFont typeface="Raleway"/>
              <a:buChar char="-"/>
            </a:pPr>
            <a:r>
              <a:rPr lang="en" sz="1050">
                <a:latin typeface="Raleway"/>
                <a:ea typeface="Raleway"/>
                <a:cs typeface="Raleway"/>
                <a:sym typeface="Raleway"/>
              </a:rPr>
              <a:t>Merging several data sets of income by neighborhood for future heatmap</a:t>
            </a:r>
            <a:endParaRPr sz="1050">
              <a:latin typeface="Raleway"/>
              <a:ea typeface="Raleway"/>
              <a:cs typeface="Raleway"/>
              <a:sym typeface="Raleway"/>
            </a:endParaRPr>
          </a:p>
          <a:p>
            <a:pPr indent="0" lvl="0" marL="0" rtl="0" algn="l">
              <a:lnSpc>
                <a:spcPct val="115000"/>
              </a:lnSpc>
              <a:spcBef>
                <a:spcPts val="1200"/>
              </a:spcBef>
              <a:spcAft>
                <a:spcPts val="0"/>
              </a:spcAft>
              <a:buNone/>
            </a:pPr>
            <a:r>
              <a:t/>
            </a:r>
            <a:endParaRPr sz="1050">
              <a:latin typeface="Raleway"/>
              <a:ea typeface="Raleway"/>
              <a:cs typeface="Raleway"/>
              <a:sym typeface="Raleway"/>
            </a:endParaRPr>
          </a:p>
          <a:p>
            <a:pPr indent="0" lvl="0" marL="457200" rtl="0" algn="l">
              <a:lnSpc>
                <a:spcPct val="115000"/>
              </a:lnSpc>
              <a:spcBef>
                <a:spcPts val="1200"/>
              </a:spcBef>
              <a:spcAft>
                <a:spcPts val="1200"/>
              </a:spcAft>
              <a:buNone/>
            </a:pPr>
            <a:r>
              <a:t/>
            </a:r>
            <a:endParaRPr sz="105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